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0" r:id="rId2"/>
    <p:sldId id="301" r:id="rId3"/>
    <p:sldId id="302" r:id="rId4"/>
    <p:sldId id="303" r:id="rId5"/>
    <p:sldId id="295" r:id="rId6"/>
    <p:sldId id="258" r:id="rId7"/>
    <p:sldId id="291" r:id="rId8"/>
    <p:sldId id="293" r:id="rId9"/>
    <p:sldId id="272" r:id="rId10"/>
    <p:sldId id="281" r:id="rId11"/>
    <p:sldId id="273" r:id="rId12"/>
    <p:sldId id="282" r:id="rId13"/>
    <p:sldId id="277" r:id="rId14"/>
    <p:sldId id="275" r:id="rId15"/>
    <p:sldId id="276" r:id="rId16"/>
    <p:sldId id="296" r:id="rId17"/>
    <p:sldId id="280" r:id="rId18"/>
    <p:sldId id="261" r:id="rId19"/>
    <p:sldId id="262" r:id="rId20"/>
    <p:sldId id="263" r:id="rId21"/>
    <p:sldId id="264" r:id="rId22"/>
    <p:sldId id="266" r:id="rId23"/>
    <p:sldId id="297" r:id="rId24"/>
    <p:sldId id="269" r:id="rId25"/>
    <p:sldId id="285" r:id="rId26"/>
    <p:sldId id="284" r:id="rId27"/>
    <p:sldId id="270" r:id="rId28"/>
    <p:sldId id="299" r:id="rId2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93AA309A-76D2-4649-AF8D-5B66D68F47A0}" type="datetimeFigureOut">
              <a:rPr lang="de-DE" smtClean="0"/>
              <a:t>03.11.2024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F01C3EC-89D4-4089-B1C2-6AA7600E46F4}" type="slidenum">
              <a:rPr lang="de-DE" smtClean="0"/>
              <a:t>‹Nr.›</a:t>
            </a:fld>
            <a:endParaRPr lang="de-DE"/>
          </a:p>
        </p:txBody>
      </p:sp>
    </p:spTree>
    <p:extLst>
      <p:ext uri="{BB962C8B-B14F-4D97-AF65-F5344CB8AC3E}">
        <p14:creationId xmlns:p14="http://schemas.microsoft.com/office/powerpoint/2010/main" val="632394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93AA309A-76D2-4649-AF8D-5B66D68F47A0}" type="datetimeFigureOut">
              <a:rPr lang="de-DE" smtClean="0"/>
              <a:t>03.11.2024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F01C3EC-89D4-4089-B1C2-6AA7600E46F4}" type="slidenum">
              <a:rPr lang="de-DE" smtClean="0"/>
              <a:t>‹Nr.›</a:t>
            </a:fld>
            <a:endParaRPr lang="de-DE"/>
          </a:p>
        </p:txBody>
      </p:sp>
    </p:spTree>
    <p:extLst>
      <p:ext uri="{BB962C8B-B14F-4D97-AF65-F5344CB8AC3E}">
        <p14:creationId xmlns:p14="http://schemas.microsoft.com/office/powerpoint/2010/main" val="2594537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93AA309A-76D2-4649-AF8D-5B66D68F47A0}" type="datetimeFigureOut">
              <a:rPr lang="de-DE" smtClean="0"/>
              <a:t>03.11.2024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F01C3EC-89D4-4089-B1C2-6AA7600E46F4}" type="slidenum">
              <a:rPr lang="de-DE" smtClean="0"/>
              <a:t>‹Nr.›</a:t>
            </a:fld>
            <a:endParaRPr lang="de-DE"/>
          </a:p>
        </p:txBody>
      </p:sp>
    </p:spTree>
    <p:extLst>
      <p:ext uri="{BB962C8B-B14F-4D97-AF65-F5344CB8AC3E}">
        <p14:creationId xmlns:p14="http://schemas.microsoft.com/office/powerpoint/2010/main" val="3439535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93AA309A-76D2-4649-AF8D-5B66D68F47A0}" type="datetimeFigureOut">
              <a:rPr lang="de-DE" smtClean="0"/>
              <a:t>03.11.2024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F01C3EC-89D4-4089-B1C2-6AA7600E46F4}" type="slidenum">
              <a:rPr lang="de-DE" smtClean="0"/>
              <a:t>‹Nr.›</a:t>
            </a:fld>
            <a:endParaRPr lang="de-DE"/>
          </a:p>
        </p:txBody>
      </p:sp>
    </p:spTree>
    <p:extLst>
      <p:ext uri="{BB962C8B-B14F-4D97-AF65-F5344CB8AC3E}">
        <p14:creationId xmlns:p14="http://schemas.microsoft.com/office/powerpoint/2010/main" val="4021089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93AA309A-76D2-4649-AF8D-5B66D68F47A0}" type="datetimeFigureOut">
              <a:rPr lang="de-DE" smtClean="0"/>
              <a:t>03.11.2024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F01C3EC-89D4-4089-B1C2-6AA7600E46F4}" type="slidenum">
              <a:rPr lang="de-DE" smtClean="0"/>
              <a:t>‹Nr.›</a:t>
            </a:fld>
            <a:endParaRPr lang="de-DE"/>
          </a:p>
        </p:txBody>
      </p:sp>
    </p:spTree>
    <p:extLst>
      <p:ext uri="{BB962C8B-B14F-4D97-AF65-F5344CB8AC3E}">
        <p14:creationId xmlns:p14="http://schemas.microsoft.com/office/powerpoint/2010/main" val="2446836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93AA309A-76D2-4649-AF8D-5B66D68F47A0}" type="datetimeFigureOut">
              <a:rPr lang="de-DE" smtClean="0"/>
              <a:t>03.11.2024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F01C3EC-89D4-4089-B1C2-6AA7600E46F4}" type="slidenum">
              <a:rPr lang="de-DE" smtClean="0"/>
              <a:t>‹Nr.›</a:t>
            </a:fld>
            <a:endParaRPr lang="de-DE"/>
          </a:p>
        </p:txBody>
      </p:sp>
    </p:spTree>
    <p:extLst>
      <p:ext uri="{BB962C8B-B14F-4D97-AF65-F5344CB8AC3E}">
        <p14:creationId xmlns:p14="http://schemas.microsoft.com/office/powerpoint/2010/main" val="1466801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93AA309A-76D2-4649-AF8D-5B66D68F47A0}" type="datetimeFigureOut">
              <a:rPr lang="de-DE" smtClean="0"/>
              <a:t>03.11.2024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1F01C3EC-89D4-4089-B1C2-6AA7600E46F4}" type="slidenum">
              <a:rPr lang="de-DE" smtClean="0"/>
              <a:t>‹Nr.›</a:t>
            </a:fld>
            <a:endParaRPr lang="de-DE"/>
          </a:p>
        </p:txBody>
      </p:sp>
    </p:spTree>
    <p:extLst>
      <p:ext uri="{BB962C8B-B14F-4D97-AF65-F5344CB8AC3E}">
        <p14:creationId xmlns:p14="http://schemas.microsoft.com/office/powerpoint/2010/main" val="3750239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93AA309A-76D2-4649-AF8D-5B66D68F47A0}" type="datetimeFigureOut">
              <a:rPr lang="de-DE" smtClean="0"/>
              <a:t>03.11.2024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1F01C3EC-89D4-4089-B1C2-6AA7600E46F4}" type="slidenum">
              <a:rPr lang="de-DE" smtClean="0"/>
              <a:t>‹Nr.›</a:t>
            </a:fld>
            <a:endParaRPr lang="de-DE"/>
          </a:p>
        </p:txBody>
      </p:sp>
    </p:spTree>
    <p:extLst>
      <p:ext uri="{BB962C8B-B14F-4D97-AF65-F5344CB8AC3E}">
        <p14:creationId xmlns:p14="http://schemas.microsoft.com/office/powerpoint/2010/main" val="2066893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3AA309A-76D2-4649-AF8D-5B66D68F47A0}" type="datetimeFigureOut">
              <a:rPr lang="de-DE" smtClean="0"/>
              <a:t>03.11.2024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1F01C3EC-89D4-4089-B1C2-6AA7600E46F4}" type="slidenum">
              <a:rPr lang="de-DE" smtClean="0"/>
              <a:t>‹Nr.›</a:t>
            </a:fld>
            <a:endParaRPr lang="de-DE"/>
          </a:p>
        </p:txBody>
      </p:sp>
    </p:spTree>
    <p:extLst>
      <p:ext uri="{BB962C8B-B14F-4D97-AF65-F5344CB8AC3E}">
        <p14:creationId xmlns:p14="http://schemas.microsoft.com/office/powerpoint/2010/main" val="1257992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93AA309A-76D2-4649-AF8D-5B66D68F47A0}" type="datetimeFigureOut">
              <a:rPr lang="de-DE" smtClean="0"/>
              <a:t>03.11.2024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F01C3EC-89D4-4089-B1C2-6AA7600E46F4}" type="slidenum">
              <a:rPr lang="de-DE" smtClean="0"/>
              <a:t>‹Nr.›</a:t>
            </a:fld>
            <a:endParaRPr lang="de-DE"/>
          </a:p>
        </p:txBody>
      </p:sp>
    </p:spTree>
    <p:extLst>
      <p:ext uri="{BB962C8B-B14F-4D97-AF65-F5344CB8AC3E}">
        <p14:creationId xmlns:p14="http://schemas.microsoft.com/office/powerpoint/2010/main" val="3401607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93AA309A-76D2-4649-AF8D-5B66D68F47A0}" type="datetimeFigureOut">
              <a:rPr lang="de-DE" smtClean="0"/>
              <a:t>03.11.2024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F01C3EC-89D4-4089-B1C2-6AA7600E46F4}" type="slidenum">
              <a:rPr lang="de-DE" smtClean="0"/>
              <a:t>‹Nr.›</a:t>
            </a:fld>
            <a:endParaRPr lang="de-DE"/>
          </a:p>
        </p:txBody>
      </p:sp>
    </p:spTree>
    <p:extLst>
      <p:ext uri="{BB962C8B-B14F-4D97-AF65-F5344CB8AC3E}">
        <p14:creationId xmlns:p14="http://schemas.microsoft.com/office/powerpoint/2010/main" val="3901137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AA309A-76D2-4649-AF8D-5B66D68F47A0}" type="datetimeFigureOut">
              <a:rPr lang="de-DE" smtClean="0"/>
              <a:t>03.11.2024</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01C3EC-89D4-4089-B1C2-6AA7600E46F4}" type="slidenum">
              <a:rPr lang="de-DE" smtClean="0"/>
              <a:t>‹Nr.›</a:t>
            </a:fld>
            <a:endParaRPr lang="de-DE"/>
          </a:p>
        </p:txBody>
      </p:sp>
    </p:spTree>
    <p:extLst>
      <p:ext uri="{BB962C8B-B14F-4D97-AF65-F5344CB8AC3E}">
        <p14:creationId xmlns:p14="http://schemas.microsoft.com/office/powerpoint/2010/main" val="1475902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newsroom.nuscalepower.com/press-releases/news-details/2021/NuScale-and-Kozloduy-NPP-Sign-Memorandum-of-Understanding-to-Explore-SMR-Development-in-Bulgaria/default.asp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newsroom.nuscalepower.com/press-releases/news-details/2019/NuScale-Partners-with-EZ-to-Explore-SMR-Deployment-in-the-Czech-Republic/default.aspx"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newsroom.nuscalepower.com/press-releases/news-details/2022/ADDING-MULTIMEDIA-NuScale-to-Announce-Historic-Agreement-with-KGHM-to-Initiate-the-Deployment-of-the-First-Small-Modular-Reactor-in-Poland/default.aspx"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newsroom.nuscalepower.com/press-releases/news-details/2021/NuScale-and-Nuclearelectrica-Reach-Agreement-at-COP26-to-Initiate-the-Deployment-of-the-First-Small-Modular-Reactor-in-Europe/default.aspx"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hyperlink" Target="https://upload.wikimedia.org/wikipedia/commons/thumb/9/92/Kernkraftwerke_in_Deutschland.svg/942px-Kernkraftwerke_in_Deutschland.svg.pn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de.wikipedia.org/wiki/Entsalzung" TargetMode="External"/><Relationship Id="rId2" Type="http://schemas.openxmlformats.org/officeDocument/2006/relationships/hyperlink" Target="https://de.wikipedia.org/wiki/KLT-Reaktor" TargetMode="External"/><Relationship Id="rId1" Type="http://schemas.openxmlformats.org/officeDocument/2006/relationships/slideLayout" Target="../slideLayouts/slideLayout7.xml"/><Relationship Id="rId6" Type="http://schemas.openxmlformats.org/officeDocument/2006/relationships/hyperlink" Target="https://de.wikipedia.org/wiki/Russland" TargetMode="External"/><Relationship Id="rId5" Type="http://schemas.openxmlformats.org/officeDocument/2006/relationships/hyperlink" Target="https://de.wikipedia.org/wiki/Autonomer_Kreis_der_Tschuktschen" TargetMode="External"/><Relationship Id="rId4" Type="http://schemas.openxmlformats.org/officeDocument/2006/relationships/hyperlink" Target="https://de.wikipedia.org/wiki/Tonne_(Einheit)"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de.wikipedia.org/wiki/Kernenergie_in_Belgien" TargetMode="External"/><Relationship Id="rId2" Type="http://schemas.openxmlformats.org/officeDocument/2006/relationships/hyperlink" Target="https://de.wikipedia.org/wiki/TerraPower"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de.wikipedia.org/wiki/Kernenergie_in_Belgien" TargetMode="External"/><Relationship Id="rId2" Type="http://schemas.openxmlformats.org/officeDocument/2006/relationships/hyperlink" Target="https://de.wikipedia.org/wiki/TerraPower" TargetMode="Externa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6413" y="48400"/>
            <a:ext cx="10515600" cy="1325563"/>
          </a:xfrm>
        </p:spPr>
        <p:txBody>
          <a:bodyPr>
            <a:normAutofit/>
          </a:bodyPr>
          <a:lstStyle/>
          <a:p>
            <a:pPr algn="ctr">
              <a:lnSpc>
                <a:spcPct val="107000"/>
              </a:lnSpc>
              <a:spcAft>
                <a:spcPts val="6750"/>
              </a:spcAft>
            </a:pPr>
            <a:r>
              <a:rPr lang="de-DE" sz="2400" b="1" kern="1800"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Das nächste große Ding: </a:t>
            </a:r>
            <a:br>
              <a:rPr lang="de-DE" sz="2400" b="1" kern="1800"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br>
            <a:r>
              <a:rPr lang="de-DE" sz="2400" b="1" kern="1800"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Kleine modulare Kernreaktoren (SMRs Small Modular </a:t>
            </a:r>
            <a:r>
              <a:rPr lang="de-DE" sz="2400" b="1" kern="1800" dirty="0" err="1">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Reactors</a:t>
            </a:r>
            <a:r>
              <a:rPr lang="de-DE" sz="2400" b="1" kern="1800"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a:t>
            </a:r>
            <a:br>
              <a:rPr lang="de-DE" sz="2400" b="1" kern="1800"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br>
            <a:r>
              <a:rPr lang="de-DE" sz="2400" b="1" kern="1800" dirty="0">
                <a:solidFill>
                  <a:srgbClr val="0070C0"/>
                </a:solidFill>
                <a:effectLst/>
                <a:latin typeface="Helvetica" panose="020B0604020202020204" pitchFamily="34" charset="0"/>
                <a:ea typeface="Times New Roman" panose="02020603050405020304" pitchFamily="18" charset="0"/>
                <a:cs typeface="Times New Roman" panose="02020603050405020304" pitchFamily="18" charset="0"/>
              </a:rPr>
              <a:t>Anton Failer, Elektroingenieur</a:t>
            </a:r>
            <a:endParaRPr lang="de-DE"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Inhaltsplatzhalter 2"/>
          <p:cNvSpPr>
            <a:spLocks noGrp="1"/>
          </p:cNvSpPr>
          <p:nvPr>
            <p:ph idx="1"/>
          </p:nvPr>
        </p:nvSpPr>
        <p:spPr>
          <a:xfrm>
            <a:off x="838200" y="1523620"/>
            <a:ext cx="11353800" cy="5334379"/>
          </a:xfrm>
        </p:spPr>
        <p:txBody>
          <a:bodyPr>
            <a:normAutofit fontScale="92500" lnSpcReduction="10000"/>
          </a:bodyPr>
          <a:lstStyle/>
          <a:p>
            <a:r>
              <a:rPr lang="de-DE" dirty="0"/>
              <a:t>Kleine modulare Reaktoren (SMRs) sind Kernreaktoren, die eine Leistung von bis zu 300 </a:t>
            </a:r>
            <a:r>
              <a:rPr lang="de-DE" dirty="0" err="1"/>
              <a:t>MWe</a:t>
            </a:r>
            <a:r>
              <a:rPr lang="de-DE" dirty="0"/>
              <a:t> erzeugen.</a:t>
            </a:r>
          </a:p>
          <a:p>
            <a:r>
              <a:rPr lang="de-DE" dirty="0"/>
              <a:t>Die industrielle Vorfertigung soll die Baukosten senken. </a:t>
            </a:r>
          </a:p>
          <a:p>
            <a:r>
              <a:rPr lang="de-DE" dirty="0"/>
              <a:t>SMRs sollen kurze Bauzeiten haben und die Komponenten können zum Standort zu transportiert und Ort montiert werden. </a:t>
            </a:r>
          </a:p>
          <a:p>
            <a:r>
              <a:rPr lang="de-DE" dirty="0"/>
              <a:t>SMRs haben verbesserte Nukleare Sicherheit</a:t>
            </a:r>
          </a:p>
          <a:p>
            <a:r>
              <a:rPr lang="de-DE" dirty="0"/>
              <a:t>Teilweise völlig neue Technologien (Flüssigsalz- oder Bleikühlung, HALEU-Brennstoffe bis zu 20 % Anreicherung,</a:t>
            </a:r>
          </a:p>
          <a:p>
            <a:r>
              <a:rPr lang="de-DE" dirty="0"/>
              <a:t>Laufzeiten mehrere Jahre ohne Brennstoffwechsel</a:t>
            </a:r>
          </a:p>
          <a:p>
            <a:r>
              <a:rPr lang="de-DE" dirty="0"/>
              <a:t>Verschiedenste Entwicklungsphasen von technischer Entwurf, in Planung, in Bau befindlich bis fertig gestellt</a:t>
            </a:r>
            <a:br>
              <a:rPr lang="de-DE" dirty="0"/>
            </a:br>
            <a:endParaRPr lang="de-DE" dirty="0"/>
          </a:p>
          <a:p>
            <a:r>
              <a:rPr lang="de-DE" b="1" dirty="0"/>
              <a:t>Zur Zeit werden über 50 verschiedene SMR-Projekte weltweit verfolgt.</a:t>
            </a:r>
          </a:p>
        </p:txBody>
      </p:sp>
      <p:pic>
        <p:nvPicPr>
          <p:cNvPr id="5" name="Grafik 4">
            <a:extLst>
              <a:ext uri="{FF2B5EF4-FFF2-40B4-BE49-F238E27FC236}">
                <a16:creationId xmlns:a16="http://schemas.microsoft.com/office/drawing/2014/main" id="{18BF8989-3AB2-47D6-954A-95821EE834CD}"/>
              </a:ext>
            </a:extLst>
          </p:cNvPr>
          <p:cNvPicPr>
            <a:picLocks noChangeAspect="1"/>
          </p:cNvPicPr>
          <p:nvPr/>
        </p:nvPicPr>
        <p:blipFill>
          <a:blip r:embed="rId2"/>
          <a:stretch>
            <a:fillRect/>
          </a:stretch>
        </p:blipFill>
        <p:spPr>
          <a:xfrm>
            <a:off x="10761165" y="83890"/>
            <a:ext cx="1495151" cy="1140417"/>
          </a:xfrm>
          <a:prstGeom prst="rect">
            <a:avLst/>
          </a:prstGeom>
        </p:spPr>
      </p:pic>
    </p:spTree>
    <p:extLst>
      <p:ext uri="{BB962C8B-B14F-4D97-AF65-F5344CB8AC3E}">
        <p14:creationId xmlns:p14="http://schemas.microsoft.com/office/powerpoint/2010/main" val="2313717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pic>
        <p:nvPicPr>
          <p:cNvPr id="4" name="Grafik 3"/>
          <p:cNvPicPr>
            <a:picLocks noChangeAspect="1"/>
          </p:cNvPicPr>
          <p:nvPr/>
        </p:nvPicPr>
        <p:blipFill>
          <a:blip r:embed="rId2"/>
          <a:stretch>
            <a:fillRect/>
          </a:stretch>
        </p:blipFill>
        <p:spPr>
          <a:xfrm>
            <a:off x="3081337" y="-558628"/>
            <a:ext cx="6029325" cy="3371850"/>
          </a:xfrm>
          <a:prstGeom prst="rect">
            <a:avLst/>
          </a:prstGeom>
        </p:spPr>
      </p:pic>
      <p:pic>
        <p:nvPicPr>
          <p:cNvPr id="2050" name="Picture 2" descr="Quellbild anzei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902534" cy="6350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755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cap="all" dirty="0"/>
              <a:t>MERKMALE DES NUSCALE POWER MODULS</a:t>
            </a:r>
            <a:br>
              <a:rPr lang="de-DE" b="1" cap="all" dirty="0"/>
            </a:br>
            <a:endParaRPr lang="de-DE" dirty="0"/>
          </a:p>
        </p:txBody>
      </p:sp>
      <p:sp>
        <p:nvSpPr>
          <p:cNvPr id="3" name="Inhaltsplatzhalter 2"/>
          <p:cNvSpPr>
            <a:spLocks noGrp="1"/>
          </p:cNvSpPr>
          <p:nvPr>
            <p:ph idx="1"/>
          </p:nvPr>
        </p:nvSpPr>
        <p:spPr>
          <a:xfrm>
            <a:off x="838200" y="1154506"/>
            <a:ext cx="10515600" cy="4351338"/>
          </a:xfrm>
        </p:spPr>
        <p:txBody>
          <a:bodyPr>
            <a:normAutofit fontScale="25000" lnSpcReduction="20000"/>
          </a:bodyPr>
          <a:lstStyle/>
          <a:p>
            <a:pPr fontAlgn="t"/>
            <a:r>
              <a:rPr lang="de-DE" sz="10400" b="1" dirty="0"/>
              <a:t>Das Vakuum im Containment </a:t>
            </a:r>
            <a:r>
              <a:rPr lang="de-DE" sz="10400" dirty="0"/>
              <a:t>begrenzt den Wärmeaustausch während des normalen Betriebs, minimiert den Wärmeverlust des Reaktorbehälters, begrenzt den Sauerstoffgehalt, verhindert die Korrosion der Komponenten und eliminiert die Notwendigkeit einer physischen Isolierung des Reaktorbehälters.</a:t>
            </a:r>
          </a:p>
          <a:p>
            <a:pPr fontAlgn="t"/>
            <a:r>
              <a:rPr lang="de-DE" sz="10400" b="1" dirty="0"/>
              <a:t>Kleines, effizientes Kerndesign: </a:t>
            </a:r>
            <a:r>
              <a:rPr lang="de-DE" sz="10400" dirty="0"/>
              <a:t>Das </a:t>
            </a:r>
            <a:r>
              <a:rPr lang="de-DE" sz="10400" dirty="0" err="1"/>
              <a:t>NuScale</a:t>
            </a:r>
            <a:r>
              <a:rPr lang="de-DE" sz="10400" dirty="0"/>
              <a:t> Power Module™ enthält 1/20 des Kernbrennstoffs eines Großreaktors. Seine geringe Zerfallswärme, inhärente Stabilität und Reaktorphysik eliminiert Brennstoffschäden in allen postulierten Ereignissen, einschließlich solcher, bei denen alle Steuerstäbe nicht funktionieren.</a:t>
            </a:r>
          </a:p>
          <a:p>
            <a:pPr fontAlgn="t"/>
            <a:r>
              <a:rPr lang="de-DE" sz="10400" b="1" dirty="0"/>
              <a:t>Digitales Leitsystem : </a:t>
            </a:r>
            <a:r>
              <a:rPr lang="de-DE" sz="10400" dirty="0"/>
              <a:t>Das proprietäre digitale </a:t>
            </a:r>
            <a:r>
              <a:rPr lang="de-DE" sz="10400" dirty="0" err="1"/>
              <a:t>Leitsystsem</a:t>
            </a:r>
            <a:r>
              <a:rPr lang="de-DE" sz="10400" dirty="0"/>
              <a:t> von </a:t>
            </a:r>
            <a:r>
              <a:rPr lang="de-DE" sz="10400" dirty="0" err="1"/>
              <a:t>NuScale</a:t>
            </a:r>
            <a:r>
              <a:rPr lang="de-DE" sz="10400" dirty="0"/>
              <a:t> bietet eine umfassende Überwachung und Steuerung aller Anlagensysteme in einem einzigen Kontrollraum. Das Layout des Kontrollraums und die Panel-Displays wurden mit einem hochmodernen Simulator und einem umfassenden Human </a:t>
            </a:r>
            <a:r>
              <a:rPr lang="de-DE" sz="10400" dirty="0" err="1"/>
              <a:t>Factors</a:t>
            </a:r>
            <a:r>
              <a:rPr lang="de-DE" sz="10400" dirty="0"/>
              <a:t> Engineering- und Human System Interface-Evaluierungsprogramm entworfen.</a:t>
            </a:r>
          </a:p>
          <a:p>
            <a:br>
              <a:rPr lang="de-DE" dirty="0"/>
            </a:br>
            <a:endParaRPr lang="de-DE" dirty="0"/>
          </a:p>
        </p:txBody>
      </p:sp>
    </p:spTree>
    <p:extLst>
      <p:ext uri="{BB962C8B-B14F-4D97-AF65-F5344CB8AC3E}">
        <p14:creationId xmlns:p14="http://schemas.microsoft.com/office/powerpoint/2010/main" val="778060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Transport per Schiff oder Tieflader</a:t>
            </a:r>
          </a:p>
        </p:txBody>
      </p:sp>
      <p:sp>
        <p:nvSpPr>
          <p:cNvPr id="3" name="Inhaltsplatzhalter 2"/>
          <p:cNvSpPr>
            <a:spLocks noGrp="1"/>
          </p:cNvSpPr>
          <p:nvPr>
            <p:ph idx="1"/>
          </p:nvPr>
        </p:nvSpPr>
        <p:spPr/>
        <p:txBody>
          <a:bodyPr/>
          <a:lstStyle/>
          <a:p>
            <a:endParaRPr lang="de-DE" dirty="0"/>
          </a:p>
        </p:txBody>
      </p:sp>
      <p:pic>
        <p:nvPicPr>
          <p:cNvPr id="3074" name="Picture 2" descr="Quellbild anzei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1825625"/>
            <a:ext cx="5752071" cy="390062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llustration of the NuScale module being transported by b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0270" y="1825625"/>
            <a:ext cx="5017787" cy="3154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15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NuScale</a:t>
            </a:r>
            <a:r>
              <a:rPr lang="de-DE" dirty="0"/>
              <a:t> Power Module</a:t>
            </a:r>
          </a:p>
        </p:txBody>
      </p:sp>
      <p:sp>
        <p:nvSpPr>
          <p:cNvPr id="3" name="Inhaltsplatzhalter 2"/>
          <p:cNvSpPr>
            <a:spLocks noGrp="1"/>
          </p:cNvSpPr>
          <p:nvPr>
            <p:ph idx="1"/>
          </p:nvPr>
        </p:nvSpPr>
        <p:spPr/>
        <p:txBody>
          <a:bodyPr/>
          <a:lstStyle/>
          <a:p>
            <a:pPr fontAlgn="t"/>
            <a:r>
              <a:rPr lang="de-DE" dirty="0">
                <a:solidFill>
                  <a:srgbClr val="000000"/>
                </a:solidFill>
                <a:latin typeface="Madera-Regular"/>
              </a:rPr>
              <a:t>Das NPM (</a:t>
            </a:r>
            <a:r>
              <a:rPr lang="de-DE" dirty="0"/>
              <a:t> </a:t>
            </a:r>
            <a:r>
              <a:rPr lang="de-DE" dirty="0" err="1"/>
              <a:t>NuScale</a:t>
            </a:r>
            <a:r>
              <a:rPr lang="de-DE" dirty="0"/>
              <a:t> Power Module)</a:t>
            </a:r>
            <a:r>
              <a:rPr lang="de-DE" dirty="0">
                <a:solidFill>
                  <a:srgbClr val="000000"/>
                </a:solidFill>
                <a:latin typeface="Madera-Regular"/>
              </a:rPr>
              <a:t> wird werkseitig gebaut und kann per Schiff, Bahn oder LKW zum Standort transportiert werden.</a:t>
            </a:r>
          </a:p>
          <a:p>
            <a:pPr fontAlgn="t"/>
            <a:r>
              <a:rPr lang="de-DE" dirty="0">
                <a:solidFill>
                  <a:srgbClr val="000000"/>
                </a:solidFill>
                <a:latin typeface="Madera-Regular"/>
              </a:rPr>
              <a:t>Die geringe Anlagengröße und das einfache Design führen zu kleineren Komponenten und einer geringeren Anzahl kritischer Komponenten.</a:t>
            </a:r>
          </a:p>
          <a:p>
            <a:pPr fontAlgn="t"/>
            <a:r>
              <a:rPr lang="de-DE" dirty="0">
                <a:solidFill>
                  <a:srgbClr val="000000"/>
                </a:solidFill>
                <a:latin typeface="Madera-Regular"/>
              </a:rPr>
              <a:t>Modularisierte Komponenten werden in externen Fertigungsstätten hergestellt und montiert. Dies standardisiert den Herstellungsprozess, steigert die Effizienz, verbessert die Qualität und senkt die Kosten.</a:t>
            </a:r>
          </a:p>
          <a:p>
            <a:endParaRPr lang="de-DE" dirty="0"/>
          </a:p>
        </p:txBody>
      </p:sp>
    </p:spTree>
    <p:extLst>
      <p:ext uri="{BB962C8B-B14F-4D97-AF65-F5344CB8AC3E}">
        <p14:creationId xmlns:p14="http://schemas.microsoft.com/office/powerpoint/2010/main" val="2697618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cap="all" dirty="0"/>
              <a:t>KOSTENGÜNSTIGE INTEGRATION ERNEUERBARER ENERGIEN</a:t>
            </a:r>
            <a:br>
              <a:rPr lang="de-DE" b="1" cap="all" dirty="0"/>
            </a:br>
            <a:endParaRPr lang="de-DE" dirty="0"/>
          </a:p>
        </p:txBody>
      </p:sp>
      <p:sp>
        <p:nvSpPr>
          <p:cNvPr id="3" name="Inhaltsplatzhalter 2"/>
          <p:cNvSpPr>
            <a:spLocks noGrp="1"/>
          </p:cNvSpPr>
          <p:nvPr>
            <p:ph idx="1"/>
          </p:nvPr>
        </p:nvSpPr>
        <p:spPr>
          <a:xfrm>
            <a:off x="838200" y="1331355"/>
            <a:ext cx="10620632" cy="3718440"/>
          </a:xfrm>
        </p:spPr>
        <p:txBody>
          <a:bodyPr>
            <a:noAutofit/>
          </a:bodyPr>
          <a:lstStyle/>
          <a:p>
            <a:r>
              <a:rPr lang="de-DE" sz="2600" dirty="0"/>
              <a:t>Die SMR-Technologie von </a:t>
            </a:r>
            <a:r>
              <a:rPr lang="de-DE" sz="2600" dirty="0" err="1"/>
              <a:t>NuScale</a:t>
            </a:r>
            <a:r>
              <a:rPr lang="de-DE" sz="2600" dirty="0"/>
              <a:t> ermöglicht es, die Leistungserzeugung nach Bedarf zu variieren. Diese Funktion wird als "Lastfolge" bezeichnet, und es gibt drei Möglichkeiten, die Leistungsabgabe einer </a:t>
            </a:r>
            <a:r>
              <a:rPr lang="de-DE" sz="2600" dirty="0" err="1"/>
              <a:t>NuScale</a:t>
            </a:r>
            <a:r>
              <a:rPr lang="de-DE" sz="2600" dirty="0"/>
              <a:t>-Anlage zu ändern:</a:t>
            </a:r>
          </a:p>
          <a:p>
            <a:pPr fontAlgn="t"/>
            <a:r>
              <a:rPr lang="de-DE" sz="2600" dirty="0"/>
              <a:t>Einen oder mehrere Reaktoren über einen Zeitraum von weniger als einem Tag offline nehmen.</a:t>
            </a:r>
          </a:p>
          <a:p>
            <a:pPr fontAlgn="t"/>
            <a:r>
              <a:rPr lang="de-DE" sz="2600" dirty="0"/>
              <a:t>Verändern der Reaktorleistung über einen Zeitraum von Minuten / Stunden.</a:t>
            </a:r>
          </a:p>
          <a:p>
            <a:pPr fontAlgn="t"/>
            <a:r>
              <a:rPr lang="de-DE" sz="2600" dirty="0"/>
              <a:t>Turbinen-Bypass: Umgehung von Turbinendampf zum Kondensator über einen Zeitraum von Sekunden/Minuten/Stunden.</a:t>
            </a:r>
          </a:p>
          <a:p>
            <a:pPr marL="0" indent="0">
              <a:buNone/>
            </a:pPr>
            <a:r>
              <a:rPr lang="de-DE" sz="2600" dirty="0"/>
              <a:t>Diese Funktion, </a:t>
            </a:r>
            <a:r>
              <a:rPr lang="de-DE" sz="2600" dirty="0" err="1"/>
              <a:t>NuFollow</a:t>
            </a:r>
            <a:r>
              <a:rPr lang="de-DE" sz="2600" dirty="0"/>
              <a:t>™ genannt, ist einzigartig für </a:t>
            </a:r>
            <a:r>
              <a:rPr lang="de-DE" sz="2600" dirty="0" err="1"/>
              <a:t>NuScale</a:t>
            </a:r>
            <a:r>
              <a:rPr lang="de-DE" sz="2600" dirty="0"/>
              <a:t> und </a:t>
            </a:r>
            <a:r>
              <a:rPr lang="de-DE" sz="2600" b="1" dirty="0"/>
              <a:t>ist ideal geeignet für den Einsatz zusammen mit intermittierenden erneuerbaren Energien</a:t>
            </a:r>
            <a:r>
              <a:rPr lang="de-DE" sz="2600" dirty="0"/>
              <a:t>. Grundlast aus fossil betriebenen Erzeugungsquellen wie Gas- und Dampfturbinen (</a:t>
            </a:r>
            <a:r>
              <a:rPr lang="de-DE" sz="2600" dirty="0" err="1"/>
              <a:t>GuD</a:t>
            </a:r>
            <a:r>
              <a:rPr lang="de-DE" sz="2600" dirty="0"/>
              <a:t>-Gasturbinen) kann ersetzt werden. </a:t>
            </a:r>
          </a:p>
          <a:p>
            <a:pPr marL="0" indent="0">
              <a:buNone/>
            </a:pPr>
            <a:br>
              <a:rPr lang="de-DE" sz="2600" dirty="0"/>
            </a:br>
            <a:endParaRPr lang="de-DE" sz="2600" dirty="0"/>
          </a:p>
        </p:txBody>
      </p:sp>
    </p:spTree>
    <p:extLst>
      <p:ext uri="{BB962C8B-B14F-4D97-AF65-F5344CB8AC3E}">
        <p14:creationId xmlns:p14="http://schemas.microsoft.com/office/powerpoint/2010/main" val="3378740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cap="all" dirty="0"/>
              <a:t>FLEXIBILITÄT FÜR PROZESSWÄRMEANWENDUNGEN</a:t>
            </a:r>
            <a:br>
              <a:rPr lang="de-DE" b="1" cap="all" dirty="0"/>
            </a:br>
            <a:endParaRPr lang="de-DE" dirty="0"/>
          </a:p>
        </p:txBody>
      </p:sp>
      <p:sp>
        <p:nvSpPr>
          <p:cNvPr id="3" name="Inhaltsplatzhalter 2"/>
          <p:cNvSpPr>
            <a:spLocks noGrp="1"/>
          </p:cNvSpPr>
          <p:nvPr>
            <p:ph idx="1"/>
          </p:nvPr>
        </p:nvSpPr>
        <p:spPr>
          <a:xfrm>
            <a:off x="689918" y="1150122"/>
            <a:ext cx="11502081" cy="5707878"/>
          </a:xfrm>
        </p:spPr>
        <p:txBody>
          <a:bodyPr>
            <a:normAutofit fontScale="92500" lnSpcReduction="10000"/>
          </a:bodyPr>
          <a:lstStyle/>
          <a:p>
            <a:r>
              <a:rPr lang="de-DE" dirty="0"/>
              <a:t>Ein </a:t>
            </a:r>
            <a:r>
              <a:rPr lang="de-DE" dirty="0" err="1"/>
              <a:t>NuScale</a:t>
            </a:r>
            <a:r>
              <a:rPr lang="de-DE" dirty="0"/>
              <a:t> SMR kann 250 MW Dampf für industrielle Anwendungen wie chemische Verarbeitung, verbesserte Ölgewinnung oder die Verwendung bei der Herstellung synthetischer Kraftstoffe wie Wasserstoff erzeugen. </a:t>
            </a:r>
            <a:br>
              <a:rPr lang="de-DE" dirty="0"/>
            </a:br>
            <a:endParaRPr lang="de-DE" dirty="0"/>
          </a:p>
          <a:p>
            <a:r>
              <a:rPr lang="de-DE" dirty="0"/>
              <a:t>Darüber hinaus kann diese Wärme in einer Reihe von Niedertemperatur- und Niederdruckanwendungen wie Wasserentsalzung und Fernwärme eingesetzt werden. </a:t>
            </a:r>
          </a:p>
          <a:p>
            <a:r>
              <a:rPr lang="de-DE" dirty="0"/>
              <a:t>Zum Beispiel kann eine einzelne SMR, die an eine Entsalzungsanlage gekoppelt ist, </a:t>
            </a:r>
            <a:r>
              <a:rPr lang="de-DE" b="1" dirty="0"/>
              <a:t>350 Millionen Liter pro Tag sauberes Wasser produzieren</a:t>
            </a:r>
            <a:r>
              <a:rPr lang="de-DE" dirty="0"/>
              <a:t>. Eine 4-Modul-VOYGR-4 SMR-Anlage könnte das gesamte Wasser liefern, das für eine Stadt von der Größe </a:t>
            </a:r>
            <a:r>
              <a:rPr lang="de-DE" b="1" dirty="0"/>
              <a:t>Kapstadts</a:t>
            </a:r>
            <a:r>
              <a:rPr lang="de-DE" dirty="0"/>
              <a:t>, Südafrika, benötigt wird - eine große Metropolregion, die anfällig für Süßwasserknappheit ist. </a:t>
            </a:r>
            <a:br>
              <a:rPr lang="de-DE" dirty="0"/>
            </a:br>
            <a:endParaRPr lang="de-DE" dirty="0"/>
          </a:p>
          <a:p>
            <a:r>
              <a:rPr lang="de-DE" dirty="0"/>
              <a:t>Ein 250-MW-NuScale-Modul kann 2.053 kg / Stunde </a:t>
            </a:r>
            <a:r>
              <a:rPr lang="de-DE" b="1" dirty="0"/>
              <a:t>Wasserstoff</a:t>
            </a:r>
            <a:r>
              <a:rPr lang="de-DE" dirty="0"/>
              <a:t> oder fast 50 Tonnen pro Tag produzieren.</a:t>
            </a:r>
          </a:p>
          <a:p>
            <a:endParaRPr lang="de-DE" dirty="0"/>
          </a:p>
        </p:txBody>
      </p:sp>
    </p:spTree>
    <p:extLst>
      <p:ext uri="{BB962C8B-B14F-4D97-AF65-F5344CB8AC3E}">
        <p14:creationId xmlns:p14="http://schemas.microsoft.com/office/powerpoint/2010/main" val="2901864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a:bodyPr>
          <a:lstStyle/>
          <a:p>
            <a:r>
              <a:rPr lang="de-DE" sz="2600" dirty="0"/>
              <a:t>Das Multi-Modul-Anlagendesign von </a:t>
            </a:r>
            <a:r>
              <a:rPr lang="de-DE" sz="2600" dirty="0" err="1"/>
              <a:t>NuScale</a:t>
            </a:r>
            <a:r>
              <a:rPr lang="de-DE" sz="2600" dirty="0"/>
              <a:t> ermöglicht ein hohes Maß an Flexibilität für den Einsatz einer </a:t>
            </a:r>
            <a:r>
              <a:rPr lang="de-DE" sz="2600" b="1" dirty="0"/>
              <a:t>Vielzahl von gleichzeitigen Anwendungen</a:t>
            </a:r>
            <a:r>
              <a:rPr lang="de-DE" sz="2600" dirty="0"/>
              <a:t>. </a:t>
            </a:r>
          </a:p>
          <a:p>
            <a:r>
              <a:rPr lang="de-DE" sz="2600" dirty="0"/>
              <a:t>Einige Module können beispielsweise der Stromerzeugung gewidmet werden, während andere Wärme zur Unterstützung industrieller Prozesse oder zur Erzeugung von Wasserstoff bereitstellen. </a:t>
            </a:r>
          </a:p>
          <a:p>
            <a:r>
              <a:rPr lang="de-DE" sz="2600" dirty="0"/>
              <a:t>Dadurch eignet sich das </a:t>
            </a:r>
            <a:r>
              <a:rPr lang="de-DE" sz="2600" dirty="0" err="1"/>
              <a:t>NuScale</a:t>
            </a:r>
            <a:r>
              <a:rPr lang="de-DE" sz="2600" dirty="0"/>
              <a:t>-Design besonders gut für hybride Energieanwendungen, bei denen mehrere Energiequellen mit mehreren Energieverbrauchsprozessen integriert sind, um ein hochoptimiertes und effizientes System zu bilden.</a:t>
            </a:r>
          </a:p>
        </p:txBody>
      </p:sp>
    </p:spTree>
    <p:extLst>
      <p:ext uri="{BB962C8B-B14F-4D97-AF65-F5344CB8AC3E}">
        <p14:creationId xmlns:p14="http://schemas.microsoft.com/office/powerpoint/2010/main" val="1313872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3 Simulatoren bereits in Betrieb</a:t>
            </a:r>
          </a:p>
        </p:txBody>
      </p:sp>
      <p:pic>
        <p:nvPicPr>
          <p:cNvPr id="4" name="Inhaltsplatzhalter 3"/>
          <p:cNvPicPr>
            <a:picLocks noGrp="1" noChangeAspect="1"/>
          </p:cNvPicPr>
          <p:nvPr>
            <p:ph idx="1"/>
          </p:nvPr>
        </p:nvPicPr>
        <p:blipFill>
          <a:blip r:embed="rId2"/>
          <a:stretch>
            <a:fillRect/>
          </a:stretch>
        </p:blipFill>
        <p:spPr>
          <a:xfrm>
            <a:off x="838200" y="1763433"/>
            <a:ext cx="9014254" cy="5041147"/>
          </a:xfrm>
          <a:prstGeom prst="rect">
            <a:avLst/>
          </a:prstGeom>
        </p:spPr>
      </p:pic>
    </p:spTree>
    <p:extLst>
      <p:ext uri="{BB962C8B-B14F-4D97-AF65-F5344CB8AC3E}">
        <p14:creationId xmlns:p14="http://schemas.microsoft.com/office/powerpoint/2010/main" val="2157964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cap="all" dirty="0"/>
              <a:t>Simulatoren</a:t>
            </a:r>
            <a:br>
              <a:rPr lang="de-DE" b="1" cap="all" dirty="0"/>
            </a:br>
            <a:r>
              <a:rPr lang="de-DE" b="1" cap="all" dirty="0"/>
              <a:t>(NUSCALE ENERGY EXPLORATION CENTER)</a:t>
            </a:r>
            <a:br>
              <a:rPr lang="de-DE" b="1" cap="all" dirty="0"/>
            </a:br>
            <a:endParaRPr lang="de-DE" dirty="0"/>
          </a:p>
        </p:txBody>
      </p:sp>
      <p:sp>
        <p:nvSpPr>
          <p:cNvPr id="3" name="Inhaltsplatzhalter 2"/>
          <p:cNvSpPr>
            <a:spLocks noGrp="1"/>
          </p:cNvSpPr>
          <p:nvPr>
            <p:ph idx="1"/>
          </p:nvPr>
        </p:nvSpPr>
        <p:spPr/>
        <p:txBody>
          <a:bodyPr>
            <a:normAutofit/>
          </a:bodyPr>
          <a:lstStyle/>
          <a:p>
            <a:r>
              <a:rPr lang="de-DE" dirty="0"/>
              <a:t>Das </a:t>
            </a:r>
            <a:r>
              <a:rPr lang="de-DE" dirty="0" err="1"/>
              <a:t>NuScale</a:t>
            </a:r>
            <a:r>
              <a:rPr lang="de-DE" dirty="0"/>
              <a:t> </a:t>
            </a:r>
            <a:r>
              <a:rPr lang="de-DE" dirty="0" err="1"/>
              <a:t>Energy</a:t>
            </a:r>
            <a:r>
              <a:rPr lang="de-DE" dirty="0"/>
              <a:t> Exploration (E2) Center ist eine innovative Lernumgebung, die den Nutzern eine praktische Gelegenheit bietet, nuklearwissenschaftliche und technische Prinzipien durch simulierte, reale Kernkraftwerksbetriebsszenarien anzuwenden. Das E2 Center verwendet modernste Computermodellierung in einem Simulator des Kraftwerkskontrollraums </a:t>
            </a:r>
            <a:r>
              <a:rPr lang="de-DE" dirty="0" err="1"/>
              <a:t>NuScale</a:t>
            </a:r>
            <a:r>
              <a:rPr lang="de-DE" dirty="0"/>
              <a:t> Small Modular </a:t>
            </a:r>
            <a:r>
              <a:rPr lang="de-DE" dirty="0" err="1"/>
              <a:t>Reactor</a:t>
            </a:r>
            <a:r>
              <a:rPr lang="de-DE" dirty="0"/>
              <a:t> (SMR). </a:t>
            </a:r>
          </a:p>
          <a:p>
            <a:r>
              <a:rPr lang="de-DE" dirty="0" err="1"/>
              <a:t>NuScale</a:t>
            </a:r>
            <a:r>
              <a:rPr lang="de-DE" dirty="0"/>
              <a:t> hat drei </a:t>
            </a:r>
            <a:r>
              <a:rPr lang="de-DE" dirty="0" err="1"/>
              <a:t>Energy</a:t>
            </a:r>
            <a:r>
              <a:rPr lang="de-DE" dirty="0"/>
              <a:t> Exploration (E2) Centers an US-amerikanischen Universitäten eröffnet, darunter die Oregon State University, die University </a:t>
            </a:r>
            <a:r>
              <a:rPr lang="de-DE" dirty="0" err="1"/>
              <a:t>of</a:t>
            </a:r>
            <a:r>
              <a:rPr lang="de-DE" dirty="0"/>
              <a:t> Idaho und die Texas A&amp;M University.</a:t>
            </a:r>
          </a:p>
          <a:p>
            <a:endParaRPr lang="de-DE" dirty="0"/>
          </a:p>
        </p:txBody>
      </p:sp>
    </p:spTree>
    <p:extLst>
      <p:ext uri="{BB962C8B-B14F-4D97-AF65-F5344CB8AC3E}">
        <p14:creationId xmlns:p14="http://schemas.microsoft.com/office/powerpoint/2010/main" val="2028671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cap="all" dirty="0"/>
              <a:t>BULGARIEN: KERNKRAFTWERK KOSLODUJ – NEW BUILD PLC</a:t>
            </a:r>
            <a:br>
              <a:rPr lang="de-DE" b="1" cap="all" dirty="0"/>
            </a:br>
            <a:endParaRPr lang="de-DE" dirty="0"/>
          </a:p>
        </p:txBody>
      </p:sp>
      <p:sp>
        <p:nvSpPr>
          <p:cNvPr id="3" name="Inhaltsplatzhalter 2"/>
          <p:cNvSpPr>
            <a:spLocks noGrp="1"/>
          </p:cNvSpPr>
          <p:nvPr>
            <p:ph idx="1"/>
          </p:nvPr>
        </p:nvSpPr>
        <p:spPr/>
        <p:txBody>
          <a:bodyPr/>
          <a:lstStyle/>
          <a:p>
            <a:pPr fontAlgn="t"/>
            <a:r>
              <a:rPr lang="de-DE" dirty="0"/>
              <a:t>Im Februar 2021 unterzeichneten </a:t>
            </a:r>
            <a:r>
              <a:rPr lang="de-DE" dirty="0" err="1"/>
              <a:t>NuScale</a:t>
            </a:r>
            <a:r>
              <a:rPr lang="de-DE" dirty="0"/>
              <a:t> und das bulgarische Kernkraftwerk </a:t>
            </a:r>
            <a:r>
              <a:rPr lang="de-DE" dirty="0" err="1"/>
              <a:t>Kozloduy</a:t>
            </a:r>
            <a:r>
              <a:rPr lang="de-DE" dirty="0"/>
              <a:t> – New </a:t>
            </a:r>
            <a:r>
              <a:rPr lang="de-DE" dirty="0" err="1"/>
              <a:t>Build</a:t>
            </a:r>
            <a:r>
              <a:rPr lang="de-DE" dirty="0"/>
              <a:t> </a:t>
            </a:r>
            <a:r>
              <a:rPr lang="de-DE" dirty="0" err="1"/>
              <a:t>Plc</a:t>
            </a:r>
            <a:r>
              <a:rPr lang="de-DE" dirty="0"/>
              <a:t> (KNPP-NB) eine </a:t>
            </a:r>
            <a:r>
              <a:rPr lang="de-DE" b="1" u="sng" dirty="0">
                <a:hlinkClick r:id="rId2" tooltip="NuScale and Kozloduy NPP – New Build Plc Sign Memorandum of Understanding"/>
              </a:rPr>
              <a:t>MEMORANDUM OF UNDERSTANDING</a:t>
            </a:r>
            <a:r>
              <a:rPr lang="de-DE" dirty="0"/>
              <a:t> den Einsatz der SMR-Technologie von </a:t>
            </a:r>
            <a:r>
              <a:rPr lang="de-DE" dirty="0" err="1"/>
              <a:t>NuScale</a:t>
            </a:r>
            <a:r>
              <a:rPr lang="de-DE" dirty="0"/>
              <a:t> am Standort des Kraftwerks </a:t>
            </a:r>
            <a:r>
              <a:rPr lang="de-DE" dirty="0" err="1"/>
              <a:t>Kosloduj</a:t>
            </a:r>
            <a:r>
              <a:rPr lang="de-DE" dirty="0"/>
              <a:t> in Betracht zu ziehen. Der Standort </a:t>
            </a:r>
            <a:r>
              <a:rPr lang="de-DE" dirty="0" err="1"/>
              <a:t>Kosloduj</a:t>
            </a:r>
            <a:r>
              <a:rPr lang="de-DE" dirty="0"/>
              <a:t> beherbergt die einzigen in Betrieb befindlichen Kernkraftwerke Bulgariens, und KNPP-NB prüft die Möglichkeit, an diesem Standort fortschrittliche Kerntechnologie einzusetzen. Ziel der Absichtserklärung ist es, die SMR-Technologie von </a:t>
            </a:r>
            <a:r>
              <a:rPr lang="de-DE" dirty="0" err="1"/>
              <a:t>NuScale</a:t>
            </a:r>
            <a:r>
              <a:rPr lang="de-DE" dirty="0"/>
              <a:t> auf ihre Eignung für den Einsatz am Standort </a:t>
            </a:r>
            <a:r>
              <a:rPr lang="de-DE" dirty="0" err="1"/>
              <a:t>Kosloduj</a:t>
            </a:r>
            <a:r>
              <a:rPr lang="de-DE" dirty="0"/>
              <a:t> hin zu evaluieren.</a:t>
            </a:r>
          </a:p>
        </p:txBody>
      </p:sp>
    </p:spTree>
    <p:extLst>
      <p:ext uri="{BB962C8B-B14F-4D97-AF65-F5344CB8AC3E}">
        <p14:creationId xmlns:p14="http://schemas.microsoft.com/office/powerpoint/2010/main" val="235997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6756641A-7AC7-4755-BCE8-920EFF40B2EA}"/>
              </a:ext>
            </a:extLst>
          </p:cNvPr>
          <p:cNvPicPr>
            <a:picLocks noChangeAspect="1"/>
          </p:cNvPicPr>
          <p:nvPr/>
        </p:nvPicPr>
        <p:blipFill>
          <a:blip r:embed="rId2"/>
          <a:stretch>
            <a:fillRect/>
          </a:stretch>
        </p:blipFill>
        <p:spPr>
          <a:xfrm>
            <a:off x="0" y="0"/>
            <a:ext cx="9175422" cy="6858000"/>
          </a:xfrm>
          <a:prstGeom prst="rect">
            <a:avLst/>
          </a:prstGeom>
        </p:spPr>
      </p:pic>
    </p:spTree>
    <p:extLst>
      <p:ext uri="{BB962C8B-B14F-4D97-AF65-F5344CB8AC3E}">
        <p14:creationId xmlns:p14="http://schemas.microsoft.com/office/powerpoint/2010/main" val="2307504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cap="all" dirty="0"/>
              <a:t>TSCHECHISCHE REPUBLIK: ČEZ-GRUPPE</a:t>
            </a:r>
            <a:br>
              <a:rPr lang="de-DE" b="1" cap="all" dirty="0"/>
            </a:br>
            <a:endParaRPr lang="de-DE" dirty="0"/>
          </a:p>
        </p:txBody>
      </p:sp>
      <p:sp>
        <p:nvSpPr>
          <p:cNvPr id="3" name="Inhaltsplatzhalter 2"/>
          <p:cNvSpPr>
            <a:spLocks noGrp="1"/>
          </p:cNvSpPr>
          <p:nvPr>
            <p:ph idx="1"/>
          </p:nvPr>
        </p:nvSpPr>
        <p:spPr/>
        <p:txBody>
          <a:bodyPr>
            <a:normAutofit/>
          </a:bodyPr>
          <a:lstStyle/>
          <a:p>
            <a:r>
              <a:rPr lang="de-DE" dirty="0"/>
              <a:t>Im September 2019 unterzeichneten </a:t>
            </a:r>
            <a:r>
              <a:rPr lang="de-DE" dirty="0" err="1"/>
              <a:t>NuScale</a:t>
            </a:r>
            <a:r>
              <a:rPr lang="de-DE" dirty="0"/>
              <a:t> und der führende tschechische Versorgungskonzern ČEZ Group eine </a:t>
            </a:r>
            <a:r>
              <a:rPr lang="de-DE" b="1" u="sng" dirty="0">
                <a:hlinkClick r:id="rId2" tooltip="NuScale Partners with ČEZ "/>
              </a:rPr>
              <a:t>MEMORANDUM OF UNDERSTANDING</a:t>
            </a:r>
            <a:r>
              <a:rPr lang="de-DE" dirty="0"/>
              <a:t> Austausch von nuklearem und technischem Know-how, während die beiden Unternehmen Anwendungen für die SMR-Technologie von </a:t>
            </a:r>
            <a:r>
              <a:rPr lang="de-DE" dirty="0" err="1"/>
              <a:t>NuScale</a:t>
            </a:r>
            <a:r>
              <a:rPr lang="de-DE" dirty="0"/>
              <a:t> prüfen.</a:t>
            </a:r>
          </a:p>
          <a:p>
            <a:r>
              <a:rPr lang="de-DE" dirty="0"/>
              <a:t>ČEZ betreibt derzeit zwei Kernkraftwerke in der Tschechischen Republik, wobei die Kernenergie etwa ein Drittel des gesamten Stroms im Land erzeugt. Im Rahmen der Absichtserklärung werden </a:t>
            </a:r>
            <a:r>
              <a:rPr lang="de-DE" dirty="0" err="1"/>
              <a:t>NuScale</a:t>
            </a:r>
            <a:r>
              <a:rPr lang="de-DE" dirty="0"/>
              <a:t> und ČEZ Informationen über die Entwicklung, den Bau sowie den Betrieb und die Wartung der nuklearen Lieferkette austauschen.</a:t>
            </a:r>
          </a:p>
          <a:p>
            <a:endParaRPr lang="de-DE" dirty="0"/>
          </a:p>
        </p:txBody>
      </p:sp>
    </p:spTree>
    <p:extLst>
      <p:ext uri="{BB962C8B-B14F-4D97-AF65-F5344CB8AC3E}">
        <p14:creationId xmlns:p14="http://schemas.microsoft.com/office/powerpoint/2010/main" val="3108821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cap="all" dirty="0"/>
              <a:t>POLEN: KGHM, </a:t>
            </a:r>
            <a:br>
              <a:rPr lang="de-DE" b="1" cap="all" dirty="0"/>
            </a:br>
            <a:r>
              <a:rPr lang="de-DE" b="1" cap="all" dirty="0"/>
              <a:t>PBE, GETKA UND UNIMOT</a:t>
            </a:r>
            <a:br>
              <a:rPr lang="de-DE" b="1" cap="all" dirty="0"/>
            </a:br>
            <a:endParaRPr lang="de-DE" dirty="0"/>
          </a:p>
        </p:txBody>
      </p:sp>
      <p:sp>
        <p:nvSpPr>
          <p:cNvPr id="3" name="Inhaltsplatzhalter 2"/>
          <p:cNvSpPr>
            <a:spLocks noGrp="1"/>
          </p:cNvSpPr>
          <p:nvPr>
            <p:ph idx="1"/>
          </p:nvPr>
        </p:nvSpPr>
        <p:spPr>
          <a:xfrm>
            <a:off x="30892" y="2671419"/>
            <a:ext cx="10515600" cy="4351338"/>
          </a:xfrm>
        </p:spPr>
        <p:txBody>
          <a:bodyPr>
            <a:normAutofit fontScale="85000" lnSpcReduction="20000"/>
          </a:bodyPr>
          <a:lstStyle/>
          <a:p>
            <a:r>
              <a:rPr lang="de-DE" dirty="0"/>
              <a:t>Im Februar 2022 unterzeichneten </a:t>
            </a:r>
            <a:r>
              <a:rPr lang="de-DE" dirty="0" err="1"/>
              <a:t>NuScale</a:t>
            </a:r>
            <a:r>
              <a:rPr lang="de-DE" dirty="0"/>
              <a:t> und die polnische KGHM </a:t>
            </a:r>
            <a:r>
              <a:rPr lang="de-DE" dirty="0" err="1"/>
              <a:t>Polska</a:t>
            </a:r>
            <a:r>
              <a:rPr lang="de-DE" dirty="0"/>
              <a:t> </a:t>
            </a:r>
            <a:r>
              <a:rPr lang="de-DE" dirty="0" err="1"/>
              <a:t>Miedź</a:t>
            </a:r>
            <a:r>
              <a:rPr lang="de-DE" dirty="0"/>
              <a:t> S.A. (KGHM) eine </a:t>
            </a:r>
            <a:r>
              <a:rPr lang="de-DE" b="1" u="sng" dirty="0">
                <a:hlinkClick r:id="rId2" tooltip="NuScale to Announce Historic Agreement with KGHM to Initiate the Deployment of the First Small Modular Reactor in Poland"/>
              </a:rPr>
              <a:t>Wegweisende Vereinbarung</a:t>
            </a:r>
            <a:r>
              <a:rPr lang="de-DE" dirty="0"/>
              <a:t> Beginn der Arbeiten zur Implementierung fortschrittlicher kleiner modularer Reaktoren (SMRs) in Polen nach der Ankündigung der Zusammenarbeit zwischen den beiden Parteien im September 2021.</a:t>
            </a:r>
          </a:p>
          <a:p>
            <a:r>
              <a:rPr lang="de-DE" dirty="0"/>
              <a:t>Die endgültige Vereinbarung zwischen </a:t>
            </a:r>
            <a:r>
              <a:rPr lang="de-DE" dirty="0" err="1"/>
              <a:t>NuScale</a:t>
            </a:r>
            <a:r>
              <a:rPr lang="de-DE" dirty="0"/>
              <a:t> Power und KGHM wird KGHM mit dem ersten Einsatz von SMRs in Polen als führendes Unternehmen für die Implementierung sauberer Energie positionieren. Im Rahmen dieser Vereinbarung wird </a:t>
            </a:r>
            <a:r>
              <a:rPr lang="de-DE" dirty="0" err="1"/>
              <a:t>NuScale</a:t>
            </a:r>
            <a:r>
              <a:rPr lang="de-DE" dirty="0"/>
              <a:t> mit KGHM zusammenarbeiten, um den Einsatz der SMR-Technologie zu unterstützen, und gemeinsam werden die Organisationen Schritte unternehmen, um </a:t>
            </a:r>
            <a:r>
              <a:rPr lang="de-DE" b="1" dirty="0"/>
              <a:t>bereits 2029 </a:t>
            </a:r>
            <a:r>
              <a:rPr lang="de-DE" dirty="0"/>
              <a:t>ein erstes </a:t>
            </a:r>
            <a:r>
              <a:rPr lang="de-DE" dirty="0" err="1"/>
              <a:t>NuScale</a:t>
            </a:r>
            <a:r>
              <a:rPr lang="de-DE" dirty="0"/>
              <a:t> VOYGR-Kraftwerk in Polen einzusetzen, das Polen helfen würde, bis zu 8 Millionen Tonnen CO2-Emissionen™ pro Jahr zu vermeiden. Der Einsatz der VOYGR-Anlage bis 2029 steht in direktem Zusammenhang mit der Klimapolitik der KGHM </a:t>
            </a:r>
            <a:r>
              <a:rPr lang="de-DE" dirty="0" err="1"/>
              <a:t>Polska</a:t>
            </a:r>
            <a:r>
              <a:rPr lang="de-DE" dirty="0"/>
              <a:t> </a:t>
            </a:r>
            <a:r>
              <a:rPr lang="de-DE" dirty="0" err="1"/>
              <a:t>Miedź</a:t>
            </a:r>
            <a:r>
              <a:rPr lang="de-DE" dirty="0"/>
              <a:t> und der neuen strategischen Ausrichtung des Unternehmens - Energie.</a:t>
            </a:r>
          </a:p>
          <a:p>
            <a:endParaRPr lang="de-DE" dirty="0"/>
          </a:p>
        </p:txBody>
      </p:sp>
      <p:pic>
        <p:nvPicPr>
          <p:cNvPr id="4098" name="Picture 2" descr="NuScale, KGHM agree to deploy SMRs in Poland : New Nuclear - World Nuclear  Ne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4429" y="-107092"/>
            <a:ext cx="4834577" cy="2715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166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cap="all" dirty="0"/>
              <a:t>RUMÄNIEN: SOCIETATEA </a:t>
            </a:r>
            <a:br>
              <a:rPr lang="de-DE" b="1" cap="all" dirty="0"/>
            </a:br>
            <a:r>
              <a:rPr lang="de-DE" b="1" cap="all" dirty="0"/>
              <a:t>NATIONALA NUCLEARELECTRICA SA</a:t>
            </a:r>
            <a:br>
              <a:rPr lang="de-DE" b="1" cap="all" dirty="0"/>
            </a:br>
            <a:endParaRPr lang="de-DE" dirty="0"/>
          </a:p>
        </p:txBody>
      </p:sp>
      <p:sp>
        <p:nvSpPr>
          <p:cNvPr id="3" name="Inhaltsplatzhalter 2"/>
          <p:cNvSpPr>
            <a:spLocks noGrp="1"/>
          </p:cNvSpPr>
          <p:nvPr>
            <p:ph idx="1"/>
          </p:nvPr>
        </p:nvSpPr>
        <p:spPr/>
        <p:txBody>
          <a:bodyPr>
            <a:normAutofit fontScale="77500" lnSpcReduction="20000"/>
          </a:bodyPr>
          <a:lstStyle/>
          <a:p>
            <a:r>
              <a:rPr lang="de-DE" dirty="0"/>
              <a:t>Im November 2021 unterzeichneten </a:t>
            </a:r>
            <a:r>
              <a:rPr lang="de-DE" dirty="0" err="1"/>
              <a:t>NuScale</a:t>
            </a:r>
            <a:r>
              <a:rPr lang="de-DE" dirty="0"/>
              <a:t> und die </a:t>
            </a:r>
            <a:r>
              <a:rPr lang="de-DE" dirty="0" err="1"/>
              <a:t>Societatea</a:t>
            </a:r>
            <a:r>
              <a:rPr lang="de-DE" dirty="0"/>
              <a:t> </a:t>
            </a:r>
            <a:r>
              <a:rPr lang="de-DE" dirty="0" err="1"/>
              <a:t>Nationala</a:t>
            </a:r>
            <a:r>
              <a:rPr lang="de-DE" dirty="0"/>
              <a:t> </a:t>
            </a:r>
            <a:r>
              <a:rPr lang="de-DE" dirty="0" err="1"/>
              <a:t>Nuclearelectrica</a:t>
            </a:r>
            <a:r>
              <a:rPr lang="de-DE" dirty="0"/>
              <a:t> SA (SNN), ein rumänischer Kernenergieproduzent, eine Teamvereinbarung, um den Einsatz der SMR-Technologie von </a:t>
            </a:r>
            <a:r>
              <a:rPr lang="de-DE" dirty="0" err="1"/>
              <a:t>NuScale</a:t>
            </a:r>
            <a:r>
              <a:rPr lang="de-DE" dirty="0"/>
              <a:t> voranzutreiben. US-Energieministerin Jennifer M. </a:t>
            </a:r>
            <a:r>
              <a:rPr lang="de-DE" dirty="0" err="1"/>
              <a:t>Granholm</a:t>
            </a:r>
            <a:r>
              <a:rPr lang="de-DE" dirty="0"/>
              <a:t> und der rumänische Energieminister Virgil Popescu hoben diese Partnerschaft im US-Pavillon der Konferenz der Vereinten Nationen über den Klimawandel (COP26) hervor, wo das Abkommen unterzeichnet wurde.</a:t>
            </a:r>
          </a:p>
          <a:p>
            <a:r>
              <a:rPr lang="de-DE" dirty="0"/>
              <a:t>Nach der Partnerschaft hat Rumänien das Potenzial, den ersten Einsatz von SMRs in Europa zu ermöglichen und ein Katalysator für SMRs in der Region sowie eine Basis für die Unterstützung des Betreibers dieser neuen Technologie in anderen Ländern zu werden.</a:t>
            </a:r>
          </a:p>
          <a:p>
            <a:r>
              <a:rPr lang="de-DE" dirty="0"/>
              <a:t>Im Rahmen der </a:t>
            </a:r>
            <a:r>
              <a:rPr lang="de-DE" b="1" u="sng" dirty="0" err="1">
                <a:hlinkClick r:id="rId2" tooltip="NuScale and Nuclearelectrica Reach Agreement at COP26"/>
              </a:rPr>
              <a:t>Teaming-Vereinbarung</a:t>
            </a:r>
            <a:r>
              <a:rPr lang="de-DE" dirty="0" err="1"/>
              <a:t>wird</a:t>
            </a:r>
            <a:r>
              <a:rPr lang="de-DE" dirty="0"/>
              <a:t> </a:t>
            </a:r>
            <a:r>
              <a:rPr lang="de-DE" dirty="0" err="1"/>
              <a:t>NuScale</a:t>
            </a:r>
            <a:r>
              <a:rPr lang="de-DE" dirty="0"/>
              <a:t> </a:t>
            </a:r>
            <a:r>
              <a:rPr lang="de-DE" dirty="0" err="1"/>
              <a:t>Nuclearelectrica</a:t>
            </a:r>
            <a:r>
              <a:rPr lang="de-DE" dirty="0"/>
              <a:t> bei der Bewertung seiner Technologie unterstützen, und gemeinsam werden die Organisationen Schritte unternehmen, um bereits 2027/2028 ein erstes </a:t>
            </a:r>
            <a:r>
              <a:rPr lang="de-DE" dirty="0" err="1"/>
              <a:t>NuScale</a:t>
            </a:r>
            <a:r>
              <a:rPr lang="de-DE" dirty="0"/>
              <a:t> VOYGR6™, 462 </a:t>
            </a:r>
            <a:r>
              <a:rPr lang="de-DE" dirty="0" err="1"/>
              <a:t>MWe</a:t>
            </a:r>
            <a:r>
              <a:rPr lang="de-DE" dirty="0"/>
              <a:t>, Kraftwerk in Rumänien einzusetzen. </a:t>
            </a:r>
            <a:r>
              <a:rPr lang="de-DE" b="1" dirty="0"/>
              <a:t>Es wird geschätzt, dass das </a:t>
            </a:r>
            <a:r>
              <a:rPr lang="de-DE" b="1" dirty="0" err="1"/>
              <a:t>NuScale</a:t>
            </a:r>
            <a:r>
              <a:rPr lang="de-DE" b="1" dirty="0"/>
              <a:t>-Werk 193 permanente Kraftwerksarbeitsplätze, 1.500 Bauarbeitsplätze und 2.300 Arbeitsplätze in der Fertigung schaffen und Rumänien helfen wird, 4 Millionen Tonnen CO2-Emissionen pro Jahr zu vermeiden.</a:t>
            </a:r>
          </a:p>
          <a:p>
            <a:endParaRPr lang="de-DE" dirty="0"/>
          </a:p>
        </p:txBody>
      </p:sp>
      <p:pic>
        <p:nvPicPr>
          <p:cNvPr id="3074" name="Picture 2" descr="Romania Studies The Deployment Of Europe's First SMR By 20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43483" y="0"/>
            <a:ext cx="2610317" cy="1740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878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 name="Inhaltsplatzhalter 3"/>
          <p:cNvPicPr>
            <a:picLocks noGrp="1" noChangeAspect="1"/>
          </p:cNvPicPr>
          <p:nvPr>
            <p:ph idx="1"/>
          </p:nvPr>
        </p:nvPicPr>
        <p:blipFill>
          <a:blip r:embed="rId2"/>
          <a:stretch>
            <a:fillRect/>
          </a:stretch>
        </p:blipFill>
        <p:spPr>
          <a:xfrm>
            <a:off x="540868" y="365125"/>
            <a:ext cx="9871759" cy="3557293"/>
          </a:xfrm>
          <a:prstGeom prst="rect">
            <a:avLst/>
          </a:prstGeom>
        </p:spPr>
      </p:pic>
      <p:pic>
        <p:nvPicPr>
          <p:cNvPr id="5" name="Grafik 4"/>
          <p:cNvPicPr>
            <a:picLocks noChangeAspect="1"/>
          </p:cNvPicPr>
          <p:nvPr/>
        </p:nvPicPr>
        <p:blipFill>
          <a:blip r:embed="rId3"/>
          <a:stretch>
            <a:fillRect/>
          </a:stretch>
        </p:blipFill>
        <p:spPr>
          <a:xfrm>
            <a:off x="452694" y="3922418"/>
            <a:ext cx="6772275" cy="6162675"/>
          </a:xfrm>
          <a:prstGeom prst="rect">
            <a:avLst/>
          </a:prstGeom>
        </p:spPr>
      </p:pic>
    </p:spTree>
    <p:extLst>
      <p:ext uri="{BB962C8B-B14F-4D97-AF65-F5344CB8AC3E}">
        <p14:creationId xmlns:p14="http://schemas.microsoft.com/office/powerpoint/2010/main" val="3710655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014241"/>
          </a:xfrm>
        </p:spPr>
        <p:txBody>
          <a:bodyPr>
            <a:normAutofit fontScale="90000"/>
          </a:bodyPr>
          <a:lstStyle/>
          <a:p>
            <a:r>
              <a:rPr lang="de-DE" dirty="0"/>
              <a:t>Die ersten SMRs - Der argentinische </a:t>
            </a:r>
            <a:br>
              <a:rPr lang="de-DE" dirty="0"/>
            </a:br>
            <a:r>
              <a:rPr lang="de-DE" dirty="0"/>
              <a:t>SMR Carem-25</a:t>
            </a:r>
            <a:br>
              <a:rPr lang="de-DE" dirty="0"/>
            </a:br>
            <a:endParaRPr lang="de-DE" dirty="0"/>
          </a:p>
        </p:txBody>
      </p:sp>
      <p:sp>
        <p:nvSpPr>
          <p:cNvPr id="3" name="Inhaltsplatzhalter 2"/>
          <p:cNvSpPr>
            <a:spLocks noGrp="1"/>
          </p:cNvSpPr>
          <p:nvPr>
            <p:ph idx="1"/>
          </p:nvPr>
        </p:nvSpPr>
        <p:spPr>
          <a:xfrm>
            <a:off x="193589" y="3779079"/>
            <a:ext cx="10515600" cy="4351338"/>
          </a:xfrm>
        </p:spPr>
        <p:txBody>
          <a:bodyPr>
            <a:normAutofit/>
          </a:bodyPr>
          <a:lstStyle/>
          <a:p>
            <a:r>
              <a:rPr lang="de-DE" dirty="0"/>
              <a:t>Der </a:t>
            </a:r>
            <a:r>
              <a:rPr lang="de-DE" dirty="0" err="1"/>
              <a:t>Carem</a:t>
            </a:r>
            <a:r>
              <a:rPr lang="de-DE" dirty="0"/>
              <a:t> (Central </a:t>
            </a:r>
            <a:r>
              <a:rPr lang="de-DE" dirty="0" err="1"/>
              <a:t>Argentina</a:t>
            </a:r>
            <a:r>
              <a:rPr lang="de-DE" dirty="0"/>
              <a:t> de </a:t>
            </a:r>
            <a:r>
              <a:rPr lang="de-DE" dirty="0" err="1"/>
              <a:t>Elementos</a:t>
            </a:r>
            <a:r>
              <a:rPr lang="de-DE" dirty="0"/>
              <a:t> Modulares) geht auf eine aufgegebene Entwicklung eines U-Boot-Antriebssystems zurück. Es handelt sich um einen Druckwasserreaktor, bei dem die Dampferzeuger in den Reaktordruckbehälter integriert sind. Das System verfügt über passive Sicherheit. Der Prototyp Carem-25 mit einer elektrischer Blockleistung von 25 MW wird neben dem Kernkraftwerk </a:t>
            </a:r>
            <a:r>
              <a:rPr lang="de-DE" dirty="0" err="1"/>
              <a:t>Atucha</a:t>
            </a:r>
            <a:r>
              <a:rPr lang="de-DE" dirty="0"/>
              <a:t> gebaut. Entwicklungsziel sind leistungsstärkere Versionen bis 120 </a:t>
            </a:r>
            <a:r>
              <a:rPr lang="de-DE" dirty="0" err="1"/>
              <a:t>MW</a:t>
            </a:r>
            <a:r>
              <a:rPr lang="de-DE" baseline="-25000" dirty="0" err="1"/>
              <a:t>e</a:t>
            </a:r>
            <a:r>
              <a:rPr lang="de-DE" dirty="0"/>
              <a:t>.</a:t>
            </a:r>
          </a:p>
          <a:p>
            <a:endParaRPr lang="de-DE" dirty="0"/>
          </a:p>
        </p:txBody>
      </p:sp>
      <p:pic>
        <p:nvPicPr>
          <p:cNvPr id="1026" name="Picture 2" descr="Die Baustelle des argentinischen SMR Carem-25 im November 20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8950" y="584620"/>
            <a:ext cx="6063050" cy="3031525"/>
          </a:xfrm>
          <a:prstGeom prst="rect">
            <a:avLst/>
          </a:prstGeom>
          <a:noFill/>
          <a:extLst>
            <a:ext uri="{909E8E84-426E-40DD-AFC4-6F175D3DCCD1}">
              <a14:hiddenFill xmlns:a14="http://schemas.microsoft.com/office/drawing/2010/main">
                <a:solidFill>
                  <a:srgbClr val="FFFFFF"/>
                </a:solidFill>
              </a14:hiddenFill>
            </a:ext>
          </a:extLst>
        </p:spPr>
      </p:pic>
      <p:sp>
        <p:nvSpPr>
          <p:cNvPr id="5" name="Rechteck 4"/>
          <p:cNvSpPr/>
          <p:nvPr/>
        </p:nvSpPr>
        <p:spPr>
          <a:xfrm>
            <a:off x="6005382" y="3532858"/>
            <a:ext cx="6096000" cy="246221"/>
          </a:xfrm>
          <a:prstGeom prst="rect">
            <a:avLst/>
          </a:prstGeom>
        </p:spPr>
        <p:txBody>
          <a:bodyPr>
            <a:spAutoFit/>
          </a:bodyPr>
          <a:lstStyle/>
          <a:p>
            <a:r>
              <a:rPr lang="de-DE" sz="1000" dirty="0"/>
              <a:t>Quelle: https://www.nuklearforum.ch/de/news/wiederaufnahme-des-baus-des-argentinischen-smr-carem-25</a:t>
            </a:r>
          </a:p>
        </p:txBody>
      </p:sp>
    </p:spTree>
    <p:extLst>
      <p:ext uri="{BB962C8B-B14F-4D97-AF65-F5344CB8AC3E}">
        <p14:creationId xmlns:p14="http://schemas.microsoft.com/office/powerpoint/2010/main" val="14849724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2722" y="6292336"/>
            <a:ext cx="11326556" cy="565664"/>
          </a:xfrm>
        </p:spPr>
        <p:txBody>
          <a:bodyPr>
            <a:normAutofit/>
          </a:bodyPr>
          <a:lstStyle/>
          <a:p>
            <a:r>
              <a:rPr lang="de-DE" sz="1050" dirty="0"/>
              <a:t>Quelle: http://www.vlasteneckenoviny.cz/?p=236941</a:t>
            </a:r>
            <a:br>
              <a:rPr lang="de-DE" sz="1050" dirty="0"/>
            </a:br>
            <a:endParaRPr lang="de-DE" sz="1050" dirty="0"/>
          </a:p>
        </p:txBody>
      </p:sp>
      <p:sp>
        <p:nvSpPr>
          <p:cNvPr id="4" name="Rechteck 3"/>
          <p:cNvSpPr/>
          <p:nvPr/>
        </p:nvSpPr>
        <p:spPr>
          <a:xfrm>
            <a:off x="3048000" y="2938289"/>
            <a:ext cx="6096000" cy="375552"/>
          </a:xfrm>
          <a:prstGeom prst="rect">
            <a:avLst/>
          </a:prstGeom>
        </p:spPr>
        <p:txBody>
          <a:bodyPr>
            <a:spAutoFit/>
          </a:bodyPr>
          <a:lstStyle/>
          <a:p>
            <a:pPr>
              <a:lnSpc>
                <a:spcPct val="107000"/>
              </a:lnSpc>
              <a:spcAft>
                <a:spcPts val="0"/>
              </a:spcAft>
            </a:pPr>
            <a:r>
              <a:rPr lang="de-D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a:t>
            </a:r>
            <a:endParaRPr lang="de-DE"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010" y="520751"/>
            <a:ext cx="8415989" cy="5781977"/>
          </a:xfrm>
          <a:prstGeom prst="rect">
            <a:avLst/>
          </a:prstGeom>
        </p:spPr>
      </p:pic>
      <p:sp>
        <p:nvSpPr>
          <p:cNvPr id="5" name="Inhaltsplatzhalter 4"/>
          <p:cNvSpPr>
            <a:spLocks noGrp="1"/>
          </p:cNvSpPr>
          <p:nvPr>
            <p:ph idx="1"/>
          </p:nvPr>
        </p:nvSpPr>
        <p:spPr>
          <a:xfrm>
            <a:off x="432722" y="382071"/>
            <a:ext cx="7368510" cy="600075"/>
          </a:xfrm>
        </p:spPr>
        <p:txBody>
          <a:bodyPr>
            <a:noAutofit/>
          </a:bodyPr>
          <a:lstStyle/>
          <a:p>
            <a:r>
              <a:rPr lang="de-DE" sz="2400" i="1" dirty="0" err="1">
                <a:solidFill>
                  <a:schemeClr val="tx1"/>
                </a:solidFill>
              </a:rPr>
              <a:t>Akademik</a:t>
            </a:r>
            <a:r>
              <a:rPr lang="de-DE" sz="2400" i="1" dirty="0">
                <a:solidFill>
                  <a:schemeClr val="tx1"/>
                </a:solidFill>
              </a:rPr>
              <a:t> </a:t>
            </a:r>
            <a:r>
              <a:rPr lang="de-DE" sz="2400" i="1" dirty="0" err="1">
                <a:solidFill>
                  <a:schemeClr val="tx1"/>
                </a:solidFill>
              </a:rPr>
              <a:t>Lomonossow</a:t>
            </a:r>
            <a:r>
              <a:rPr lang="de-DE" sz="2400" i="1" dirty="0">
                <a:solidFill>
                  <a:schemeClr val="tx1"/>
                </a:solidFill>
              </a:rPr>
              <a:t> – 1. Schwimmendes Kernkraftwerk für Strom und Heizwärme</a:t>
            </a:r>
          </a:p>
          <a:p>
            <a:endParaRPr lang="de-DE" sz="2400" dirty="0">
              <a:solidFill>
                <a:schemeClr val="tx1"/>
              </a:solidFill>
            </a:endParaRPr>
          </a:p>
        </p:txBody>
      </p:sp>
    </p:spTree>
    <p:extLst>
      <p:ext uri="{BB962C8B-B14F-4D97-AF65-F5344CB8AC3E}">
        <p14:creationId xmlns:p14="http://schemas.microsoft.com/office/powerpoint/2010/main" val="37016417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172995" y="102070"/>
            <a:ext cx="11887200" cy="6823535"/>
          </a:xfrm>
          <a:prstGeom prst="rect">
            <a:avLst/>
          </a:prstGeom>
        </p:spPr>
        <p:txBody>
          <a:bodyPr wrap="square">
            <a:spAutoFit/>
          </a:bodyPr>
          <a:lstStyle/>
          <a:p>
            <a:pPr algn="just">
              <a:lnSpc>
                <a:spcPct val="107000"/>
              </a:lnSpc>
              <a:spcBef>
                <a:spcPts val="2920"/>
              </a:spcBef>
              <a:spcAft>
                <a:spcPts val="1460"/>
              </a:spcAft>
            </a:pPr>
            <a:r>
              <a:rPr lang="de-DE" i="1" dirty="0" err="1">
                <a:latin typeface="Arial" panose="020B0604020202020204" pitchFamily="34" charset="0"/>
                <a:ea typeface="Times New Roman" panose="02020603050405020304" pitchFamily="18" charset="0"/>
                <a:cs typeface="Times New Roman" panose="02020603050405020304" pitchFamily="18" charset="0"/>
              </a:rPr>
              <a:t>Akademik</a:t>
            </a:r>
            <a:r>
              <a:rPr lang="de-DE" i="1" dirty="0">
                <a:latin typeface="Arial" panose="020B0604020202020204" pitchFamily="34" charset="0"/>
                <a:ea typeface="Times New Roman" panose="02020603050405020304" pitchFamily="18" charset="0"/>
                <a:cs typeface="Times New Roman" panose="02020603050405020304" pitchFamily="18" charset="0"/>
              </a:rPr>
              <a:t> </a:t>
            </a:r>
            <a:r>
              <a:rPr lang="de-DE" i="1" dirty="0" err="1">
                <a:latin typeface="Arial" panose="020B0604020202020204" pitchFamily="34" charset="0"/>
                <a:ea typeface="Times New Roman" panose="02020603050405020304" pitchFamily="18" charset="0"/>
                <a:cs typeface="Times New Roman" panose="02020603050405020304" pitchFamily="18" charset="0"/>
              </a:rPr>
              <a:t>Lomonossow</a:t>
            </a:r>
            <a:r>
              <a:rPr lang="de-DE" i="1" dirty="0">
                <a:latin typeface="Arial" panose="020B0604020202020204" pitchFamily="34" charset="0"/>
                <a:ea typeface="Times New Roman" panose="02020603050405020304" pitchFamily="18" charset="0"/>
                <a:cs typeface="Times New Roman" panose="02020603050405020304" pitchFamily="18" charset="0"/>
              </a:rPr>
              <a:t> – 1. Schwimmendes Kernkraftwerk für Strom und Heizwärme</a:t>
            </a: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2920"/>
              </a:spcBef>
              <a:spcAft>
                <a:spcPts val="1460"/>
              </a:spcAft>
            </a:pPr>
            <a:r>
              <a:rPr lang="de-DE" sz="2400" dirty="0">
                <a:latin typeface="Arial" panose="020B0604020202020204" pitchFamily="34" charset="0"/>
                <a:ea typeface="Times New Roman" panose="02020603050405020304" pitchFamily="18" charset="0"/>
                <a:cs typeface="Times New Roman" panose="02020603050405020304" pitchFamily="18" charset="0"/>
              </a:rPr>
              <a:t>Das schwimmende Kernkraftwerk ist mit zwei zum Prototyp modifizierten </a:t>
            </a:r>
            <a:r>
              <a:rPr lang="de-DE" sz="2400" dirty="0">
                <a:solidFill>
                  <a:srgbClr val="007ACC"/>
                </a:solidFill>
                <a:latin typeface="Arial" panose="020B0604020202020204" pitchFamily="34" charset="0"/>
                <a:ea typeface="Times New Roman" panose="02020603050405020304" pitchFamily="18" charset="0"/>
                <a:cs typeface="Times New Roman" panose="02020603050405020304" pitchFamily="18" charset="0"/>
                <a:hlinkClick r:id="rId2"/>
              </a:rPr>
              <a:t>KLT-40S-Reaktoren</a:t>
            </a:r>
            <a:r>
              <a:rPr lang="de-DE" sz="2400" dirty="0">
                <a:latin typeface="Arial" panose="020B0604020202020204" pitchFamily="34" charset="0"/>
                <a:ea typeface="Times New Roman" panose="02020603050405020304" pitchFamily="18" charset="0"/>
                <a:cs typeface="Times New Roman" panose="02020603050405020304" pitchFamily="18" charset="0"/>
              </a:rPr>
              <a:t> ausgestattet und kann eine Stadt mit 200.000 Einwohnern mit Strom versorgen Jeder Reaktor hat eine elektrische Nettoleistung von 30 MW sowie 73 MW Prozesswärme Es handelt sich um ein Konzept der dezentralen Energieversorgung durch Kernkraftwerke. </a:t>
            </a:r>
          </a:p>
          <a:p>
            <a:pPr algn="just">
              <a:lnSpc>
                <a:spcPct val="107000"/>
              </a:lnSpc>
              <a:spcBef>
                <a:spcPts val="2920"/>
              </a:spcBef>
              <a:spcAft>
                <a:spcPts val="1460"/>
              </a:spcAft>
            </a:pPr>
            <a:r>
              <a:rPr lang="de-DE" sz="2400" dirty="0">
                <a:latin typeface="Arial" panose="020B0604020202020204" pitchFamily="34" charset="0"/>
                <a:ea typeface="Times New Roman" panose="02020603050405020304" pitchFamily="18" charset="0"/>
                <a:cs typeface="Times New Roman" panose="02020603050405020304" pitchFamily="18" charset="0"/>
              </a:rPr>
              <a:t>Neben der Strom- und Wärmeerzeugung soll die Anlage bei Bedarf auch zur Meerwasser-</a:t>
            </a:r>
            <a:r>
              <a:rPr lang="de-DE" sz="2400" dirty="0">
                <a:solidFill>
                  <a:srgbClr val="007ACC"/>
                </a:solidFill>
                <a:latin typeface="Arial" panose="020B0604020202020204" pitchFamily="34" charset="0"/>
                <a:ea typeface="Times New Roman" panose="02020603050405020304" pitchFamily="18" charset="0"/>
                <a:cs typeface="Times New Roman" panose="02020603050405020304" pitchFamily="18" charset="0"/>
                <a:hlinkClick r:id="rId3"/>
              </a:rPr>
              <a:t>Entsalzung</a:t>
            </a:r>
            <a:r>
              <a:rPr lang="de-DE" sz="2400" dirty="0">
                <a:latin typeface="Arial" panose="020B0604020202020204" pitchFamily="34" charset="0"/>
                <a:ea typeface="Times New Roman" panose="02020603050405020304" pitchFamily="18" charset="0"/>
                <a:cs typeface="Times New Roman" panose="02020603050405020304" pitchFamily="18" charset="0"/>
              </a:rPr>
              <a:t> eingesetzt werden. Es könnten dann 240.000 m³ Süßwasser pro Tag erzeugt werden. Die nicht selbstfahrende Plattform ist 144 Meter lang, 30 Meter breit und wiegt 21.500 </a:t>
            </a:r>
            <a:r>
              <a:rPr lang="de-DE" sz="2400" dirty="0">
                <a:solidFill>
                  <a:srgbClr val="007ACC"/>
                </a:solidFill>
                <a:latin typeface="Arial" panose="020B0604020202020204" pitchFamily="34" charset="0"/>
                <a:ea typeface="Times New Roman" panose="02020603050405020304" pitchFamily="18" charset="0"/>
                <a:cs typeface="Times New Roman" panose="02020603050405020304" pitchFamily="18" charset="0"/>
                <a:hlinkClick r:id="rId4"/>
              </a:rPr>
              <a:t>Tonnen</a:t>
            </a:r>
            <a:r>
              <a:rPr lang="de-DE" sz="2400" dirty="0">
                <a:latin typeface="Arial" panose="020B0604020202020204" pitchFamily="34" charset="0"/>
                <a:ea typeface="Times New Roman" panose="02020603050405020304" pitchFamily="18" charset="0"/>
                <a:cs typeface="Times New Roman" panose="02020603050405020304" pitchFamily="18" charset="0"/>
              </a:rPr>
              <a:t>. Es ist eine Serienfertigung geplant.</a:t>
            </a:r>
            <a:endParaRPr lang="de-DE"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2920"/>
              </a:spcBef>
              <a:spcAft>
                <a:spcPts val="1460"/>
              </a:spcAft>
            </a:pPr>
            <a:r>
              <a:rPr lang="de-DE" sz="2400" dirty="0">
                <a:latin typeface="Arial" panose="020B0604020202020204" pitchFamily="34" charset="0"/>
                <a:ea typeface="Times New Roman" panose="02020603050405020304" pitchFamily="18" charset="0"/>
                <a:cs typeface="Times New Roman" panose="02020603050405020304" pitchFamily="18" charset="0"/>
              </a:rPr>
              <a:t>Im Mai 2020 erfolgte der Anschluss der "</a:t>
            </a:r>
            <a:r>
              <a:rPr lang="de-DE" sz="2400" dirty="0" err="1">
                <a:latin typeface="Arial" panose="020B0604020202020204" pitchFamily="34" charset="0"/>
                <a:ea typeface="Times New Roman" panose="02020603050405020304" pitchFamily="18" charset="0"/>
                <a:cs typeface="Times New Roman" panose="02020603050405020304" pitchFamily="18" charset="0"/>
              </a:rPr>
              <a:t>Akademik</a:t>
            </a:r>
            <a:r>
              <a:rPr lang="de-DE" sz="2400" dirty="0">
                <a:latin typeface="Arial" panose="020B0604020202020204" pitchFamily="34" charset="0"/>
                <a:ea typeface="Times New Roman" panose="02020603050405020304" pitchFamily="18" charset="0"/>
                <a:cs typeface="Times New Roman" panose="02020603050405020304" pitchFamily="18" charset="0"/>
              </a:rPr>
              <a:t> </a:t>
            </a:r>
            <a:r>
              <a:rPr lang="de-DE" sz="2400" dirty="0" err="1">
                <a:latin typeface="Arial" panose="020B0604020202020204" pitchFamily="34" charset="0"/>
                <a:ea typeface="Times New Roman" panose="02020603050405020304" pitchFamily="18" charset="0"/>
                <a:cs typeface="Times New Roman" panose="02020603050405020304" pitchFamily="18" charset="0"/>
              </a:rPr>
              <a:t>Lomonossow</a:t>
            </a:r>
            <a:r>
              <a:rPr lang="de-DE" sz="2400" dirty="0">
                <a:latin typeface="Arial" panose="020B0604020202020204" pitchFamily="34" charset="0"/>
                <a:ea typeface="Times New Roman" panose="02020603050405020304" pitchFamily="18" charset="0"/>
                <a:cs typeface="Times New Roman" panose="02020603050405020304" pitchFamily="18" charset="0"/>
              </a:rPr>
              <a:t> ans lokale Netz im Zielhafen </a:t>
            </a:r>
            <a:r>
              <a:rPr lang="de-DE" sz="2400" dirty="0" err="1">
                <a:latin typeface="Arial" panose="020B0604020202020204" pitchFamily="34" charset="0"/>
                <a:ea typeface="Times New Roman" panose="02020603050405020304" pitchFamily="18" charset="0"/>
                <a:cs typeface="Times New Roman" panose="02020603050405020304" pitchFamily="18" charset="0"/>
              </a:rPr>
              <a:t>Pewek</a:t>
            </a:r>
            <a:r>
              <a:rPr lang="de-DE" sz="2400" dirty="0">
                <a:latin typeface="Arial" panose="020B0604020202020204" pitchFamily="34" charset="0"/>
                <a:ea typeface="Times New Roman" panose="02020603050405020304" pitchFamily="18" charset="0"/>
                <a:cs typeface="Times New Roman" panose="02020603050405020304" pitchFamily="18" charset="0"/>
              </a:rPr>
              <a:t> (</a:t>
            </a:r>
            <a:r>
              <a:rPr lang="de-DE" sz="2400" dirty="0">
                <a:solidFill>
                  <a:srgbClr val="202122"/>
                </a:solidFill>
                <a:latin typeface="Arial" panose="020B0604020202020204" pitchFamily="34" charset="0"/>
                <a:ea typeface="Calibri" panose="020F0502020204030204" pitchFamily="34" charset="0"/>
                <a:cs typeface="Times New Roman" panose="02020603050405020304" pitchFamily="18" charset="0"/>
              </a:rPr>
              <a:t>ist eine Stadt im </a:t>
            </a:r>
            <a:r>
              <a:rPr lang="de-DE" sz="2400" dirty="0">
                <a:solidFill>
                  <a:srgbClr val="0645AD"/>
                </a:solidFill>
                <a:latin typeface="Arial" panose="020B0604020202020204" pitchFamily="34" charset="0"/>
                <a:ea typeface="Calibri" panose="020F0502020204030204" pitchFamily="34" charset="0"/>
                <a:cs typeface="Times New Roman" panose="02020603050405020304" pitchFamily="18" charset="0"/>
                <a:hlinkClick r:id="rId5"/>
              </a:rPr>
              <a:t>Autonomen Kreis der Tschuktschen</a:t>
            </a:r>
            <a:r>
              <a:rPr lang="de-DE" sz="2400" dirty="0">
                <a:solidFill>
                  <a:srgbClr val="202122"/>
                </a:solidFill>
                <a:latin typeface="Arial" panose="020B0604020202020204" pitchFamily="34" charset="0"/>
                <a:ea typeface="Calibri" panose="020F0502020204030204" pitchFamily="34" charset="0"/>
                <a:cs typeface="Times New Roman" panose="02020603050405020304" pitchFamily="18" charset="0"/>
              </a:rPr>
              <a:t> </a:t>
            </a:r>
            <a:r>
              <a:rPr lang="de-DE" sz="2400" dirty="0">
                <a:solidFill>
                  <a:srgbClr val="0645AD"/>
                </a:solidFill>
                <a:latin typeface="Arial" panose="020B0604020202020204" pitchFamily="34" charset="0"/>
                <a:ea typeface="Calibri" panose="020F0502020204030204" pitchFamily="34" charset="0"/>
                <a:cs typeface="Times New Roman" panose="02020603050405020304" pitchFamily="18" charset="0"/>
                <a:hlinkClick r:id="rId6" tooltip="Russland"/>
              </a:rPr>
              <a:t>Russland</a:t>
            </a:r>
            <a:r>
              <a:rPr lang="de-DE" sz="2400" dirty="0">
                <a:solidFill>
                  <a:srgbClr val="202122"/>
                </a:solidFill>
                <a:latin typeface="Arial" panose="020B0604020202020204" pitchFamily="34" charset="0"/>
                <a:ea typeface="Calibri" panose="020F0502020204030204" pitchFamily="34" charset="0"/>
                <a:cs typeface="Times New Roman" panose="02020603050405020304" pitchFamily="18" charset="0"/>
              </a:rPr>
              <a:t>).Es werden </a:t>
            </a:r>
            <a:r>
              <a:rPr lang="de-DE" sz="2400" dirty="0">
                <a:latin typeface="Arial" panose="020B0604020202020204" pitchFamily="34" charset="0"/>
                <a:ea typeface="Times New Roman" panose="02020603050405020304" pitchFamily="18" charset="0"/>
                <a:cs typeface="Times New Roman" panose="02020603050405020304" pitchFamily="18" charset="0"/>
              </a:rPr>
              <a:t>vor allem auch die großen Ölplattformen in der Region versorgt.</a:t>
            </a:r>
            <a:endParaRPr lang="de-DE"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905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50302" y="181383"/>
            <a:ext cx="12041697" cy="6613700"/>
          </a:xfrm>
        </p:spPr>
        <p:txBody>
          <a:bodyPr>
            <a:normAutofit fontScale="62500" lnSpcReduction="20000"/>
          </a:bodyPr>
          <a:lstStyle/>
          <a:p>
            <a:pPr marL="0" indent="0">
              <a:buNone/>
            </a:pPr>
            <a:r>
              <a:rPr lang="de-DE" sz="5900" b="1" dirty="0"/>
              <a:t>Weitere</a:t>
            </a:r>
            <a:r>
              <a:rPr lang="de-DE" sz="3600" b="1" dirty="0"/>
              <a:t> </a:t>
            </a:r>
            <a:r>
              <a:rPr lang="de-DE" sz="5900" b="1" dirty="0"/>
              <a:t>Projekte</a:t>
            </a:r>
          </a:p>
          <a:p>
            <a:pPr marL="0" indent="0">
              <a:buNone/>
            </a:pPr>
            <a:endParaRPr lang="de-DE" sz="5900" b="1" dirty="0"/>
          </a:p>
          <a:p>
            <a:r>
              <a:rPr lang="de-DE" sz="5100" dirty="0"/>
              <a:t>Schwimmende SMR werden derzeit auch z. B. von der kanadischen Firma Dunedin </a:t>
            </a:r>
            <a:r>
              <a:rPr lang="de-DE" sz="5100" dirty="0" err="1"/>
              <a:t>Energy</a:t>
            </a:r>
            <a:r>
              <a:rPr lang="de-DE" sz="5100" dirty="0"/>
              <a:t> Systems für abgelegene Bergbauprojekte in den USA sowie als „Integraler </a:t>
            </a:r>
            <a:r>
              <a:rPr lang="de-DE" sz="5100" dirty="0" err="1"/>
              <a:t>Leichtwasserreaktror</a:t>
            </a:r>
            <a:r>
              <a:rPr lang="de-DE" sz="5100" dirty="0"/>
              <a:t>“ vom chinesischen </a:t>
            </a:r>
            <a:r>
              <a:rPr lang="de-DE" sz="5100" dirty="0" err="1"/>
              <a:t>Nuclear</a:t>
            </a:r>
            <a:r>
              <a:rPr lang="de-DE" sz="5100" dirty="0"/>
              <a:t> Power Institute in Chengdu in Kooperation mit der britischen Lloyds Register entwickelt. </a:t>
            </a:r>
          </a:p>
          <a:p>
            <a:r>
              <a:rPr lang="de-DE" sz="5100" dirty="0"/>
              <a:t>Auch Rolls-Royce möchte SMR in Großbritannien aufstellen. Die Reaktoren sollen sich mit einem LKW transportieren lassen und in Massenproduktion hergestellt werden.</a:t>
            </a:r>
          </a:p>
          <a:p>
            <a:r>
              <a:rPr lang="de-DE" sz="5100" dirty="0"/>
              <a:t>Im Jahr 2021 beschloss </a:t>
            </a:r>
            <a:r>
              <a:rPr lang="de-DE" sz="5100" dirty="0" err="1">
                <a:hlinkClick r:id="rId2" tooltip="TerraPower"/>
              </a:rPr>
              <a:t>TerraPower</a:t>
            </a:r>
            <a:r>
              <a:rPr lang="de-DE" sz="5100" dirty="0"/>
              <a:t> den Bau eines Small-Modular-Flüssigsalzreaktors in den USA.</a:t>
            </a:r>
          </a:p>
          <a:p>
            <a:r>
              <a:rPr lang="de-DE" sz="5100" dirty="0"/>
              <a:t>Im Streit um die Kernenergie in Belgien</a:t>
            </a:r>
            <a:r>
              <a:rPr lang="de-DE" sz="5100" dirty="0">
                <a:hlinkClick r:id="rId3" tooltip="Kernenergie in Belgien"/>
              </a:rPr>
              <a:t> </a:t>
            </a:r>
            <a:r>
              <a:rPr lang="de-DE" sz="5100" dirty="0"/>
              <a:t>wurde 2021 in einem regierungsinternen Kompromiss 100 Millionen Euro Fördermittel für die Forschung zur Entwicklung kleinerer modularer Kernreaktoren vorgesehen.</a:t>
            </a:r>
          </a:p>
          <a:p>
            <a:endParaRPr lang="de-DE" dirty="0"/>
          </a:p>
        </p:txBody>
      </p:sp>
    </p:spTree>
    <p:extLst>
      <p:ext uri="{BB962C8B-B14F-4D97-AF65-F5344CB8AC3E}">
        <p14:creationId xmlns:p14="http://schemas.microsoft.com/office/powerpoint/2010/main" val="32579119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50302" y="181383"/>
            <a:ext cx="12041697" cy="6613700"/>
          </a:xfrm>
        </p:spPr>
        <p:txBody>
          <a:bodyPr>
            <a:normAutofit fontScale="25000" lnSpcReduction="20000"/>
          </a:bodyPr>
          <a:lstStyle/>
          <a:p>
            <a:pPr marL="0" indent="0">
              <a:buNone/>
            </a:pPr>
            <a:r>
              <a:rPr lang="de-DE" sz="5900" b="1" dirty="0"/>
              <a:t>Weitere</a:t>
            </a:r>
            <a:r>
              <a:rPr lang="de-DE" sz="3600" b="1" dirty="0"/>
              <a:t> </a:t>
            </a:r>
            <a:r>
              <a:rPr lang="de-DE" sz="5900" b="1" dirty="0"/>
              <a:t>Projekte</a:t>
            </a:r>
          </a:p>
          <a:p>
            <a:pPr marL="0" indent="0">
              <a:buNone/>
            </a:pPr>
            <a:endParaRPr lang="de-DE" sz="5900" b="1" dirty="0"/>
          </a:p>
          <a:p>
            <a:r>
              <a:rPr lang="en-US" sz="12800" dirty="0"/>
              <a:t>GE Hitachi Nuclear Energy will BWRX-300 in </a:t>
            </a:r>
            <a:r>
              <a:rPr lang="en-US" sz="12800" dirty="0" err="1"/>
              <a:t>Kanada</a:t>
            </a:r>
            <a:r>
              <a:rPr lang="en-US" sz="12800" dirty="0"/>
              <a:t> </a:t>
            </a:r>
            <a:r>
              <a:rPr lang="en-US" sz="12800" dirty="0" err="1"/>
              <a:t>bauen</a:t>
            </a:r>
            <a:endParaRPr lang="en-US" sz="12800" dirty="0"/>
          </a:p>
          <a:p>
            <a:endParaRPr lang="en-US" sz="5200" dirty="0"/>
          </a:p>
          <a:p>
            <a:endParaRPr lang="en-US" sz="5200" dirty="0"/>
          </a:p>
          <a:p>
            <a:endParaRPr lang="en-US" sz="5200" dirty="0"/>
          </a:p>
          <a:p>
            <a:endParaRPr lang="en-US" sz="5200" dirty="0"/>
          </a:p>
          <a:p>
            <a:endParaRPr lang="en-US" sz="5200" dirty="0"/>
          </a:p>
          <a:p>
            <a:endParaRPr lang="en-US" sz="5200" dirty="0"/>
          </a:p>
          <a:p>
            <a:endParaRPr lang="en-US" sz="5200" dirty="0"/>
          </a:p>
          <a:p>
            <a:endParaRPr lang="en-US" sz="5200" dirty="0"/>
          </a:p>
          <a:p>
            <a:endParaRPr lang="en-US" sz="5200" dirty="0"/>
          </a:p>
          <a:p>
            <a:endParaRPr lang="en-US" sz="5200" dirty="0"/>
          </a:p>
          <a:p>
            <a:endParaRPr lang="en-US" sz="5200" dirty="0"/>
          </a:p>
          <a:p>
            <a:endParaRPr lang="en-US" sz="5200" dirty="0"/>
          </a:p>
          <a:p>
            <a:endParaRPr lang="en-US" sz="5200" dirty="0"/>
          </a:p>
          <a:p>
            <a:r>
              <a:rPr lang="en-US" sz="5200" dirty="0" err="1"/>
              <a:t>Bauzeit</a:t>
            </a:r>
            <a:r>
              <a:rPr lang="en-US" sz="5200" dirty="0"/>
              <a:t> 24-36 </a:t>
            </a:r>
            <a:r>
              <a:rPr lang="en-US" sz="5200" dirty="0" err="1"/>
              <a:t>Monate</a:t>
            </a:r>
            <a:endParaRPr lang="en-US" sz="5200" dirty="0"/>
          </a:p>
          <a:p>
            <a:r>
              <a:rPr lang="en-US" sz="5200" dirty="0" err="1"/>
              <a:t>Dramatische</a:t>
            </a:r>
            <a:r>
              <a:rPr lang="en-US" sz="5200" dirty="0"/>
              <a:t> </a:t>
            </a:r>
            <a:r>
              <a:rPr lang="en-US" sz="5200" dirty="0" err="1"/>
              <a:t>Designvereinfachung</a:t>
            </a:r>
            <a:r>
              <a:rPr lang="en-US" sz="5200" dirty="0"/>
              <a:t> und </a:t>
            </a:r>
            <a:r>
              <a:rPr lang="en-US" sz="5200" dirty="0" err="1"/>
              <a:t>Eliminierung</a:t>
            </a:r>
            <a:r>
              <a:rPr lang="en-US" sz="5200" dirty="0"/>
              <a:t> </a:t>
            </a:r>
            <a:r>
              <a:rPr lang="en-US" sz="5200" dirty="0" err="1"/>
              <a:t>unnötiger</a:t>
            </a:r>
            <a:r>
              <a:rPr lang="en-US" sz="5200" dirty="0"/>
              <a:t> </a:t>
            </a:r>
            <a:r>
              <a:rPr lang="en-US" sz="5200" dirty="0" err="1"/>
              <a:t>Systeme</a:t>
            </a:r>
            <a:endParaRPr lang="en-US" sz="5200" dirty="0"/>
          </a:p>
          <a:p>
            <a:r>
              <a:rPr lang="en-US" sz="5200" dirty="0"/>
              <a:t>Bis </a:t>
            </a:r>
            <a:r>
              <a:rPr lang="en-US" sz="5200" dirty="0" err="1"/>
              <a:t>zu</a:t>
            </a:r>
            <a:r>
              <a:rPr lang="en-US" sz="5200" dirty="0"/>
              <a:t> 60 % </a:t>
            </a:r>
            <a:r>
              <a:rPr lang="en-US" sz="5200" dirty="0" err="1"/>
              <a:t>Kostenreduktion</a:t>
            </a:r>
            <a:r>
              <a:rPr lang="en-US" sz="5200" dirty="0"/>
              <a:t> per MW</a:t>
            </a:r>
          </a:p>
          <a:p>
            <a:endParaRPr lang="en-US" sz="5200" dirty="0"/>
          </a:p>
          <a:p>
            <a:endParaRPr lang="en-US" sz="5200" dirty="0"/>
          </a:p>
          <a:p>
            <a:endParaRPr lang="en-US" sz="5200" dirty="0"/>
          </a:p>
          <a:p>
            <a:endParaRPr lang="en-US" sz="5200" dirty="0"/>
          </a:p>
          <a:p>
            <a:endParaRPr lang="en-US" sz="5200" dirty="0"/>
          </a:p>
          <a:p>
            <a:endParaRPr lang="en-US" sz="5200" dirty="0"/>
          </a:p>
          <a:p>
            <a:endParaRPr lang="en-US" sz="5200" dirty="0"/>
          </a:p>
          <a:p>
            <a:endParaRPr lang="en-US" sz="5200" dirty="0"/>
          </a:p>
          <a:p>
            <a:endParaRPr lang="en-US" sz="5200" dirty="0"/>
          </a:p>
          <a:p>
            <a:r>
              <a:rPr lang="de-DE" sz="5100" dirty="0"/>
              <a:t>Auch Rolls-Royce möchte SMR in Großbritannien aufstellen. Die Reaktoren sollen sich mit einem LKW transportieren lassen und in Massenproduktion hergestellt werden.</a:t>
            </a:r>
          </a:p>
          <a:p>
            <a:r>
              <a:rPr lang="de-DE" sz="5100" dirty="0"/>
              <a:t>Im Jahr 2021 beschloss </a:t>
            </a:r>
            <a:r>
              <a:rPr lang="de-DE" sz="5100" dirty="0" err="1">
                <a:hlinkClick r:id="rId2" tooltip="TerraPower"/>
              </a:rPr>
              <a:t>TerraPower</a:t>
            </a:r>
            <a:r>
              <a:rPr lang="de-DE" sz="5100" dirty="0"/>
              <a:t> den Bau eines Small-Modular-Flüssigsalzreaktors in den USA.</a:t>
            </a:r>
          </a:p>
          <a:p>
            <a:r>
              <a:rPr lang="de-DE" sz="5100" dirty="0"/>
              <a:t>Im Streit um die Kernenergie in Belgien</a:t>
            </a:r>
            <a:r>
              <a:rPr lang="de-DE" sz="5100" dirty="0">
                <a:hlinkClick r:id="rId3" tooltip="Kernenergie in Belgien"/>
              </a:rPr>
              <a:t> </a:t>
            </a:r>
            <a:r>
              <a:rPr lang="de-DE" sz="5100" dirty="0"/>
              <a:t>wurde 2021 in einem regierungsinternen Kompromiss 100 Millionen Euro Fördermittel für die Forschung zur Entwicklung kleinerer modularer Kernreaktoren vorgesehen.</a:t>
            </a:r>
          </a:p>
          <a:p>
            <a:endParaRPr lang="de-DE" dirty="0"/>
          </a:p>
        </p:txBody>
      </p:sp>
      <p:pic>
        <p:nvPicPr>
          <p:cNvPr id="4" name="Grafik 3">
            <a:extLst>
              <a:ext uri="{FF2B5EF4-FFF2-40B4-BE49-F238E27FC236}">
                <a16:creationId xmlns:a16="http://schemas.microsoft.com/office/drawing/2014/main" id="{1F5F51DB-2C17-4C95-9B14-8DAAD4E21274}"/>
              </a:ext>
            </a:extLst>
          </p:cNvPr>
          <p:cNvPicPr/>
          <p:nvPr/>
        </p:nvPicPr>
        <p:blipFill>
          <a:blip r:embed="rId4"/>
          <a:stretch>
            <a:fillRect/>
          </a:stretch>
        </p:blipFill>
        <p:spPr>
          <a:xfrm>
            <a:off x="615053" y="1291300"/>
            <a:ext cx="5760720" cy="2966720"/>
          </a:xfrm>
          <a:prstGeom prst="rect">
            <a:avLst/>
          </a:prstGeom>
        </p:spPr>
      </p:pic>
      <p:pic>
        <p:nvPicPr>
          <p:cNvPr id="5" name="Grafik 4">
            <a:extLst>
              <a:ext uri="{FF2B5EF4-FFF2-40B4-BE49-F238E27FC236}">
                <a16:creationId xmlns:a16="http://schemas.microsoft.com/office/drawing/2014/main" id="{7C6BA42A-1DAC-4417-99F1-D19530586FBE}"/>
              </a:ext>
            </a:extLst>
          </p:cNvPr>
          <p:cNvPicPr/>
          <p:nvPr/>
        </p:nvPicPr>
        <p:blipFill>
          <a:blip r:embed="rId5"/>
          <a:stretch>
            <a:fillRect/>
          </a:stretch>
        </p:blipFill>
        <p:spPr>
          <a:xfrm>
            <a:off x="6375773" y="3580765"/>
            <a:ext cx="5760720" cy="3277235"/>
          </a:xfrm>
          <a:prstGeom prst="rect">
            <a:avLst/>
          </a:prstGeom>
        </p:spPr>
      </p:pic>
    </p:spTree>
    <p:extLst>
      <p:ext uri="{BB962C8B-B14F-4D97-AF65-F5344CB8AC3E}">
        <p14:creationId xmlns:p14="http://schemas.microsoft.com/office/powerpoint/2010/main" val="1732897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a:extLst>
              <a:ext uri="{FF2B5EF4-FFF2-40B4-BE49-F238E27FC236}">
                <a16:creationId xmlns:a16="http://schemas.microsoft.com/office/drawing/2014/main" id="{E1784062-DF2C-4EC3-9007-DE02105002EE}"/>
              </a:ext>
            </a:extLst>
          </p:cNvPr>
          <p:cNvPicPr>
            <a:picLocks noGrp="1" noChangeAspect="1"/>
          </p:cNvPicPr>
          <p:nvPr>
            <p:ph idx="1"/>
          </p:nvPr>
        </p:nvPicPr>
        <p:blipFill>
          <a:blip r:embed="rId2"/>
          <a:stretch>
            <a:fillRect/>
          </a:stretch>
        </p:blipFill>
        <p:spPr>
          <a:xfrm>
            <a:off x="263302" y="222046"/>
            <a:ext cx="3183538" cy="1385526"/>
          </a:xfrm>
        </p:spPr>
      </p:pic>
      <p:pic>
        <p:nvPicPr>
          <p:cNvPr id="9" name="Grafik 8">
            <a:extLst>
              <a:ext uri="{FF2B5EF4-FFF2-40B4-BE49-F238E27FC236}">
                <a16:creationId xmlns:a16="http://schemas.microsoft.com/office/drawing/2014/main" id="{A9146096-0BC5-4074-9158-059D1AC0DA63}"/>
              </a:ext>
            </a:extLst>
          </p:cNvPr>
          <p:cNvPicPr>
            <a:picLocks noChangeAspect="1"/>
          </p:cNvPicPr>
          <p:nvPr/>
        </p:nvPicPr>
        <p:blipFill>
          <a:blip r:embed="rId3"/>
          <a:stretch>
            <a:fillRect/>
          </a:stretch>
        </p:blipFill>
        <p:spPr>
          <a:xfrm>
            <a:off x="263302" y="1814449"/>
            <a:ext cx="12192000" cy="3041286"/>
          </a:xfrm>
          <a:prstGeom prst="rect">
            <a:avLst/>
          </a:prstGeom>
        </p:spPr>
      </p:pic>
      <p:pic>
        <p:nvPicPr>
          <p:cNvPr id="11" name="Grafik 10">
            <a:extLst>
              <a:ext uri="{FF2B5EF4-FFF2-40B4-BE49-F238E27FC236}">
                <a16:creationId xmlns:a16="http://schemas.microsoft.com/office/drawing/2014/main" id="{67A81096-4E3E-4EC5-AFDD-B8310541A950}"/>
              </a:ext>
            </a:extLst>
          </p:cNvPr>
          <p:cNvPicPr>
            <a:picLocks noChangeAspect="1"/>
          </p:cNvPicPr>
          <p:nvPr/>
        </p:nvPicPr>
        <p:blipFill>
          <a:blip r:embed="rId4"/>
          <a:stretch>
            <a:fillRect/>
          </a:stretch>
        </p:blipFill>
        <p:spPr>
          <a:xfrm>
            <a:off x="1929468" y="5062612"/>
            <a:ext cx="8999485" cy="1861374"/>
          </a:xfrm>
          <a:prstGeom prst="rect">
            <a:avLst/>
          </a:prstGeom>
        </p:spPr>
      </p:pic>
      <p:pic>
        <p:nvPicPr>
          <p:cNvPr id="3" name="Grafik 2">
            <a:extLst>
              <a:ext uri="{FF2B5EF4-FFF2-40B4-BE49-F238E27FC236}">
                <a16:creationId xmlns:a16="http://schemas.microsoft.com/office/drawing/2014/main" id="{3C52CB25-4A29-4900-9566-693F870F5EF1}"/>
              </a:ext>
            </a:extLst>
          </p:cNvPr>
          <p:cNvPicPr>
            <a:picLocks noChangeAspect="1"/>
          </p:cNvPicPr>
          <p:nvPr/>
        </p:nvPicPr>
        <p:blipFill>
          <a:blip r:embed="rId5"/>
          <a:stretch>
            <a:fillRect/>
          </a:stretch>
        </p:blipFill>
        <p:spPr>
          <a:xfrm>
            <a:off x="4479722" y="222046"/>
            <a:ext cx="6996417" cy="2332139"/>
          </a:xfrm>
          <a:prstGeom prst="rect">
            <a:avLst/>
          </a:prstGeom>
        </p:spPr>
      </p:pic>
    </p:spTree>
    <p:extLst>
      <p:ext uri="{BB962C8B-B14F-4D97-AF65-F5344CB8AC3E}">
        <p14:creationId xmlns:p14="http://schemas.microsoft.com/office/powerpoint/2010/main" val="4055432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A10368E9-244B-4DEB-BAFC-10D468440116}"/>
              </a:ext>
            </a:extLst>
          </p:cNvPr>
          <p:cNvSpPr>
            <a:spLocks noGrp="1"/>
          </p:cNvSpPr>
          <p:nvPr>
            <p:ph idx="1"/>
          </p:nvPr>
        </p:nvSpPr>
        <p:spPr>
          <a:xfrm>
            <a:off x="301304" y="124879"/>
            <a:ext cx="10515600" cy="4351338"/>
          </a:xfrm>
        </p:spPr>
        <p:txBody>
          <a:bodyPr/>
          <a:lstStyle/>
          <a:p>
            <a:pPr marL="0" indent="0">
              <a:buNone/>
            </a:pPr>
            <a:r>
              <a:rPr lang="de-DE" sz="1800" dirty="0">
                <a:effectLst/>
                <a:latin typeface="Arial" panose="020B0604020202020204" pitchFamily="34" charset="0"/>
                <a:ea typeface="Calibri" panose="020F0502020204030204" pitchFamily="34" charset="0"/>
              </a:rPr>
              <a:t>VDI-Nachrichten vom 1. November 2024:  EU will bei SMR durchstarten</a:t>
            </a:r>
          </a:p>
          <a:p>
            <a:pPr marL="0" indent="0">
              <a:buNone/>
            </a:pPr>
            <a:br>
              <a:rPr lang="de-DE" sz="1800" dirty="0">
                <a:effectLst/>
                <a:latin typeface="Arial" panose="020B0604020202020204" pitchFamily="34" charset="0"/>
                <a:ea typeface="Calibri" panose="020F0502020204030204" pitchFamily="34" charset="0"/>
              </a:rPr>
            </a:br>
            <a:endParaRPr lang="de-DE" dirty="0"/>
          </a:p>
        </p:txBody>
      </p:sp>
      <p:pic>
        <p:nvPicPr>
          <p:cNvPr id="5" name="Grafik 4">
            <a:extLst>
              <a:ext uri="{FF2B5EF4-FFF2-40B4-BE49-F238E27FC236}">
                <a16:creationId xmlns:a16="http://schemas.microsoft.com/office/drawing/2014/main" id="{91DD144C-10F9-4398-B9E0-FAE3856FF3BB}"/>
              </a:ext>
            </a:extLst>
          </p:cNvPr>
          <p:cNvPicPr>
            <a:picLocks noChangeAspect="1"/>
          </p:cNvPicPr>
          <p:nvPr/>
        </p:nvPicPr>
        <p:blipFill>
          <a:blip r:embed="rId2"/>
          <a:stretch>
            <a:fillRect/>
          </a:stretch>
        </p:blipFill>
        <p:spPr>
          <a:xfrm>
            <a:off x="504045" y="756974"/>
            <a:ext cx="5591955" cy="1267002"/>
          </a:xfrm>
          <a:prstGeom prst="rect">
            <a:avLst/>
          </a:prstGeom>
        </p:spPr>
      </p:pic>
      <p:pic>
        <p:nvPicPr>
          <p:cNvPr id="6" name="Grafik 5">
            <a:extLst>
              <a:ext uri="{FF2B5EF4-FFF2-40B4-BE49-F238E27FC236}">
                <a16:creationId xmlns:a16="http://schemas.microsoft.com/office/drawing/2014/main" id="{8B0E7B7D-55E9-457C-A25A-0DA86246DC3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236441" y="1744910"/>
            <a:ext cx="7955559" cy="5113090"/>
          </a:xfrm>
          <a:prstGeom prst="rect">
            <a:avLst/>
          </a:prstGeom>
          <a:noFill/>
          <a:ln>
            <a:noFill/>
          </a:ln>
        </p:spPr>
      </p:pic>
    </p:spTree>
    <p:extLst>
      <p:ext uri="{BB962C8B-B14F-4D97-AF65-F5344CB8AC3E}">
        <p14:creationId xmlns:p14="http://schemas.microsoft.com/office/powerpoint/2010/main" val="63074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b="1" dirty="0" err="1"/>
              <a:t>NuScale</a:t>
            </a:r>
            <a:r>
              <a:rPr lang="de-DE" b="1" dirty="0"/>
              <a:t> Power (USA) </a:t>
            </a:r>
            <a:br>
              <a:rPr lang="de-DE" b="1" dirty="0"/>
            </a:br>
            <a:endParaRPr lang="de-DE" dirty="0"/>
          </a:p>
        </p:txBody>
      </p:sp>
      <p:sp>
        <p:nvSpPr>
          <p:cNvPr id="3" name="Inhaltsplatzhalter 2"/>
          <p:cNvSpPr>
            <a:spLocks noGrp="1"/>
          </p:cNvSpPr>
          <p:nvPr>
            <p:ph idx="1"/>
          </p:nvPr>
        </p:nvSpPr>
        <p:spPr>
          <a:xfrm>
            <a:off x="838200" y="1137728"/>
            <a:ext cx="6552501" cy="5523131"/>
          </a:xfrm>
        </p:spPr>
        <p:txBody>
          <a:bodyPr>
            <a:normAutofit/>
          </a:bodyPr>
          <a:lstStyle/>
          <a:p>
            <a:r>
              <a:rPr lang="de-DE" dirty="0" err="1"/>
              <a:t>NuScale</a:t>
            </a:r>
            <a:r>
              <a:rPr lang="de-DE" dirty="0"/>
              <a:t> Power ist ein börsennotiertes Nukleartechnologieunternehmen, das Kernkraftwerke entwirft und konstruiert. </a:t>
            </a:r>
          </a:p>
          <a:p>
            <a:r>
              <a:rPr lang="de-DE" dirty="0"/>
              <a:t>Das Unternehmen ist auf die Forschung und Entwicklung von kleinen, modularen, skalierbaren Leichtwasserreaktoren spezialisiert. </a:t>
            </a:r>
          </a:p>
          <a:p>
            <a:r>
              <a:rPr lang="de-DE" dirty="0"/>
              <a:t>Der kleine modulare Reaktor von </a:t>
            </a:r>
            <a:r>
              <a:rPr lang="de-DE" dirty="0" err="1"/>
              <a:t>NuScale</a:t>
            </a:r>
            <a:r>
              <a:rPr lang="de-DE" dirty="0"/>
              <a:t> Power hat im August 2020 die Design Zulassung von der US Nuklear-Regulierungskommission (NRC) erhalten. </a:t>
            </a:r>
          </a:p>
          <a:p>
            <a:r>
              <a:rPr lang="de-DE" b="1" dirty="0"/>
              <a:t>Polen will 12 Einheiten bauen</a:t>
            </a:r>
          </a:p>
          <a:p>
            <a:endParaRPr lang="de-DE" dirty="0"/>
          </a:p>
        </p:txBody>
      </p:sp>
      <p:pic>
        <p:nvPicPr>
          <p:cNvPr id="4" name="Grafik 3">
            <a:extLst>
              <a:ext uri="{FF2B5EF4-FFF2-40B4-BE49-F238E27FC236}">
                <a16:creationId xmlns:a16="http://schemas.microsoft.com/office/drawing/2014/main" id="{A6CF95FA-0A51-44F6-917D-502B04C10268}"/>
              </a:ext>
            </a:extLst>
          </p:cNvPr>
          <p:cNvPicPr/>
          <p:nvPr/>
        </p:nvPicPr>
        <p:blipFill>
          <a:blip r:embed="rId2"/>
          <a:stretch>
            <a:fillRect/>
          </a:stretch>
        </p:blipFill>
        <p:spPr>
          <a:xfrm>
            <a:off x="7390700" y="0"/>
            <a:ext cx="4801299" cy="4253218"/>
          </a:xfrm>
          <a:prstGeom prst="rect">
            <a:avLst/>
          </a:prstGeom>
        </p:spPr>
      </p:pic>
      <p:pic>
        <p:nvPicPr>
          <p:cNvPr id="6" name="Grafik 5">
            <a:extLst>
              <a:ext uri="{FF2B5EF4-FFF2-40B4-BE49-F238E27FC236}">
                <a16:creationId xmlns:a16="http://schemas.microsoft.com/office/drawing/2014/main" id="{6D13F08C-8479-43FB-9B73-B50690989EBE}"/>
              </a:ext>
            </a:extLst>
          </p:cNvPr>
          <p:cNvPicPr>
            <a:picLocks noChangeAspect="1"/>
          </p:cNvPicPr>
          <p:nvPr/>
        </p:nvPicPr>
        <p:blipFill>
          <a:blip r:embed="rId3"/>
          <a:stretch>
            <a:fillRect/>
          </a:stretch>
        </p:blipFill>
        <p:spPr>
          <a:xfrm>
            <a:off x="7709270" y="4225792"/>
            <a:ext cx="4482730" cy="2632208"/>
          </a:xfrm>
          <a:prstGeom prst="rect">
            <a:avLst/>
          </a:prstGeom>
        </p:spPr>
      </p:pic>
    </p:spTree>
    <p:extLst>
      <p:ext uri="{BB962C8B-B14F-4D97-AF65-F5344CB8AC3E}">
        <p14:creationId xmlns:p14="http://schemas.microsoft.com/office/powerpoint/2010/main" val="3357399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600" dirty="0"/>
              <a:t>SMR (Small Modular </a:t>
            </a:r>
            <a:r>
              <a:rPr lang="de-DE" sz="3600" dirty="0" err="1"/>
              <a:t>Reactor</a:t>
            </a:r>
            <a:r>
              <a:rPr lang="de-DE" sz="3600" dirty="0"/>
              <a:t> von </a:t>
            </a:r>
            <a:r>
              <a:rPr lang="de-DE" sz="3600" dirty="0" err="1"/>
              <a:t>NuScale</a:t>
            </a:r>
            <a:br>
              <a:rPr lang="de-DE" dirty="0"/>
            </a:br>
            <a:r>
              <a:rPr lang="de-DE" sz="2400" dirty="0"/>
              <a:t>(kleiner Modularer Reaktor)</a:t>
            </a:r>
          </a:p>
        </p:txBody>
      </p:sp>
      <p:sp>
        <p:nvSpPr>
          <p:cNvPr id="3" name="Inhaltsplatzhalter 2"/>
          <p:cNvSpPr>
            <a:spLocks noGrp="1"/>
          </p:cNvSpPr>
          <p:nvPr>
            <p:ph idx="1"/>
          </p:nvPr>
        </p:nvSpPr>
        <p:spPr/>
        <p:txBody>
          <a:bodyPr>
            <a:normAutofit fontScale="92500" lnSpcReduction="10000"/>
          </a:bodyPr>
          <a:lstStyle/>
          <a:p>
            <a:r>
              <a:rPr lang="de-DE" sz="2800" dirty="0"/>
              <a:t>Ein Power Module™,</a:t>
            </a:r>
            <a:r>
              <a:rPr lang="de-DE" dirty="0"/>
              <a:t> ein kleiner, sicherer Druckwasserreaktor</a:t>
            </a:r>
            <a:r>
              <a:rPr lang="de-DE" sz="2800" dirty="0"/>
              <a:t>, kann 77 Megawatt Strom erzeugen, was zu einer Gesamtbruttoleistung von 924 </a:t>
            </a:r>
            <a:r>
              <a:rPr lang="de-DE" sz="2800" dirty="0" err="1"/>
              <a:t>MWe</a:t>
            </a:r>
            <a:r>
              <a:rPr lang="de-DE" sz="2800" dirty="0"/>
              <a:t> für das Flaggschiff-Kraftwerk mit 12 Einheiten führt. </a:t>
            </a:r>
          </a:p>
          <a:p>
            <a:pPr marL="0" indent="0">
              <a:buNone/>
            </a:pPr>
            <a:r>
              <a:rPr lang="de-DE" sz="2800" dirty="0"/>
              <a:t>Auch kleinere Kraftwerkslösungen in den Konfigurationen </a:t>
            </a:r>
          </a:p>
          <a:p>
            <a:r>
              <a:rPr lang="de-DE" sz="2800" dirty="0"/>
              <a:t>VOYGR-4 mit vier Modulen und 308 </a:t>
            </a:r>
            <a:r>
              <a:rPr lang="de-DE" sz="2800" dirty="0" err="1"/>
              <a:t>Mwe</a:t>
            </a:r>
            <a:r>
              <a:rPr lang="de-DE" sz="2800" dirty="0"/>
              <a:t>  sowie</a:t>
            </a:r>
          </a:p>
          <a:p>
            <a:r>
              <a:rPr lang="de-DE" sz="2800" dirty="0"/>
              <a:t>VOYGR-6 mit sechs Modulen und 462 </a:t>
            </a:r>
            <a:r>
              <a:rPr lang="de-DE" sz="2800" dirty="0" err="1"/>
              <a:t>MWe</a:t>
            </a:r>
            <a:r>
              <a:rPr lang="de-DE" sz="2800" dirty="0"/>
              <a:t> werden angeboten.</a:t>
            </a:r>
            <a:endParaRPr lang="de-DE" dirty="0"/>
          </a:p>
          <a:p>
            <a:r>
              <a:rPr lang="de-DE" dirty="0"/>
              <a:t>Schwerpunkt wurde auf die Integration von Komponenten, der Vereinfachung oder Eliminierung von Systemen und der Verwendung passiver Sicherheitsfunktionen gelegt. </a:t>
            </a:r>
          </a:p>
          <a:p>
            <a:r>
              <a:rPr lang="de-DE" dirty="0"/>
              <a:t>So soll ein äußerst zuverlässiger Betrieb und beispielloser Anlagenschutz erreicht werden.</a:t>
            </a:r>
          </a:p>
          <a:p>
            <a:endParaRPr lang="de-DE" dirty="0"/>
          </a:p>
          <a:p>
            <a:endParaRPr lang="de-DE" dirty="0"/>
          </a:p>
          <a:p>
            <a:pPr marL="0" indent="0">
              <a:buNone/>
            </a:pPr>
            <a:endParaRPr lang="de-DE" dirty="0"/>
          </a:p>
        </p:txBody>
      </p:sp>
    </p:spTree>
    <p:extLst>
      <p:ext uri="{BB962C8B-B14F-4D97-AF65-F5344CB8AC3E}">
        <p14:creationId xmlns:p14="http://schemas.microsoft.com/office/powerpoint/2010/main" val="912227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Der </a:t>
            </a:r>
            <a:r>
              <a:rPr lang="de-DE" dirty="0" err="1"/>
              <a:t>NuScale</a:t>
            </a:r>
            <a:r>
              <a:rPr lang="de-DE" dirty="0"/>
              <a:t> Reaktor (</a:t>
            </a:r>
          </a:p>
        </p:txBody>
      </p:sp>
      <p:sp>
        <p:nvSpPr>
          <p:cNvPr id="3" name="Inhaltsplatzhalter 2"/>
          <p:cNvSpPr>
            <a:spLocks noGrp="1"/>
          </p:cNvSpPr>
          <p:nvPr>
            <p:ph idx="1"/>
          </p:nvPr>
        </p:nvSpPr>
        <p:spPr>
          <a:xfrm>
            <a:off x="0" y="1562014"/>
            <a:ext cx="10515600" cy="5295986"/>
          </a:xfrm>
        </p:spPr>
        <p:txBody>
          <a:bodyPr>
            <a:normAutofit fontScale="92500" lnSpcReduction="20000"/>
          </a:bodyPr>
          <a:lstStyle/>
          <a:p>
            <a:r>
              <a:rPr lang="de-DE" dirty="0"/>
              <a:t>Das Design des </a:t>
            </a:r>
            <a:r>
              <a:rPr lang="de-DE" dirty="0" err="1"/>
              <a:t>NuScale</a:t>
            </a:r>
            <a:r>
              <a:rPr lang="de-DE" dirty="0"/>
              <a:t> Power Module besteht </a:t>
            </a:r>
            <a:br>
              <a:rPr lang="de-DE" dirty="0"/>
            </a:br>
            <a:r>
              <a:rPr lang="de-DE" dirty="0"/>
              <a:t>aus einem integrierten Reaktorbehälter, </a:t>
            </a:r>
            <a:br>
              <a:rPr lang="de-DE" dirty="0"/>
            </a:br>
            <a:r>
              <a:rPr lang="de-DE" dirty="0"/>
              <a:t>Dampfgenerator und Sicherheitsbehälter in einem </a:t>
            </a:r>
            <a:br>
              <a:rPr lang="de-DE" dirty="0"/>
            </a:br>
            <a:r>
              <a:rPr lang="de-DE" dirty="0"/>
              <a:t>einzigen zylindrischen Modul.(</a:t>
            </a:r>
            <a:r>
              <a:rPr lang="de-DE" dirty="0" err="1"/>
              <a:t>ca</a:t>
            </a:r>
            <a:r>
              <a:rPr lang="de-DE" dirty="0"/>
              <a:t> 23 m x 4,6 m)</a:t>
            </a:r>
          </a:p>
          <a:p>
            <a:r>
              <a:rPr lang="de-DE" dirty="0"/>
              <a:t>Das fortschrittliche Design des Reaktors</a:t>
            </a:r>
            <a:br>
              <a:rPr lang="de-DE" dirty="0"/>
            </a:br>
            <a:r>
              <a:rPr lang="de-DE" b="1" dirty="0"/>
              <a:t>macht zwei Drittel der Sicherheitssysteme </a:t>
            </a:r>
            <a:br>
              <a:rPr lang="de-DE" b="1" dirty="0"/>
            </a:br>
            <a:r>
              <a:rPr lang="de-DE" b="1" dirty="0"/>
              <a:t>und -komponenten der heutigen großen </a:t>
            </a:r>
            <a:br>
              <a:rPr lang="de-DE" b="1" dirty="0"/>
            </a:br>
            <a:r>
              <a:rPr lang="de-DE" b="1" dirty="0"/>
              <a:t>kommerziellen Reaktoren überflüssig</a:t>
            </a:r>
            <a:r>
              <a:rPr lang="de-DE" dirty="0"/>
              <a:t>,</a:t>
            </a:r>
          </a:p>
          <a:p>
            <a:r>
              <a:rPr lang="de-DE" dirty="0"/>
              <a:t>Die Wirtschaftlichkeit von </a:t>
            </a:r>
            <a:br>
              <a:rPr lang="de-DE" dirty="0"/>
            </a:br>
            <a:r>
              <a:rPr lang="de-DE" dirty="0" err="1"/>
              <a:t>NuScale</a:t>
            </a:r>
            <a:r>
              <a:rPr lang="de-DE" dirty="0"/>
              <a:t>-Anlagen im Vergleich zu </a:t>
            </a:r>
            <a:br>
              <a:rPr lang="de-DE" dirty="0"/>
            </a:br>
            <a:r>
              <a:rPr lang="de-DE" dirty="0"/>
              <a:t>herkömmlichen Kernkraftwerken </a:t>
            </a:r>
            <a:br>
              <a:rPr lang="de-DE" dirty="0"/>
            </a:br>
            <a:r>
              <a:rPr lang="de-DE" dirty="0"/>
              <a:t>soll erheblich verbessert werden.</a:t>
            </a:r>
          </a:p>
          <a:p>
            <a:r>
              <a:rPr lang="de-DE" dirty="0"/>
              <a:t>Weniger Komponenten</a:t>
            </a:r>
          </a:p>
          <a:p>
            <a:r>
              <a:rPr lang="de-DE" dirty="0"/>
              <a:t>Industrielle Fertigung</a:t>
            </a:r>
          </a:p>
          <a:p>
            <a:r>
              <a:rPr lang="de-DE" dirty="0"/>
              <a:t>Kurze Bauzeiten</a:t>
            </a:r>
          </a:p>
          <a:p>
            <a:r>
              <a:rPr lang="de-DE" dirty="0"/>
              <a:t>Verbesserte Anlagensicherheit</a:t>
            </a:r>
          </a:p>
          <a:p>
            <a:endParaRPr lang="de-DE" dirty="0"/>
          </a:p>
        </p:txBody>
      </p:sp>
      <p:pic>
        <p:nvPicPr>
          <p:cNvPr id="4" name="Picture 2" descr="http://osu-wams-blogs-uploads.s3.amazonaws.com/blogs.dir/3239/files/2018/09/nuscalepowermodu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6359" y="0"/>
            <a:ext cx="4305641" cy="7887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89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Reaktorpool</a:t>
            </a:r>
          </a:p>
        </p:txBody>
      </p:sp>
      <p:sp>
        <p:nvSpPr>
          <p:cNvPr id="3" name="Inhaltsplatzhalter 2"/>
          <p:cNvSpPr>
            <a:spLocks noGrp="1"/>
          </p:cNvSpPr>
          <p:nvPr>
            <p:ph idx="1"/>
          </p:nvPr>
        </p:nvSpPr>
        <p:spPr/>
        <p:txBody>
          <a:bodyPr/>
          <a:lstStyle/>
          <a:p>
            <a:endParaRPr lang="de-DE" dirty="0"/>
          </a:p>
        </p:txBody>
      </p:sp>
      <p:pic>
        <p:nvPicPr>
          <p:cNvPr id="2050" name="Picture 2" descr="https://images.power-eng.com/wp-content/uploads/2021/11/NuScale_Reactor_Building_SideA_Final-HIGH-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534" y="1435315"/>
            <a:ext cx="10917195" cy="5445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132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Keine </a:t>
            </a:r>
            <a:r>
              <a:rPr lang="de-DE" b="1" dirty="0" err="1"/>
              <a:t>Stomversorgung</a:t>
            </a:r>
            <a:r>
              <a:rPr lang="de-DE" b="1" dirty="0"/>
              <a:t> für sichere Abschaltung und Kühlung: </a:t>
            </a:r>
            <a:endParaRPr lang="de-DE" dirty="0"/>
          </a:p>
        </p:txBody>
      </p:sp>
      <p:sp>
        <p:nvSpPr>
          <p:cNvPr id="3" name="Inhaltsplatzhalter 2"/>
          <p:cNvSpPr>
            <a:spLocks noGrp="1"/>
          </p:cNvSpPr>
          <p:nvPr>
            <p:ph idx="1"/>
          </p:nvPr>
        </p:nvSpPr>
        <p:spPr/>
        <p:txBody>
          <a:bodyPr>
            <a:normAutofit lnSpcReduction="10000"/>
          </a:bodyPr>
          <a:lstStyle/>
          <a:p>
            <a:r>
              <a:rPr lang="de-DE" dirty="0"/>
              <a:t>Die Module werden im Störfall auf unbestimmte Zeit sicher heruntergefahren und sind  </a:t>
            </a:r>
            <a:r>
              <a:rPr lang="de-DE" b="1" dirty="0"/>
              <a:t>unendlich selbstkühlend</a:t>
            </a:r>
            <a:r>
              <a:rPr lang="de-DE" dirty="0"/>
              <a:t>, ohne dass Pumpen, elektrischer Strom, Bediener- oder Computeraktionen oder zusätzliches Wasser erforderlich sind. (Passive Sicherheitsfunktionen)</a:t>
            </a:r>
          </a:p>
          <a:p>
            <a:r>
              <a:rPr lang="de-DE" b="1" dirty="0"/>
              <a:t>Hochfestes Stahlcontainment im Kühlbecken: </a:t>
            </a:r>
            <a:r>
              <a:rPr lang="de-DE" dirty="0"/>
              <a:t>Fungiert als Wärmetauscher, um Reaktorwärme auf das Reaktorpoolwasser zu übertragen, um den Sicherheitsdruck zu begrenzen, wodurch die Notwendigkeit von Containment-Sprühsystemen zur Kühlung entfällt. Der Sicherheitsbehälter ist in den Reaktorpool getaucht, er funktioniert als passiven Kühlkörper zur Wärmeabfuhr bei Verlust der </a:t>
            </a:r>
            <a:r>
              <a:rPr lang="de-DE" i="1" dirty="0"/>
              <a:t>Kühlung.</a:t>
            </a:r>
            <a:endParaRPr lang="de-DE" dirty="0"/>
          </a:p>
          <a:p>
            <a:endParaRPr lang="de-DE" dirty="0"/>
          </a:p>
          <a:p>
            <a:endParaRPr lang="de-DE" dirty="0"/>
          </a:p>
        </p:txBody>
      </p:sp>
    </p:spTree>
    <p:extLst>
      <p:ext uri="{BB962C8B-B14F-4D97-AF65-F5344CB8AC3E}">
        <p14:creationId xmlns:p14="http://schemas.microsoft.com/office/powerpoint/2010/main" val="2080507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2103</Words>
  <Application>Microsoft Office PowerPoint</Application>
  <PresentationFormat>Breitbild</PresentationFormat>
  <Paragraphs>124</Paragraphs>
  <Slides>28</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28</vt:i4>
      </vt:variant>
    </vt:vector>
  </HeadingPairs>
  <TitlesOfParts>
    <vt:vector size="34" baseType="lpstr">
      <vt:lpstr>Arial</vt:lpstr>
      <vt:lpstr>Calibri</vt:lpstr>
      <vt:lpstr>Calibri Light</vt:lpstr>
      <vt:lpstr>Helvetica</vt:lpstr>
      <vt:lpstr>Madera-Regular</vt:lpstr>
      <vt:lpstr>Office Theme</vt:lpstr>
      <vt:lpstr>Das nächste große Ding:  Kleine modulare Kernreaktoren (SMRs Small Modular Reactors) Anton Failer, Elektroingenieur</vt:lpstr>
      <vt:lpstr>PowerPoint-Präsentation</vt:lpstr>
      <vt:lpstr>PowerPoint-Präsentation</vt:lpstr>
      <vt:lpstr>PowerPoint-Präsentation</vt:lpstr>
      <vt:lpstr>NuScale Power (USA)  </vt:lpstr>
      <vt:lpstr>SMR (Small Modular Reactor von NuScale (kleiner Modularer Reaktor)</vt:lpstr>
      <vt:lpstr>Der NuScale Reaktor (</vt:lpstr>
      <vt:lpstr>Reaktorpool</vt:lpstr>
      <vt:lpstr>Keine Stomversorgung für sichere Abschaltung und Kühlung: </vt:lpstr>
      <vt:lpstr>PowerPoint-Präsentation</vt:lpstr>
      <vt:lpstr>MERKMALE DES NUSCALE POWER MODULS </vt:lpstr>
      <vt:lpstr>Transport per Schiff oder Tieflader</vt:lpstr>
      <vt:lpstr>NuScale Power Module</vt:lpstr>
      <vt:lpstr>KOSTENGÜNSTIGE INTEGRATION ERNEUERBARER ENERGIEN </vt:lpstr>
      <vt:lpstr>FLEXIBILITÄT FÜR PROZESSWÄRMEANWENDUNGEN </vt:lpstr>
      <vt:lpstr>PowerPoint-Präsentation</vt:lpstr>
      <vt:lpstr>3 Simulatoren bereits in Betrieb</vt:lpstr>
      <vt:lpstr>Simulatoren (NUSCALE ENERGY EXPLORATION CENTER) </vt:lpstr>
      <vt:lpstr>BULGARIEN: KERNKRAFTWERK KOSLODUJ – NEW BUILD PLC </vt:lpstr>
      <vt:lpstr>TSCHECHISCHE REPUBLIK: ČEZ-GRUPPE </vt:lpstr>
      <vt:lpstr>POLEN: KGHM,  PBE, GETKA UND UNIMOT </vt:lpstr>
      <vt:lpstr>RUMÄNIEN: SOCIETATEA  NATIONALA NUCLEARELECTRICA SA </vt:lpstr>
      <vt:lpstr>PowerPoint-Präsentation</vt:lpstr>
      <vt:lpstr>Die ersten SMRs - Der argentinische  SMR Carem-25 </vt:lpstr>
      <vt:lpstr>Quelle: http://www.vlasteneckenoviny.cz/?p=236941 </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AntonF</dc:creator>
  <cp:lastModifiedBy>AntonF</cp:lastModifiedBy>
  <cp:revision>74</cp:revision>
  <cp:lastPrinted>2022-07-12T14:32:50Z</cp:lastPrinted>
  <dcterms:created xsi:type="dcterms:W3CDTF">2015-03-09T19:09:40Z</dcterms:created>
  <dcterms:modified xsi:type="dcterms:W3CDTF">2024-11-03T15:30:35Z</dcterms:modified>
</cp:coreProperties>
</file>