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5175" r:id="rId2"/>
  </p:sldMasterIdLst>
  <p:notesMasterIdLst>
    <p:notesMasterId r:id="rId298"/>
  </p:notesMasterIdLst>
  <p:handoutMasterIdLst>
    <p:handoutMasterId r:id="rId299"/>
  </p:handoutMasterIdLst>
  <p:sldIdLst>
    <p:sldId id="1206" r:id="rId3"/>
    <p:sldId id="1101" r:id="rId4"/>
    <p:sldId id="1567" r:id="rId5"/>
    <p:sldId id="1474" r:id="rId6"/>
    <p:sldId id="1560" r:id="rId7"/>
    <p:sldId id="1617" r:id="rId8"/>
    <p:sldId id="1517" r:id="rId9"/>
    <p:sldId id="1618" r:id="rId10"/>
    <p:sldId id="1289" r:id="rId11"/>
    <p:sldId id="1573" r:id="rId12"/>
    <p:sldId id="1611" r:id="rId13"/>
    <p:sldId id="1534" r:id="rId14"/>
    <p:sldId id="1621" r:id="rId15"/>
    <p:sldId id="1589" r:id="rId16"/>
    <p:sldId id="1391" r:id="rId17"/>
    <p:sldId id="1610" r:id="rId18"/>
    <p:sldId id="1591" r:id="rId19"/>
    <p:sldId id="1609" r:id="rId20"/>
    <p:sldId id="1620" r:id="rId21"/>
    <p:sldId id="1508" r:id="rId22"/>
    <p:sldId id="1509" r:id="rId23"/>
    <p:sldId id="1569" r:id="rId24"/>
    <p:sldId id="1127" r:id="rId25"/>
    <p:sldId id="1183" r:id="rId26"/>
    <p:sldId id="1441" r:id="rId27"/>
    <p:sldId id="1622" r:id="rId28"/>
    <p:sldId id="1513" r:id="rId29"/>
    <p:sldId id="1529" r:id="rId30"/>
    <p:sldId id="1466" r:id="rId31"/>
    <p:sldId id="1379" r:id="rId32"/>
    <p:sldId id="1553" r:id="rId33"/>
    <p:sldId id="1624" r:id="rId34"/>
    <p:sldId id="1496" r:id="rId35"/>
    <p:sldId id="1607" r:id="rId36"/>
    <p:sldId id="1568" r:id="rId37"/>
    <p:sldId id="1613" r:id="rId38"/>
    <p:sldId id="1612" r:id="rId39"/>
    <p:sldId id="1397" r:id="rId40"/>
    <p:sldId id="1485" r:id="rId41"/>
    <p:sldId id="1486" r:id="rId42"/>
    <p:sldId id="1484" r:id="rId43"/>
    <p:sldId id="1483" r:id="rId44"/>
    <p:sldId id="1595" r:id="rId45"/>
    <p:sldId id="1399" r:id="rId46"/>
    <p:sldId id="1597" r:id="rId47"/>
    <p:sldId id="1592" r:id="rId48"/>
    <p:sldId id="1593" r:id="rId49"/>
    <p:sldId id="1598" r:id="rId50"/>
    <p:sldId id="1587" r:id="rId51"/>
    <p:sldId id="1580" r:id="rId52"/>
    <p:sldId id="1571" r:id="rId53"/>
    <p:sldId id="1583" r:id="rId54"/>
    <p:sldId id="1546" r:id="rId55"/>
    <p:sldId id="1584" r:id="rId56"/>
    <p:sldId id="1578" r:id="rId57"/>
    <p:sldId id="1579" r:id="rId58"/>
    <p:sldId id="1588" r:id="rId59"/>
    <p:sldId id="1599" r:id="rId60"/>
    <p:sldId id="1586" r:id="rId61"/>
    <p:sldId id="1596" r:id="rId62"/>
    <p:sldId id="1602" r:id="rId63"/>
    <p:sldId id="1605" r:id="rId64"/>
    <p:sldId id="1606" r:id="rId65"/>
    <p:sldId id="1600" r:id="rId66"/>
    <p:sldId id="1242" r:id="rId67"/>
    <p:sldId id="1619" r:id="rId68"/>
    <p:sldId id="418" r:id="rId69"/>
    <p:sldId id="1532" r:id="rId70"/>
    <p:sldId id="1614" r:id="rId71"/>
    <p:sldId id="1530" r:id="rId72"/>
    <p:sldId id="1531" r:id="rId73"/>
    <p:sldId id="1547" r:id="rId74"/>
    <p:sldId id="1585" r:id="rId75"/>
    <p:sldId id="1520" r:id="rId76"/>
    <p:sldId id="950" r:id="rId77"/>
    <p:sldId id="1551" r:id="rId78"/>
    <p:sldId id="1419" r:id="rId79"/>
    <p:sldId id="1566" r:id="rId80"/>
    <p:sldId id="1590" r:id="rId81"/>
    <p:sldId id="1577" r:id="rId82"/>
    <p:sldId id="1570" r:id="rId83"/>
    <p:sldId id="1555" r:id="rId84"/>
    <p:sldId id="1559" r:id="rId85"/>
    <p:sldId id="1558" r:id="rId86"/>
    <p:sldId id="1562" r:id="rId87"/>
    <p:sldId id="1563" r:id="rId88"/>
    <p:sldId id="1526" r:id="rId89"/>
    <p:sldId id="1521" r:id="rId90"/>
    <p:sldId id="1453" r:id="rId91"/>
    <p:sldId id="1528" r:id="rId92"/>
    <p:sldId id="1552" r:id="rId93"/>
    <p:sldId id="1504" r:id="rId94"/>
    <p:sldId id="1336" r:id="rId95"/>
    <p:sldId id="1498" r:id="rId96"/>
    <p:sldId id="1616" r:id="rId97"/>
    <p:sldId id="1392" r:id="rId98"/>
    <p:sldId id="1505" r:id="rId99"/>
    <p:sldId id="1523" r:id="rId100"/>
    <p:sldId id="1470" r:id="rId101"/>
    <p:sldId id="1329" r:id="rId102"/>
    <p:sldId id="1312" r:id="rId103"/>
    <p:sldId id="1522" r:id="rId104"/>
    <p:sldId id="1519" r:id="rId105"/>
    <p:sldId id="1515" r:id="rId106"/>
    <p:sldId id="1516" r:id="rId107"/>
    <p:sldId id="971" r:id="rId108"/>
    <p:sldId id="1319" r:id="rId109"/>
    <p:sldId id="1172" r:id="rId110"/>
    <p:sldId id="1375" r:id="rId111"/>
    <p:sldId id="1277" r:id="rId112"/>
    <p:sldId id="1330" r:id="rId113"/>
    <p:sldId id="1380" r:id="rId114"/>
    <p:sldId id="1487" r:id="rId115"/>
    <p:sldId id="1080" r:id="rId116"/>
    <p:sldId id="1550" r:id="rId117"/>
    <p:sldId id="1557" r:id="rId118"/>
    <p:sldId id="1282" r:id="rId119"/>
    <p:sldId id="1283" r:id="rId120"/>
    <p:sldId id="1378" r:id="rId121"/>
    <p:sldId id="1477" r:id="rId122"/>
    <p:sldId id="1437" r:id="rId123"/>
    <p:sldId id="1510" r:id="rId124"/>
    <p:sldId id="1506" r:id="rId125"/>
    <p:sldId id="1503" r:id="rId126"/>
    <p:sldId id="1502" r:id="rId127"/>
    <p:sldId id="1412" r:id="rId128"/>
    <p:sldId id="1491" r:id="rId129"/>
    <p:sldId id="1501" r:id="rId130"/>
    <p:sldId id="1469" r:id="rId131"/>
    <p:sldId id="1490" r:id="rId132"/>
    <p:sldId id="1500" r:id="rId133"/>
    <p:sldId id="1471" r:id="rId134"/>
    <p:sldId id="1430" r:id="rId135"/>
    <p:sldId id="1365" r:id="rId136"/>
    <p:sldId id="1285" r:id="rId137"/>
    <p:sldId id="1564" r:id="rId138"/>
    <p:sldId id="1458" r:id="rId139"/>
    <p:sldId id="1464" r:id="rId140"/>
    <p:sldId id="1463" r:id="rId141"/>
    <p:sldId id="1461" r:id="rId142"/>
    <p:sldId id="1460" r:id="rId143"/>
    <p:sldId id="1459" r:id="rId144"/>
    <p:sldId id="1440" r:id="rId145"/>
    <p:sldId id="1455" r:id="rId146"/>
    <p:sldId id="1426" r:id="rId147"/>
    <p:sldId id="1436" r:id="rId148"/>
    <p:sldId id="1435" r:id="rId149"/>
    <p:sldId id="1432" r:id="rId150"/>
    <p:sldId id="1431" r:id="rId151"/>
    <p:sldId id="1418" r:id="rId152"/>
    <p:sldId id="1429" r:id="rId153"/>
    <p:sldId id="1416" r:id="rId154"/>
    <p:sldId id="1138" r:id="rId155"/>
    <p:sldId id="1417" r:id="rId156"/>
    <p:sldId id="1423" r:id="rId157"/>
    <p:sldId id="1413" r:id="rId158"/>
    <p:sldId id="1425" r:id="rId159"/>
    <p:sldId id="1424" r:id="rId160"/>
    <p:sldId id="1404" r:id="rId161"/>
    <p:sldId id="1434" r:id="rId162"/>
    <p:sldId id="1369" r:id="rId163"/>
    <p:sldId id="1371" r:id="rId164"/>
    <p:sldId id="1370" r:id="rId165"/>
    <p:sldId id="1228" r:id="rId166"/>
    <p:sldId id="1229" r:id="rId167"/>
    <p:sldId id="1231" r:id="rId168"/>
    <p:sldId id="1232" r:id="rId169"/>
    <p:sldId id="1234" r:id="rId170"/>
    <p:sldId id="1400" r:id="rId171"/>
    <p:sldId id="1251" r:id="rId172"/>
    <p:sldId id="1252" r:id="rId173"/>
    <p:sldId id="1316" r:id="rId174"/>
    <p:sldId id="1263" r:id="rId175"/>
    <p:sldId id="1497" r:id="rId176"/>
    <p:sldId id="1623" r:id="rId177"/>
    <p:sldId id="1294" r:id="rId178"/>
    <p:sldId id="1216" r:id="rId179"/>
    <p:sldId id="1549" r:id="rId180"/>
    <p:sldId id="1382" r:id="rId181"/>
    <p:sldId id="1311" r:id="rId182"/>
    <p:sldId id="1286" r:id="rId183"/>
    <p:sldId id="1164" r:id="rId184"/>
    <p:sldId id="1456" r:id="rId185"/>
    <p:sldId id="1262" r:id="rId186"/>
    <p:sldId id="1303" r:id="rId187"/>
    <p:sldId id="1545" r:id="rId188"/>
    <p:sldId id="1304" r:id="rId189"/>
    <p:sldId id="1087" r:id="rId190"/>
    <p:sldId id="1088" r:id="rId191"/>
    <p:sldId id="1060" r:id="rId192"/>
    <p:sldId id="1061" r:id="rId193"/>
    <p:sldId id="1372" r:id="rId194"/>
    <p:sldId id="1248" r:id="rId195"/>
    <p:sldId id="1266" r:id="rId196"/>
    <p:sldId id="1264" r:id="rId197"/>
    <p:sldId id="1265" r:id="rId198"/>
    <p:sldId id="1099" r:id="rId199"/>
    <p:sldId id="1269" r:id="rId200"/>
    <p:sldId id="1292" r:id="rId201"/>
    <p:sldId id="1421" r:id="rId202"/>
    <p:sldId id="1255" r:id="rId203"/>
    <p:sldId id="1260" r:id="rId204"/>
    <p:sldId id="1258" r:id="rId205"/>
    <p:sldId id="1259" r:id="rId206"/>
    <p:sldId id="1257" r:id="rId207"/>
    <p:sldId id="1293" r:id="rId208"/>
    <p:sldId id="1261" r:id="rId209"/>
    <p:sldId id="1276" r:id="rId210"/>
    <p:sldId id="1342" r:id="rId211"/>
    <p:sldId id="1077" r:id="rId212"/>
    <p:sldId id="1556" r:id="rId213"/>
    <p:sldId id="1267" r:id="rId214"/>
    <p:sldId id="1071" r:id="rId215"/>
    <p:sldId id="1073" r:id="rId216"/>
    <p:sldId id="1074" r:id="rId217"/>
    <p:sldId id="1524" r:id="rId218"/>
    <p:sldId id="1100" r:id="rId219"/>
    <p:sldId id="1076" r:id="rId220"/>
    <p:sldId id="1090" r:id="rId221"/>
    <p:sldId id="1268" r:id="rId222"/>
    <p:sldId id="1091" r:id="rId223"/>
    <p:sldId id="1092" r:id="rId224"/>
    <p:sldId id="1270" r:id="rId225"/>
    <p:sldId id="1271" r:id="rId226"/>
    <p:sldId id="1272" r:id="rId227"/>
    <p:sldId id="1273" r:id="rId228"/>
    <p:sldId id="1274" r:id="rId229"/>
    <p:sldId id="1126" r:id="rId230"/>
    <p:sldId id="1078" r:id="rId231"/>
    <p:sldId id="1079" r:id="rId232"/>
    <p:sldId id="1401" r:id="rId233"/>
    <p:sldId id="1328" r:id="rId234"/>
    <p:sldId id="1320" r:id="rId235"/>
    <p:sldId id="1326" r:id="rId236"/>
    <p:sldId id="1338" r:id="rId237"/>
    <p:sldId id="1102" r:id="rId238"/>
    <p:sldId id="1143" r:id="rId239"/>
    <p:sldId id="621" r:id="rId240"/>
    <p:sldId id="586" r:id="rId241"/>
    <p:sldId id="1048" r:id="rId242"/>
    <p:sldId id="1565" r:id="rId243"/>
    <p:sldId id="1179" r:id="rId244"/>
    <p:sldId id="1113" r:id="rId245"/>
    <p:sldId id="1153" r:id="rId246"/>
    <p:sldId id="957" r:id="rId247"/>
    <p:sldId id="1010" r:id="rId248"/>
    <p:sldId id="918" r:id="rId249"/>
    <p:sldId id="1047" r:id="rId250"/>
    <p:sldId id="1096" r:id="rId251"/>
    <p:sldId id="1046" r:id="rId252"/>
    <p:sldId id="1180" r:id="rId253"/>
    <p:sldId id="1038" r:id="rId254"/>
    <p:sldId id="1028" r:id="rId255"/>
    <p:sldId id="1017" r:id="rId256"/>
    <p:sldId id="1019" r:id="rId257"/>
    <p:sldId id="1575" r:id="rId258"/>
    <p:sldId id="899" r:id="rId259"/>
    <p:sldId id="1472" r:id="rId260"/>
    <p:sldId id="1343" r:id="rId261"/>
    <p:sldId id="1345" r:id="rId262"/>
    <p:sldId id="1346" r:id="rId263"/>
    <p:sldId id="1347" r:id="rId264"/>
    <p:sldId id="1348" r:id="rId265"/>
    <p:sldId id="1349" r:id="rId266"/>
    <p:sldId id="1350" r:id="rId267"/>
    <p:sldId id="1351" r:id="rId268"/>
    <p:sldId id="1355" r:id="rId269"/>
    <p:sldId id="1352" r:id="rId270"/>
    <p:sldId id="1356" r:id="rId271"/>
    <p:sldId id="1357" r:id="rId272"/>
    <p:sldId id="1358" r:id="rId273"/>
    <p:sldId id="1359" r:id="rId274"/>
    <p:sldId id="1360" r:id="rId275"/>
    <p:sldId id="1407" r:id="rId276"/>
    <p:sldId id="1405" r:id="rId277"/>
    <p:sldId id="1344" r:id="rId278"/>
    <p:sldId id="1353" r:id="rId279"/>
    <p:sldId id="1363" r:id="rId280"/>
    <p:sldId id="1398" r:id="rId281"/>
    <p:sldId id="1411" r:id="rId282"/>
    <p:sldId id="1410" r:id="rId283"/>
    <p:sldId id="1408" r:id="rId284"/>
    <p:sldId id="1314" r:id="rId285"/>
    <p:sldId id="1535" r:id="rId286"/>
    <p:sldId id="1536" r:id="rId287"/>
    <p:sldId id="270" r:id="rId288"/>
    <p:sldId id="267" r:id="rId289"/>
    <p:sldId id="268" r:id="rId290"/>
    <p:sldId id="281" r:id="rId291"/>
    <p:sldId id="282" r:id="rId292"/>
    <p:sldId id="286" r:id="rId293"/>
    <p:sldId id="287" r:id="rId294"/>
    <p:sldId id="288" r:id="rId295"/>
    <p:sldId id="284" r:id="rId296"/>
    <p:sldId id="283" r:id="rId297"/>
  </p:sldIdLst>
  <p:sldSz cx="9144000" cy="6858000" type="screen4x3"/>
  <p:notesSz cx="6797675" cy="9926638"/>
  <p:defaultTextStyle>
    <a:defPPr>
      <a:defRPr lang="en-US"/>
    </a:defPPr>
    <a:lvl1pPr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5pPr>
    <a:lvl6pPr marL="2286000" algn="l" defTabSz="914400" rtl="0" eaLnBrk="1" latinLnBrk="0" hangingPunct="1">
      <a:defRPr sz="1600" kern="1200">
        <a:solidFill>
          <a:schemeClr val="tx1"/>
        </a:solidFill>
        <a:latin typeface="Times New Roman" panose="02020603050405020304" pitchFamily="18" charset="0"/>
        <a:ea typeface="+mn-ea"/>
        <a:cs typeface="+mn-cs"/>
      </a:defRPr>
    </a:lvl6pPr>
    <a:lvl7pPr marL="2743200" algn="l" defTabSz="914400" rtl="0" eaLnBrk="1" latinLnBrk="0" hangingPunct="1">
      <a:defRPr sz="1600" kern="1200">
        <a:solidFill>
          <a:schemeClr val="tx1"/>
        </a:solidFill>
        <a:latin typeface="Times New Roman" panose="02020603050405020304" pitchFamily="18" charset="0"/>
        <a:ea typeface="+mn-ea"/>
        <a:cs typeface="+mn-cs"/>
      </a:defRPr>
    </a:lvl7pPr>
    <a:lvl8pPr marL="3200400" algn="l" defTabSz="914400" rtl="0" eaLnBrk="1" latinLnBrk="0" hangingPunct="1">
      <a:defRPr sz="1600" kern="1200">
        <a:solidFill>
          <a:schemeClr val="tx1"/>
        </a:solidFill>
        <a:latin typeface="Times New Roman" panose="02020603050405020304" pitchFamily="18" charset="0"/>
        <a:ea typeface="+mn-ea"/>
        <a:cs typeface="+mn-cs"/>
      </a:defRPr>
    </a:lvl8pPr>
    <a:lvl9pPr marL="3657600" algn="l" defTabSz="914400" rtl="0" eaLnBrk="1" latinLnBrk="0" hangingPunct="1">
      <a:defRPr sz="1600" kern="1200">
        <a:solidFill>
          <a:schemeClr val="tx1"/>
        </a:solidFill>
        <a:latin typeface="Times New Roman" panose="02020603050405020304" pitchFamily="18" charset="0"/>
        <a:ea typeface="+mn-ea"/>
        <a:cs typeface="+mn-cs"/>
      </a:defRPr>
    </a:lvl9pPr>
  </p:defaultTextStyle>
  <p:extLst>
    <p:ext uri="{521415D9-36F7-43E2-AB2F-B90AF26B5E84}">
      <p14:sectionLst xmlns:p14="http://schemas.microsoft.com/office/powerpoint/2010/main">
        <p14:section name="Standardabschnitt" id="{EDF11659-DAED-4DF9-A71A-E2AC5987C750}">
          <p14:sldIdLst>
            <p14:sldId id="1206"/>
            <p14:sldId id="1101"/>
            <p14:sldId id="1567"/>
            <p14:sldId id="1474"/>
            <p14:sldId id="1560"/>
            <p14:sldId id="1617"/>
            <p14:sldId id="1517"/>
            <p14:sldId id="1618"/>
            <p14:sldId id="1289"/>
            <p14:sldId id="1573"/>
            <p14:sldId id="1611"/>
            <p14:sldId id="1534"/>
            <p14:sldId id="1621"/>
            <p14:sldId id="1589"/>
            <p14:sldId id="1391"/>
            <p14:sldId id="1610"/>
            <p14:sldId id="1591"/>
            <p14:sldId id="1609"/>
            <p14:sldId id="1620"/>
            <p14:sldId id="1508"/>
            <p14:sldId id="1509"/>
            <p14:sldId id="1569"/>
            <p14:sldId id="1127"/>
            <p14:sldId id="1183"/>
            <p14:sldId id="1441"/>
            <p14:sldId id="1622"/>
            <p14:sldId id="1513"/>
            <p14:sldId id="1529"/>
            <p14:sldId id="1466"/>
            <p14:sldId id="1379"/>
            <p14:sldId id="1553"/>
            <p14:sldId id="1624"/>
            <p14:sldId id="1496"/>
            <p14:sldId id="1607"/>
            <p14:sldId id="1568"/>
            <p14:sldId id="1613"/>
            <p14:sldId id="1612"/>
            <p14:sldId id="1397"/>
            <p14:sldId id="1485"/>
            <p14:sldId id="1486"/>
            <p14:sldId id="1484"/>
            <p14:sldId id="1483"/>
            <p14:sldId id="1595"/>
            <p14:sldId id="1399"/>
            <p14:sldId id="1597"/>
            <p14:sldId id="1592"/>
            <p14:sldId id="1593"/>
            <p14:sldId id="1598"/>
            <p14:sldId id="1587"/>
            <p14:sldId id="1580"/>
            <p14:sldId id="1571"/>
            <p14:sldId id="1583"/>
            <p14:sldId id="1546"/>
            <p14:sldId id="1584"/>
            <p14:sldId id="1578"/>
            <p14:sldId id="1579"/>
            <p14:sldId id="1588"/>
            <p14:sldId id="1599"/>
            <p14:sldId id="1586"/>
            <p14:sldId id="1596"/>
            <p14:sldId id="1602"/>
            <p14:sldId id="1605"/>
            <p14:sldId id="1606"/>
            <p14:sldId id="1600"/>
            <p14:sldId id="1242"/>
            <p14:sldId id="1619"/>
            <p14:sldId id="418"/>
            <p14:sldId id="1532"/>
            <p14:sldId id="1614"/>
            <p14:sldId id="1530"/>
            <p14:sldId id="1531"/>
            <p14:sldId id="1547"/>
            <p14:sldId id="1585"/>
            <p14:sldId id="1520"/>
            <p14:sldId id="950"/>
            <p14:sldId id="1551"/>
            <p14:sldId id="1419"/>
            <p14:sldId id="1566"/>
            <p14:sldId id="1590"/>
            <p14:sldId id="1577"/>
            <p14:sldId id="1570"/>
            <p14:sldId id="1555"/>
            <p14:sldId id="1559"/>
            <p14:sldId id="1558"/>
            <p14:sldId id="1562"/>
            <p14:sldId id="1563"/>
            <p14:sldId id="1526"/>
            <p14:sldId id="1521"/>
            <p14:sldId id="1453"/>
            <p14:sldId id="1528"/>
            <p14:sldId id="1552"/>
            <p14:sldId id="1504"/>
            <p14:sldId id="1336"/>
            <p14:sldId id="1498"/>
            <p14:sldId id="1616"/>
            <p14:sldId id="1392"/>
            <p14:sldId id="1505"/>
            <p14:sldId id="1523"/>
            <p14:sldId id="1470"/>
            <p14:sldId id="1329"/>
            <p14:sldId id="1312"/>
            <p14:sldId id="1522"/>
            <p14:sldId id="1519"/>
            <p14:sldId id="1515"/>
            <p14:sldId id="1516"/>
            <p14:sldId id="971"/>
            <p14:sldId id="1319"/>
            <p14:sldId id="1172"/>
            <p14:sldId id="1375"/>
            <p14:sldId id="1277"/>
            <p14:sldId id="1330"/>
            <p14:sldId id="1380"/>
            <p14:sldId id="1487"/>
            <p14:sldId id="1080"/>
            <p14:sldId id="1550"/>
            <p14:sldId id="1557"/>
            <p14:sldId id="1282"/>
            <p14:sldId id="1283"/>
            <p14:sldId id="1378"/>
            <p14:sldId id="1477"/>
            <p14:sldId id="1437"/>
            <p14:sldId id="1510"/>
            <p14:sldId id="1506"/>
            <p14:sldId id="1503"/>
            <p14:sldId id="1502"/>
            <p14:sldId id="1412"/>
            <p14:sldId id="1491"/>
            <p14:sldId id="1501"/>
            <p14:sldId id="1469"/>
            <p14:sldId id="1490"/>
            <p14:sldId id="1500"/>
            <p14:sldId id="1471"/>
            <p14:sldId id="1430"/>
            <p14:sldId id="1365"/>
            <p14:sldId id="1285"/>
            <p14:sldId id="1564"/>
            <p14:sldId id="1458"/>
            <p14:sldId id="1464"/>
            <p14:sldId id="1463"/>
            <p14:sldId id="1461"/>
            <p14:sldId id="1460"/>
            <p14:sldId id="1459"/>
            <p14:sldId id="1440"/>
            <p14:sldId id="1455"/>
            <p14:sldId id="1426"/>
            <p14:sldId id="1436"/>
            <p14:sldId id="1435"/>
            <p14:sldId id="1432"/>
            <p14:sldId id="1431"/>
            <p14:sldId id="1418"/>
            <p14:sldId id="1429"/>
            <p14:sldId id="1416"/>
            <p14:sldId id="1138"/>
            <p14:sldId id="1417"/>
            <p14:sldId id="1423"/>
            <p14:sldId id="1413"/>
            <p14:sldId id="1425"/>
            <p14:sldId id="1424"/>
            <p14:sldId id="1404"/>
            <p14:sldId id="1434"/>
            <p14:sldId id="1369"/>
            <p14:sldId id="1371"/>
            <p14:sldId id="1370"/>
            <p14:sldId id="1228"/>
            <p14:sldId id="1229"/>
            <p14:sldId id="1231"/>
            <p14:sldId id="1232"/>
            <p14:sldId id="1234"/>
            <p14:sldId id="1400"/>
            <p14:sldId id="1251"/>
            <p14:sldId id="1252"/>
            <p14:sldId id="1316"/>
            <p14:sldId id="1263"/>
            <p14:sldId id="1497"/>
            <p14:sldId id="1623"/>
            <p14:sldId id="1294"/>
            <p14:sldId id="1216"/>
            <p14:sldId id="1549"/>
            <p14:sldId id="1382"/>
            <p14:sldId id="1311"/>
            <p14:sldId id="1286"/>
            <p14:sldId id="1164"/>
            <p14:sldId id="1456"/>
            <p14:sldId id="1262"/>
            <p14:sldId id="1303"/>
            <p14:sldId id="1545"/>
            <p14:sldId id="1304"/>
            <p14:sldId id="1087"/>
            <p14:sldId id="1088"/>
            <p14:sldId id="1060"/>
            <p14:sldId id="1061"/>
            <p14:sldId id="1372"/>
            <p14:sldId id="1248"/>
            <p14:sldId id="1266"/>
            <p14:sldId id="1264"/>
            <p14:sldId id="1265"/>
            <p14:sldId id="1099"/>
            <p14:sldId id="1269"/>
            <p14:sldId id="1292"/>
            <p14:sldId id="1421"/>
            <p14:sldId id="1255"/>
            <p14:sldId id="1260"/>
            <p14:sldId id="1258"/>
            <p14:sldId id="1259"/>
            <p14:sldId id="1257"/>
            <p14:sldId id="1293"/>
            <p14:sldId id="1261"/>
            <p14:sldId id="1276"/>
            <p14:sldId id="1342"/>
            <p14:sldId id="1077"/>
            <p14:sldId id="1556"/>
            <p14:sldId id="1267"/>
            <p14:sldId id="1071"/>
            <p14:sldId id="1073"/>
            <p14:sldId id="1074"/>
            <p14:sldId id="1524"/>
            <p14:sldId id="1100"/>
            <p14:sldId id="1076"/>
            <p14:sldId id="1090"/>
            <p14:sldId id="1268"/>
            <p14:sldId id="1091"/>
            <p14:sldId id="1092"/>
            <p14:sldId id="1270"/>
            <p14:sldId id="1271"/>
            <p14:sldId id="1272"/>
            <p14:sldId id="1273"/>
            <p14:sldId id="1274"/>
            <p14:sldId id="1126"/>
            <p14:sldId id="1078"/>
            <p14:sldId id="1079"/>
            <p14:sldId id="1401"/>
            <p14:sldId id="1328"/>
            <p14:sldId id="1320"/>
            <p14:sldId id="1326"/>
            <p14:sldId id="1338"/>
            <p14:sldId id="1102"/>
            <p14:sldId id="1143"/>
            <p14:sldId id="621"/>
            <p14:sldId id="586"/>
            <p14:sldId id="1048"/>
            <p14:sldId id="1565"/>
            <p14:sldId id="1179"/>
            <p14:sldId id="1113"/>
            <p14:sldId id="1153"/>
            <p14:sldId id="957"/>
            <p14:sldId id="1010"/>
            <p14:sldId id="918"/>
            <p14:sldId id="1047"/>
            <p14:sldId id="1096"/>
            <p14:sldId id="1046"/>
            <p14:sldId id="1180"/>
            <p14:sldId id="1038"/>
            <p14:sldId id="1028"/>
            <p14:sldId id="1017"/>
            <p14:sldId id="1019"/>
            <p14:sldId id="1575"/>
            <p14:sldId id="899"/>
            <p14:sldId id="1472"/>
            <p14:sldId id="1343"/>
            <p14:sldId id="1345"/>
            <p14:sldId id="1346"/>
            <p14:sldId id="1347"/>
            <p14:sldId id="1348"/>
            <p14:sldId id="1349"/>
            <p14:sldId id="1350"/>
            <p14:sldId id="1351"/>
            <p14:sldId id="1355"/>
            <p14:sldId id="1352"/>
            <p14:sldId id="1356"/>
            <p14:sldId id="1357"/>
            <p14:sldId id="1358"/>
            <p14:sldId id="1359"/>
            <p14:sldId id="1360"/>
            <p14:sldId id="1407"/>
            <p14:sldId id="1405"/>
            <p14:sldId id="1344"/>
            <p14:sldId id="1353"/>
            <p14:sldId id="1363"/>
            <p14:sldId id="1398"/>
            <p14:sldId id="1411"/>
            <p14:sldId id="1410"/>
            <p14:sldId id="1408"/>
            <p14:sldId id="1314"/>
            <p14:sldId id="1535"/>
            <p14:sldId id="1536"/>
            <p14:sldId id="270"/>
            <p14:sldId id="267"/>
            <p14:sldId id="268"/>
            <p14:sldId id="281"/>
            <p14:sldId id="282"/>
            <p14:sldId id="286"/>
            <p14:sldId id="287"/>
            <p14:sldId id="288"/>
            <p14:sldId id="284"/>
            <p14:sldId id="28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ürgen Schöttle" initials="J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DFD"/>
    <a:srgbClr val="FFCCFF"/>
    <a:srgbClr val="E7F4F5"/>
    <a:srgbClr val="EAF5F6"/>
    <a:srgbClr val="FFFF66"/>
    <a:srgbClr val="FF0066"/>
    <a:srgbClr val="006600"/>
    <a:srgbClr val="9EF42C"/>
    <a:srgbClr val="F30D75"/>
    <a:srgbClr val="B398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69" autoAdjust="0"/>
    <p:restoredTop sz="81156" autoAdjust="0"/>
  </p:normalViewPr>
  <p:slideViewPr>
    <p:cSldViewPr>
      <p:cViewPr varScale="1">
        <p:scale>
          <a:sx n="69" d="100"/>
          <a:sy n="69" d="100"/>
        </p:scale>
        <p:origin x="1594" y="77"/>
      </p:cViewPr>
      <p:guideLst>
        <p:guide orient="horz" pos="2160"/>
        <p:guide pos="2880"/>
      </p:guideLst>
    </p:cSldViewPr>
  </p:slideViewPr>
  <p:outlineViewPr>
    <p:cViewPr>
      <p:scale>
        <a:sx n="33" d="100"/>
        <a:sy n="33" d="100"/>
      </p:scale>
      <p:origin x="0" y="-10176"/>
    </p:cViewPr>
  </p:outlineViewPr>
  <p:notesTextViewPr>
    <p:cViewPr>
      <p:scale>
        <a:sx n="3" d="2"/>
        <a:sy n="3" d="2"/>
      </p:scale>
      <p:origin x="0" y="0"/>
    </p:cViewPr>
  </p:notesTextViewPr>
  <p:sorterViewPr>
    <p:cViewPr>
      <p:scale>
        <a:sx n="118" d="100"/>
        <a:sy n="118" d="100"/>
      </p:scale>
      <p:origin x="0" y="-66331"/>
    </p:cViewPr>
  </p:sorterViewPr>
  <p:notesViewPr>
    <p:cSldViewPr>
      <p:cViewPr varScale="1">
        <p:scale>
          <a:sx n="62" d="100"/>
          <a:sy n="62" d="100"/>
        </p:scale>
        <p:origin x="3240" y="67"/>
      </p:cViewPr>
      <p:guideLst>
        <p:guide orient="horz" pos="3127"/>
        <p:guide pos="2142"/>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handoutMaster" Target="handoutMasters/handoutMaster1.xml"/><Relationship Id="rId303" Type="http://schemas.openxmlformats.org/officeDocument/2006/relationships/theme" Target="theme/theme1.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slide" Target="slides/slide224.xml"/><Relationship Id="rId247" Type="http://schemas.openxmlformats.org/officeDocument/2006/relationships/slide" Target="slides/slide245.xml"/><Relationship Id="rId107" Type="http://schemas.openxmlformats.org/officeDocument/2006/relationships/slide" Target="slides/slide105.xml"/><Relationship Id="rId268" Type="http://schemas.openxmlformats.org/officeDocument/2006/relationships/slide" Target="slides/slide266.xml"/><Relationship Id="rId289" Type="http://schemas.openxmlformats.org/officeDocument/2006/relationships/slide" Target="slides/slide287.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258" Type="http://schemas.openxmlformats.org/officeDocument/2006/relationships/slide" Target="slides/slide256.xml"/><Relationship Id="rId279" Type="http://schemas.openxmlformats.org/officeDocument/2006/relationships/slide" Target="slides/slide277.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tableStyles" Target="tableStyles.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269" Type="http://schemas.openxmlformats.org/officeDocument/2006/relationships/slide" Target="slides/slide267.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280" Type="http://schemas.openxmlformats.org/officeDocument/2006/relationships/slide" Target="slides/slide278.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291" Type="http://schemas.openxmlformats.org/officeDocument/2006/relationships/slide" Target="slides/slide289.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281" Type="http://schemas.openxmlformats.org/officeDocument/2006/relationships/slide" Target="slides/slide279.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 Type="http://schemas.openxmlformats.org/officeDocument/2006/relationships/slideMaster" Target="slideMasters/slideMaster2.xml"/><Relationship Id="rId29" Type="http://schemas.openxmlformats.org/officeDocument/2006/relationships/slide" Target="slides/slide27.xml"/><Relationship Id="rId250" Type="http://schemas.openxmlformats.org/officeDocument/2006/relationships/slide" Target="slides/slide248.xml"/><Relationship Id="rId255" Type="http://schemas.openxmlformats.org/officeDocument/2006/relationships/slide" Target="slides/slide253.xml"/><Relationship Id="rId271" Type="http://schemas.openxmlformats.org/officeDocument/2006/relationships/slide" Target="slides/slide269.xml"/><Relationship Id="rId276" Type="http://schemas.openxmlformats.org/officeDocument/2006/relationships/slide" Target="slides/slide274.xml"/><Relationship Id="rId292" Type="http://schemas.openxmlformats.org/officeDocument/2006/relationships/slide" Target="slides/slide290.xml"/><Relationship Id="rId297" Type="http://schemas.openxmlformats.org/officeDocument/2006/relationships/slide" Target="slides/slide295.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slide" Target="slides/slide197.xml"/><Relationship Id="rId203" Type="http://schemas.openxmlformats.org/officeDocument/2006/relationships/slide" Target="slides/slide201.xml"/><Relationship Id="rId208" Type="http://schemas.openxmlformats.org/officeDocument/2006/relationships/slide" Target="slides/slide206.xml"/><Relationship Id="rId229" Type="http://schemas.openxmlformats.org/officeDocument/2006/relationships/slide" Target="slides/slide227.xml"/><Relationship Id="rId19" Type="http://schemas.openxmlformats.org/officeDocument/2006/relationships/slide" Target="slides/slide17.xml"/><Relationship Id="rId224" Type="http://schemas.openxmlformats.org/officeDocument/2006/relationships/slide" Target="slides/slide222.xml"/><Relationship Id="rId240" Type="http://schemas.openxmlformats.org/officeDocument/2006/relationships/slide" Target="slides/slide238.xml"/><Relationship Id="rId245" Type="http://schemas.openxmlformats.org/officeDocument/2006/relationships/slide" Target="slides/slide243.xml"/><Relationship Id="rId261" Type="http://schemas.openxmlformats.org/officeDocument/2006/relationships/slide" Target="slides/slide259.xml"/><Relationship Id="rId266" Type="http://schemas.openxmlformats.org/officeDocument/2006/relationships/slide" Target="slides/slide264.xml"/><Relationship Id="rId287" Type="http://schemas.openxmlformats.org/officeDocument/2006/relationships/slide" Target="slides/slide285.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282" Type="http://schemas.openxmlformats.org/officeDocument/2006/relationships/slide" Target="slides/slide280.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219" Type="http://schemas.openxmlformats.org/officeDocument/2006/relationships/slide" Target="slides/slide217.xml"/><Relationship Id="rId3" Type="http://schemas.openxmlformats.org/officeDocument/2006/relationships/slide" Target="slides/slide1.xml"/><Relationship Id="rId214" Type="http://schemas.openxmlformats.org/officeDocument/2006/relationships/slide" Target="slides/slide212.xml"/><Relationship Id="rId230" Type="http://schemas.openxmlformats.org/officeDocument/2006/relationships/slide" Target="slides/slide228.xml"/><Relationship Id="rId235" Type="http://schemas.openxmlformats.org/officeDocument/2006/relationships/slide" Target="slides/slide233.xml"/><Relationship Id="rId251" Type="http://schemas.openxmlformats.org/officeDocument/2006/relationships/slide" Target="slides/slide249.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notesMaster" Target="notesMasters/notesMaster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72" Type="http://schemas.openxmlformats.org/officeDocument/2006/relationships/slide" Target="slides/slide270.xml"/><Relationship Id="rId293" Type="http://schemas.openxmlformats.org/officeDocument/2006/relationships/slide" Target="slides/slide291.xml"/><Relationship Id="rId302"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220" Type="http://schemas.openxmlformats.org/officeDocument/2006/relationships/slide" Target="slides/slide218.xml"/><Relationship Id="rId225" Type="http://schemas.openxmlformats.org/officeDocument/2006/relationships/slide" Target="slides/slide223.xml"/><Relationship Id="rId241" Type="http://schemas.openxmlformats.org/officeDocument/2006/relationships/slide" Target="slides/slide239.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262" Type="http://schemas.openxmlformats.org/officeDocument/2006/relationships/slide" Target="slides/slide260.xml"/><Relationship Id="rId283" Type="http://schemas.openxmlformats.org/officeDocument/2006/relationships/slide" Target="slides/slide28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commentAuthors" Target="commentAuthors.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3" y="4"/>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t" anchorCtr="0" compatLnSpc="1">
            <a:prstTxWarp prst="textNoShape">
              <a:avLst/>
            </a:prstTxWarp>
          </a:bodyPr>
          <a:lstStyle>
            <a:lvl1pPr>
              <a:defRPr sz="1200"/>
            </a:lvl1pPr>
          </a:lstStyle>
          <a:p>
            <a:pPr>
              <a:defRPr/>
            </a:pPr>
            <a:endParaRPr lang="de-DE" altLang="de-DE"/>
          </a:p>
        </p:txBody>
      </p:sp>
      <p:sp>
        <p:nvSpPr>
          <p:cNvPr id="15363" name="Rectangle 3"/>
          <p:cNvSpPr>
            <a:spLocks noGrp="1" noChangeArrowheads="1"/>
          </p:cNvSpPr>
          <p:nvPr>
            <p:ph type="dt" sz="quarter" idx="1"/>
          </p:nvPr>
        </p:nvSpPr>
        <p:spPr bwMode="auto">
          <a:xfrm>
            <a:off x="3852016" y="4"/>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t" anchorCtr="0" compatLnSpc="1">
            <a:prstTxWarp prst="textNoShape">
              <a:avLst/>
            </a:prstTxWarp>
          </a:bodyPr>
          <a:lstStyle>
            <a:lvl1pPr algn="r">
              <a:defRPr sz="1200"/>
            </a:lvl1pPr>
          </a:lstStyle>
          <a:p>
            <a:pPr>
              <a:defRPr/>
            </a:pPr>
            <a:endParaRPr lang="de-DE" altLang="de-DE"/>
          </a:p>
        </p:txBody>
      </p:sp>
      <p:sp>
        <p:nvSpPr>
          <p:cNvPr id="15364" name="Rectangle 4"/>
          <p:cNvSpPr>
            <a:spLocks noGrp="1" noChangeArrowheads="1"/>
          </p:cNvSpPr>
          <p:nvPr>
            <p:ph type="ftr" sz="quarter" idx="2"/>
          </p:nvPr>
        </p:nvSpPr>
        <p:spPr bwMode="auto">
          <a:xfrm>
            <a:off x="3" y="9430230"/>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b" anchorCtr="0" compatLnSpc="1">
            <a:prstTxWarp prst="textNoShape">
              <a:avLst/>
            </a:prstTxWarp>
          </a:bodyPr>
          <a:lstStyle>
            <a:lvl1pPr>
              <a:defRPr sz="1200"/>
            </a:lvl1pPr>
          </a:lstStyle>
          <a:p>
            <a:pPr>
              <a:defRPr/>
            </a:pPr>
            <a:endParaRPr lang="de-DE" altLang="de-DE"/>
          </a:p>
        </p:txBody>
      </p:sp>
      <p:sp>
        <p:nvSpPr>
          <p:cNvPr id="15365" name="Rectangle 5"/>
          <p:cNvSpPr>
            <a:spLocks noGrp="1" noChangeArrowheads="1"/>
          </p:cNvSpPr>
          <p:nvPr>
            <p:ph type="sldNum" sz="quarter" idx="3"/>
          </p:nvPr>
        </p:nvSpPr>
        <p:spPr bwMode="auto">
          <a:xfrm>
            <a:off x="3852016" y="9430230"/>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b" anchorCtr="0" compatLnSpc="1">
            <a:prstTxWarp prst="textNoShape">
              <a:avLst/>
            </a:prstTxWarp>
          </a:bodyPr>
          <a:lstStyle>
            <a:lvl1pPr algn="r">
              <a:defRPr sz="1200"/>
            </a:lvl1pPr>
          </a:lstStyle>
          <a:p>
            <a:pPr>
              <a:defRPr/>
            </a:pPr>
            <a:fld id="{455D8F92-FFC8-4719-826A-5009449B86BA}" type="slidenum">
              <a:rPr lang="de-DE" altLang="de-DE"/>
              <a:pPr>
                <a:defRPr/>
              </a:pPr>
              <a:t>‹Nr.›</a:t>
            </a:fld>
            <a:endParaRPr lang="de-DE" altLang="de-DE"/>
          </a:p>
        </p:txBody>
      </p:sp>
    </p:spTree>
    <p:extLst>
      <p:ext uri="{BB962C8B-B14F-4D97-AF65-F5344CB8AC3E}">
        <p14:creationId xmlns:p14="http://schemas.microsoft.com/office/powerpoint/2010/main" val="1973854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026"/>
          <p:cNvSpPr>
            <a:spLocks noGrp="1" noChangeArrowheads="1"/>
          </p:cNvSpPr>
          <p:nvPr>
            <p:ph type="hdr" sz="quarter"/>
          </p:nvPr>
        </p:nvSpPr>
        <p:spPr bwMode="auto">
          <a:xfrm>
            <a:off x="3" y="4"/>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t" anchorCtr="0" compatLnSpc="1">
            <a:prstTxWarp prst="textNoShape">
              <a:avLst/>
            </a:prstTxWarp>
          </a:bodyPr>
          <a:lstStyle>
            <a:lvl1pPr>
              <a:defRPr sz="1200"/>
            </a:lvl1pPr>
          </a:lstStyle>
          <a:p>
            <a:pPr>
              <a:defRPr/>
            </a:pPr>
            <a:endParaRPr lang="de-DE" altLang="de-DE" dirty="0"/>
          </a:p>
        </p:txBody>
      </p:sp>
      <p:sp>
        <p:nvSpPr>
          <p:cNvPr id="17411" name="Rectangle 1027"/>
          <p:cNvSpPr>
            <a:spLocks noGrp="1" noChangeArrowheads="1"/>
          </p:cNvSpPr>
          <p:nvPr>
            <p:ph type="dt" idx="1"/>
          </p:nvPr>
        </p:nvSpPr>
        <p:spPr bwMode="auto">
          <a:xfrm>
            <a:off x="3852016" y="4"/>
            <a:ext cx="2945659"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t" anchorCtr="0" compatLnSpc="1">
            <a:prstTxWarp prst="textNoShape">
              <a:avLst/>
            </a:prstTxWarp>
          </a:bodyPr>
          <a:lstStyle>
            <a:lvl1pPr algn="r">
              <a:defRPr sz="1200"/>
            </a:lvl1pPr>
          </a:lstStyle>
          <a:p>
            <a:pPr>
              <a:defRPr/>
            </a:pPr>
            <a:endParaRPr lang="de-DE" altLang="de-DE"/>
          </a:p>
        </p:txBody>
      </p:sp>
      <p:sp>
        <p:nvSpPr>
          <p:cNvPr id="4100" name="Rectangle 1028"/>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1029"/>
          <p:cNvSpPr>
            <a:spLocks noGrp="1" noChangeArrowheads="1"/>
          </p:cNvSpPr>
          <p:nvPr>
            <p:ph type="body" sz="quarter" idx="3"/>
          </p:nvPr>
        </p:nvSpPr>
        <p:spPr bwMode="auto">
          <a:xfrm>
            <a:off x="906357" y="4715115"/>
            <a:ext cx="4984962" cy="4467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t" anchorCtr="0" compatLnSpc="1">
            <a:prstTxWarp prst="textNoShape">
              <a:avLst/>
            </a:prstTxWarp>
          </a:bodyPr>
          <a:lstStyle/>
          <a:p>
            <a:pPr lvl="0"/>
            <a:r>
              <a:rPr lang="de-DE" altLang="de-DE" noProof="0"/>
              <a:t>Hier klicken, um Master-Textformat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7414" name="Rectangle 1030"/>
          <p:cNvSpPr>
            <a:spLocks noGrp="1" noChangeArrowheads="1"/>
          </p:cNvSpPr>
          <p:nvPr>
            <p:ph type="ftr" sz="quarter" idx="4"/>
          </p:nvPr>
        </p:nvSpPr>
        <p:spPr bwMode="auto">
          <a:xfrm>
            <a:off x="0" y="9430230"/>
            <a:ext cx="4362395"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b" anchorCtr="0" compatLnSpc="1">
            <a:prstTxWarp prst="textNoShape">
              <a:avLst/>
            </a:prstTxWarp>
          </a:bodyPr>
          <a:lstStyle>
            <a:lvl1pPr>
              <a:defRPr sz="1200"/>
            </a:lvl1pPr>
          </a:lstStyle>
          <a:p>
            <a:pPr>
              <a:defRPr/>
            </a:pPr>
            <a:r>
              <a:rPr lang="de-DE" altLang="de-DE" dirty="0"/>
              <a:t>Die Herausforderung der Energiewende  - Heusenstamm 27.11.2018</a:t>
            </a:r>
          </a:p>
        </p:txBody>
      </p:sp>
      <p:sp>
        <p:nvSpPr>
          <p:cNvPr id="17415" name="Rectangle 1031"/>
          <p:cNvSpPr>
            <a:spLocks noGrp="1" noChangeArrowheads="1"/>
          </p:cNvSpPr>
          <p:nvPr>
            <p:ph type="sldNum" sz="quarter" idx="5"/>
          </p:nvPr>
        </p:nvSpPr>
        <p:spPr bwMode="auto">
          <a:xfrm>
            <a:off x="5540075" y="9430230"/>
            <a:ext cx="1257600" cy="49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b" anchorCtr="0" compatLnSpc="1">
            <a:prstTxWarp prst="textNoShape">
              <a:avLst/>
            </a:prstTxWarp>
          </a:bodyPr>
          <a:lstStyle>
            <a:lvl1pPr algn="r">
              <a:defRPr sz="1200"/>
            </a:lvl1pPr>
          </a:lstStyle>
          <a:p>
            <a:pPr>
              <a:defRPr/>
            </a:pPr>
            <a:fld id="{C15C9CB5-EB3F-4048-B509-ED76E30EF00F}" type="slidenum">
              <a:rPr lang="de-DE" altLang="de-DE"/>
              <a:pPr>
                <a:defRPr/>
              </a:pPr>
              <a:t>‹Nr.›</a:t>
            </a:fld>
            <a:endParaRPr lang="de-DE" altLang="de-DE"/>
          </a:p>
        </p:txBody>
      </p:sp>
    </p:spTree>
    <p:extLst>
      <p:ext uri="{BB962C8B-B14F-4D97-AF65-F5344CB8AC3E}">
        <p14:creationId xmlns:p14="http://schemas.microsoft.com/office/powerpoint/2010/main" val="791059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az.net/aktuell/wirtschaft/mehr-wirtschaft/reiche-will-energiepartnerschaft-mit-saudi-arabien-besiegeln-accg-200494540.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az.net/aktuell/wirtschaft/mehr-wirtschaft/reiche-will-energiepartnerschaft-mit-saudi-arabien-besiegeln-accg-200494540.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investinzukunft.de/infrastruktur/bess-capex-europa-2025/"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3" Type="http://schemas.openxmlformats.org/officeDocument/2006/relationships/hyperlink" Target="https://de.wikipedia.org/wiki/Hochtemperaturreaktor#cite_note-68" TargetMode="External"/><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p:spPr>
        <p:txBody>
          <a:bodyPr/>
          <a:lstStyle/>
          <a:p>
            <a:pPr marL="171349" indent="-171349" defTabSz="913854">
              <a:buFont typeface="Arial" panose="020B0604020202020204" pitchFamily="34" charset="0"/>
              <a:buChar char="•"/>
              <a:defRPr/>
            </a:pPr>
            <a:endParaRPr lang="de-DE" altLang="de-DE" sz="1400" dirty="0"/>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1</a:t>
            </a:fld>
            <a:endParaRPr lang="de-DE" altLang="de-DE" sz="1200"/>
          </a:p>
        </p:txBody>
      </p:sp>
    </p:spTree>
    <p:extLst>
      <p:ext uri="{BB962C8B-B14F-4D97-AF65-F5344CB8AC3E}">
        <p14:creationId xmlns:p14="http://schemas.microsoft.com/office/powerpoint/2010/main" val="498371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854">
              <a:defRPr/>
            </a:pPr>
            <a:r>
              <a:rPr lang="de-DE" dirty="0"/>
              <a:t>Die chinesischen Behörden genehmigten demnach den Bau neuer Kohlekraftwerke mit einer Gesamtkapazität von 106 Gigawatt/a - das entspricht in etwa zwei großen Kraftwerksblöcken pro Woche.  Deutschland ges. 39 GW </a:t>
            </a:r>
          </a:p>
          <a:p>
            <a:pPr defTabSz="913854">
              <a:defRPr/>
            </a:pPr>
            <a:endParaRPr lang="de-DE" dirty="0"/>
          </a:p>
          <a:p>
            <a:pPr defTabSz="913854">
              <a:defRPr/>
            </a:pPr>
            <a:r>
              <a:rPr lang="de-DE" dirty="0"/>
              <a:t>Erneuerbare unter 1 %</a:t>
            </a:r>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a:t>
            </a:fld>
            <a:endParaRPr lang="de-DE" altLang="de-DE"/>
          </a:p>
        </p:txBody>
      </p:sp>
    </p:spTree>
    <p:extLst>
      <p:ext uri="{BB962C8B-B14F-4D97-AF65-F5344CB8AC3E}">
        <p14:creationId xmlns:p14="http://schemas.microsoft.com/office/powerpoint/2010/main" val="4125091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defTabSz="903949">
              <a:buFont typeface="Arial" panose="020B0604020202020204" pitchFamily="34" charset="0"/>
              <a:buChar char="•"/>
              <a:defRPr/>
            </a:pPr>
            <a:r>
              <a:rPr lang="de-DE" altLang="de-DE" b="0" baseline="0" dirty="0"/>
              <a:t>Geplant 1.000 TWh Wasserstoffimport Kosten bei 8 – 12 € / Kg ca. 300 Milliarden</a:t>
            </a:r>
          </a:p>
          <a:p>
            <a:pPr marL="171349" indent="-171349" defTabSz="903949">
              <a:buFont typeface="Arial" panose="020B0604020202020204" pitchFamily="34" charset="0"/>
              <a:buChar char="•"/>
              <a:defRPr/>
            </a:pPr>
            <a:r>
              <a:rPr lang="de-DE" altLang="de-DE" b="0" baseline="0" dirty="0"/>
              <a:t>Gas 1.032 TWh Import, Eigenerzeugung 36 TWh  (2025)</a:t>
            </a:r>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3</a:t>
            </a:fld>
            <a:endParaRPr lang="de-DE" altLang="de-DE" sz="1200"/>
          </a:p>
        </p:txBody>
      </p:sp>
    </p:spTree>
    <p:extLst>
      <p:ext uri="{BB962C8B-B14F-4D97-AF65-F5344CB8AC3E}">
        <p14:creationId xmlns:p14="http://schemas.microsoft.com/office/powerpoint/2010/main" val="998898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r>
              <a:rPr lang="de-DE" altLang="de-DE" b="0" baseline="0" dirty="0"/>
              <a:t>Solar- Windanlagen </a:t>
            </a:r>
          </a:p>
          <a:p>
            <a:pPr marL="171349" indent="-171349">
              <a:buFont typeface="Arial" panose="020B0604020202020204" pitchFamily="34" charset="0"/>
              <a:buChar char="•"/>
            </a:pPr>
            <a:r>
              <a:rPr lang="de-DE" altLang="de-DE" b="0" baseline="0" dirty="0"/>
              <a:t>2024  	   212 TWh   	10,4 % vom </a:t>
            </a:r>
            <a:r>
              <a:rPr lang="de-DE" altLang="de-DE" b="0" baseline="0" dirty="0" err="1"/>
              <a:t>Endenegieverbrauch</a:t>
            </a:r>
            <a:r>
              <a:rPr lang="de-DE" altLang="de-DE" b="0" baseline="0" dirty="0"/>
              <a:t> 2024 2.300 TWh   10 </a:t>
            </a:r>
            <a:r>
              <a:rPr lang="de-DE" altLang="de-DE" b="0" baseline="0" dirty="0" err="1"/>
              <a:t>facher</a:t>
            </a:r>
            <a:r>
              <a:rPr lang="de-DE" altLang="de-DE" b="0" baseline="0" dirty="0"/>
              <a:t> Ausbau</a:t>
            </a:r>
          </a:p>
          <a:p>
            <a:pPr marL="171349" indent="-171349">
              <a:buFont typeface="Arial" panose="020B0604020202020204" pitchFamily="34" charset="0"/>
              <a:buChar char="•"/>
            </a:pPr>
            <a:r>
              <a:rPr lang="de-DE" altLang="de-DE" b="0" baseline="0" dirty="0"/>
              <a:t>2045	1.000 TWh	43,4 % vom </a:t>
            </a:r>
            <a:r>
              <a:rPr lang="de-DE" altLang="de-DE" b="0" baseline="0" dirty="0" err="1"/>
              <a:t>Endenegieverbrauch</a:t>
            </a:r>
            <a:r>
              <a:rPr lang="de-DE" altLang="de-DE" b="0" baseline="0" dirty="0"/>
              <a:t> 2024 2.300 TWh</a:t>
            </a:r>
          </a:p>
          <a:p>
            <a:pPr marL="171349" indent="-171349">
              <a:buFont typeface="Arial" panose="020B0604020202020204" pitchFamily="34" charset="0"/>
              <a:buChar char="•"/>
            </a:pPr>
            <a:endParaRPr lang="de-DE" altLang="de-DE" b="0" baseline="0" dirty="0"/>
          </a:p>
          <a:p>
            <a:pPr marL="171349" marR="0" lvl="0" indent="-171349"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e-DE" altLang="de-DE" b="0" baseline="0" dirty="0"/>
              <a:t>Senkung des Endenergieverbrauches auf 1200 TWH, DIW durch Programm Effizienz und Einsparung auf 750 TWh. (Fratzscher, Kempfert und Ulrike Herrmann von der TAZ)</a:t>
            </a:r>
          </a:p>
          <a:p>
            <a:pPr marL="171349" indent="-171349">
              <a:buFont typeface="Arial" panose="020B0604020202020204" pitchFamily="34" charset="0"/>
              <a:buChar char="•"/>
            </a:pPr>
            <a:r>
              <a:rPr lang="de-DE" altLang="de-DE" b="0" baseline="0" dirty="0"/>
              <a:t>In 2025 gab es bis August 457 h negative Strompreise,  2024 waren es auch 457 Stunden</a:t>
            </a:r>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4</a:t>
            </a:fld>
            <a:endParaRPr lang="de-DE" altLang="de-DE" sz="1200"/>
          </a:p>
        </p:txBody>
      </p:sp>
    </p:spTree>
    <p:extLst>
      <p:ext uri="{BB962C8B-B14F-4D97-AF65-F5344CB8AC3E}">
        <p14:creationId xmlns:p14="http://schemas.microsoft.com/office/powerpoint/2010/main" val="514946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solidFill>
                  <a:schemeClr val="tx1"/>
                </a:solidFill>
                <a:hlinkClick r:id="rId3">
                  <a:extLst>
                    <a:ext uri="{A12FA001-AC4F-418D-AE19-62706E023703}">
                      <ahyp:hlinkClr xmlns:ahyp="http://schemas.microsoft.com/office/drawing/2018/hyperlinkcolor" val="tx"/>
                    </a:ext>
                  </a:extLst>
                </a:hlinkClick>
              </a:rPr>
              <a:t>Reiche will Energiepartnerschaft mit Saudi-Arabien besiegeln |   FAZ</a:t>
            </a:r>
            <a:r>
              <a:rPr lang="de-DE" dirty="0">
                <a:solidFill>
                  <a:schemeClr val="tx1"/>
                </a:solidFill>
              </a:rPr>
              <a:t>   am 31.01.2026</a:t>
            </a:r>
          </a:p>
          <a:p>
            <a:endParaRPr lang="de-DE" dirty="0">
              <a:solidFill>
                <a:schemeClr val="tx1"/>
              </a:solidFill>
            </a:endParaRPr>
          </a:p>
          <a:p>
            <a:r>
              <a:rPr lang="de-DE" baseline="0" dirty="0">
                <a:solidFill>
                  <a:schemeClr val="tx1"/>
                </a:solidFill>
                <a:hlinkClick r:id="rId3">
                  <a:extLst>
                    <a:ext uri="{A12FA001-AC4F-418D-AE19-62706E023703}">
                      <ahyp:hlinkClr xmlns:ahyp="http://schemas.microsoft.com/office/drawing/2018/hyperlinkcolor" val="tx"/>
                    </a:ext>
                  </a:extLst>
                </a:hlinkClick>
              </a:rPr>
              <a:t>H2 Kosten  8 – 12-€/Kg</a:t>
            </a:r>
          </a:p>
          <a:p>
            <a:r>
              <a:rPr lang="de-DE" baseline="0" dirty="0">
                <a:solidFill>
                  <a:schemeClr val="tx1"/>
                </a:solidFill>
                <a:hlinkClick r:id="rId3">
                  <a:extLst>
                    <a:ext uri="{A12FA001-AC4F-418D-AE19-62706E023703}">
                      <ahyp:hlinkClr xmlns:ahyp="http://schemas.microsoft.com/office/drawing/2018/hyperlinkcolor" val="tx"/>
                    </a:ext>
                  </a:extLst>
                </a:hlinkClick>
              </a:rPr>
              <a:t>Erdgasförderung Deutschland 35 TWh/a</a:t>
            </a:r>
          </a:p>
          <a:p>
            <a:endParaRPr lang="de-DE" dirty="0">
              <a:solidFill>
                <a:schemeClr val="tx1"/>
              </a:solidFill>
              <a:hlinkClick r:id="rId3">
                <a:extLst>
                  <a:ext uri="{A12FA001-AC4F-418D-AE19-62706E023703}">
                    <ahyp:hlinkClr xmlns:ahyp="http://schemas.microsoft.com/office/drawing/2018/hyperlinkcolor" val="tx"/>
                  </a:ext>
                </a:extLst>
              </a:hlinkClick>
            </a:endParaRPr>
          </a:p>
          <a:p>
            <a:endParaRPr lang="de-DE" dirty="0">
              <a:solidFill>
                <a:schemeClr val="tx1"/>
              </a:solidFill>
            </a:endParaRPr>
          </a:p>
        </p:txBody>
      </p:sp>
      <p:sp>
        <p:nvSpPr>
          <p:cNvPr id="4" name="Foliennummernplatzhalter 3"/>
          <p:cNvSpPr>
            <a:spLocks noGrp="1"/>
          </p:cNvSpPr>
          <p:nvPr>
            <p:ph type="sldNum" sz="quarter" idx="10"/>
          </p:nvPr>
        </p:nvSpPr>
        <p:spPr/>
        <p:txBody>
          <a:bodyPr/>
          <a:lstStyle/>
          <a:p>
            <a:fld id="{068BFBC9-8E7C-574A-82FC-09A88FA9981C}" type="slidenum">
              <a:rPr lang="de-DE" smtClean="0"/>
              <a:t>5</a:t>
            </a:fld>
            <a:endParaRPr lang="de-DE"/>
          </a:p>
        </p:txBody>
      </p:sp>
    </p:spTree>
    <p:extLst>
      <p:ext uri="{BB962C8B-B14F-4D97-AF65-F5344CB8AC3E}">
        <p14:creationId xmlns:p14="http://schemas.microsoft.com/office/powerpoint/2010/main" val="1218113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solidFill>
                  <a:schemeClr val="tx1"/>
                </a:solidFill>
                <a:hlinkClick r:id="rId3">
                  <a:extLst>
                    <a:ext uri="{A12FA001-AC4F-418D-AE19-62706E023703}">
                      <ahyp:hlinkClr xmlns:ahyp="http://schemas.microsoft.com/office/drawing/2018/hyperlinkcolor" val="tx"/>
                    </a:ext>
                  </a:extLst>
                </a:hlinkClick>
              </a:rPr>
              <a:t>Reiche will Energiepartnerschaft mit Saudi-Arabien besiegeln |   FAZ</a:t>
            </a:r>
            <a:r>
              <a:rPr lang="de-DE" dirty="0">
                <a:solidFill>
                  <a:schemeClr val="tx1"/>
                </a:solidFill>
              </a:rPr>
              <a:t>   am 31.01.2026</a:t>
            </a:r>
          </a:p>
          <a:p>
            <a:endParaRPr lang="de-DE" dirty="0">
              <a:solidFill>
                <a:schemeClr val="tx1"/>
              </a:solidFill>
            </a:endParaRPr>
          </a:p>
          <a:p>
            <a:r>
              <a:rPr lang="de-DE" baseline="0" dirty="0">
                <a:solidFill>
                  <a:schemeClr val="tx1"/>
                </a:solidFill>
                <a:hlinkClick r:id="" action="ppaction://noaction">
                  <a:extLst>
                    <a:ext uri="{A12FA001-AC4F-418D-AE19-62706E023703}">
                      <ahyp:hlinkClr xmlns:ahyp="http://schemas.microsoft.com/office/drawing/2018/hyperlinkcolor" val="tx"/>
                    </a:ext>
                  </a:extLst>
                </a:hlinkClick>
              </a:rPr>
              <a:t>H2 Kosten  8 – 12-€/Kg</a:t>
            </a:r>
          </a:p>
          <a:p>
            <a:r>
              <a:rPr lang="de-DE" baseline="0" dirty="0">
                <a:solidFill>
                  <a:schemeClr val="tx1"/>
                </a:solidFill>
                <a:hlinkClick r:id="" action="ppaction://noaction">
                  <a:extLst>
                    <a:ext uri="{A12FA001-AC4F-418D-AE19-62706E023703}">
                      <ahyp:hlinkClr xmlns:ahyp="http://schemas.microsoft.com/office/drawing/2018/hyperlinkcolor" val="tx"/>
                    </a:ext>
                  </a:extLst>
                </a:hlinkClick>
              </a:rPr>
              <a:t>Erdgasförderung Deutschland 35 TWh/a</a:t>
            </a:r>
          </a:p>
          <a:p>
            <a:endParaRPr lang="de-DE" dirty="0">
              <a:solidFill>
                <a:schemeClr val="tx1"/>
              </a:solidFill>
              <a:hlinkClick r:id="rId3">
                <a:extLst>
                  <a:ext uri="{A12FA001-AC4F-418D-AE19-62706E023703}">
                    <ahyp:hlinkClr xmlns:ahyp="http://schemas.microsoft.com/office/drawing/2018/hyperlinkcolor" val="tx"/>
                  </a:ext>
                </a:extLst>
              </a:hlinkClick>
            </a:endParaRPr>
          </a:p>
          <a:p>
            <a:endParaRPr lang="de-DE" dirty="0">
              <a:solidFill>
                <a:schemeClr val="tx1"/>
              </a:solidFill>
            </a:endParaRPr>
          </a:p>
        </p:txBody>
      </p:sp>
      <p:sp>
        <p:nvSpPr>
          <p:cNvPr id="4" name="Foliennummernplatzhalter 3"/>
          <p:cNvSpPr>
            <a:spLocks noGrp="1"/>
          </p:cNvSpPr>
          <p:nvPr>
            <p:ph type="sldNum" sz="quarter" idx="10"/>
          </p:nvPr>
        </p:nvSpPr>
        <p:spPr/>
        <p:txBody>
          <a:bodyPr/>
          <a:lstStyle/>
          <a:p>
            <a:fld id="{068BFBC9-8E7C-574A-82FC-09A88FA9981C}" type="slidenum">
              <a:rPr lang="de-DE" smtClean="0"/>
              <a:t>6</a:t>
            </a:fld>
            <a:endParaRPr lang="de-DE"/>
          </a:p>
        </p:txBody>
      </p:sp>
    </p:spTree>
    <p:extLst>
      <p:ext uri="{BB962C8B-B14F-4D97-AF65-F5344CB8AC3E}">
        <p14:creationId xmlns:p14="http://schemas.microsoft.com/office/powerpoint/2010/main" val="2976048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Von der IEA 2020</a:t>
            </a:r>
          </a:p>
          <a:p>
            <a:r>
              <a:rPr lang="de-DE" dirty="0" err="1"/>
              <a:t>Frauenhofer</a:t>
            </a:r>
            <a:r>
              <a:rPr lang="de-DE" dirty="0"/>
              <a:t> - </a:t>
            </a:r>
            <a:r>
              <a:rPr lang="de-DE" dirty="0" err="1"/>
              <a:t>Kernerergie</a:t>
            </a:r>
            <a:r>
              <a:rPr lang="de-DE" dirty="0"/>
              <a:t> bis 36 Cent/kWh abgeleitet von den Kosten EPR - </a:t>
            </a:r>
            <a:r>
              <a:rPr lang="de-DE" dirty="0" err="1"/>
              <a:t>Hinkley</a:t>
            </a:r>
            <a:r>
              <a:rPr lang="de-DE" dirty="0"/>
              <a:t> Point C, </a:t>
            </a:r>
            <a:r>
              <a:rPr lang="de-DE" dirty="0" err="1"/>
              <a:t>Flamanville</a:t>
            </a:r>
            <a:r>
              <a:rPr lang="de-DE" dirty="0"/>
              <a:t> 3, </a:t>
            </a:r>
            <a:r>
              <a:rPr lang="de-DE" dirty="0" err="1"/>
              <a:t>Olkilouto</a:t>
            </a:r>
            <a:r>
              <a:rPr lang="de-DE" dirty="0"/>
              <a:t> 3</a:t>
            </a:r>
          </a:p>
          <a:p>
            <a:r>
              <a:rPr lang="de-DE" b="1" dirty="0"/>
              <a:t>Betriebszeiten 8.000 h oder nur 1.000 h</a:t>
            </a:r>
          </a:p>
          <a:p>
            <a:r>
              <a:rPr lang="de-DE" b="1" dirty="0"/>
              <a:t>CO2 Abgaben</a:t>
            </a:r>
          </a:p>
          <a:p>
            <a:r>
              <a:rPr lang="de-DE" dirty="0"/>
              <a:t>Kohle 1 </a:t>
            </a:r>
            <a:r>
              <a:rPr lang="de-DE" dirty="0" err="1"/>
              <a:t>to</a:t>
            </a:r>
            <a:r>
              <a:rPr lang="de-DE" dirty="0"/>
              <a:t>  = 80 €  bei 40 % Wirkungsgrad kostet 1 kWh </a:t>
            </a:r>
            <a:r>
              <a:rPr lang="de-DE" dirty="0" err="1"/>
              <a:t>el</a:t>
            </a:r>
            <a:r>
              <a:rPr lang="de-DE" dirty="0"/>
              <a:t>  2 Cent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de-DE" dirty="0"/>
              <a:t>CO2 Preis/</a:t>
            </a:r>
            <a:r>
              <a:rPr lang="de-DE" dirty="0" err="1"/>
              <a:t>to</a:t>
            </a:r>
            <a:r>
              <a:rPr lang="de-DE" dirty="0"/>
              <a:t>  € 55, bei Diesel sind das 15 Cent/kWh</a:t>
            </a:r>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7</a:t>
            </a:fld>
            <a:endParaRPr lang="de-DE" altLang="de-DE"/>
          </a:p>
        </p:txBody>
      </p:sp>
    </p:spTree>
    <p:extLst>
      <p:ext uri="{BB962C8B-B14F-4D97-AF65-F5344CB8AC3E}">
        <p14:creationId xmlns:p14="http://schemas.microsoft.com/office/powerpoint/2010/main" val="3186648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Zahlen sind mit Mehrwertsteuer</a:t>
            </a:r>
          </a:p>
          <a:p>
            <a:endParaRPr lang="de-DE" dirty="0"/>
          </a:p>
          <a:p>
            <a:r>
              <a:rPr lang="de-DE" dirty="0"/>
              <a:t>EEG  Umlage ist seit 2023 steuerfinanziert,</a:t>
            </a:r>
            <a:r>
              <a:rPr lang="de-DE" baseline="0" dirty="0"/>
              <a:t> 2024  18,5 Milliarden.  </a:t>
            </a:r>
          </a:p>
          <a:p>
            <a:r>
              <a:rPr lang="de-DE" baseline="0" dirty="0"/>
              <a:t>Produktion 17,1 Cent /kWh  /  </a:t>
            </a:r>
            <a:r>
              <a:rPr lang="de-DE" baseline="0" dirty="0" err="1"/>
              <a:t>Netzéntgelte</a:t>
            </a:r>
            <a:r>
              <a:rPr lang="de-DE" baseline="0" dirty="0"/>
              <a:t> 11,4 Cent / kWh  /  Steuern Abgaben 11,7 Cent/kWh</a:t>
            </a:r>
          </a:p>
          <a:p>
            <a:endParaRPr lang="de-DE" baseline="0" dirty="0"/>
          </a:p>
          <a:p>
            <a:r>
              <a:rPr lang="de-DE" baseline="0" dirty="0"/>
              <a:t>EEG Umlage wurde nur erhoben bei </a:t>
            </a:r>
            <a:r>
              <a:rPr lang="de-DE" dirty="0"/>
              <a:t>Private Haushalte und G</a:t>
            </a:r>
            <a:r>
              <a:rPr lang="de-DE" b="0" i="0" dirty="0">
                <a:solidFill>
                  <a:srgbClr val="0A0A0A"/>
                </a:solidFill>
                <a:effectLst/>
                <a:latin typeface="Google Sans"/>
              </a:rPr>
              <a:t>ewerbe, Handel und Dienstleistungen (GHD), einschließlich Kleingewerbe, liegt der Anteil bei über 50 %. Die Industrie verbraucht etwa 44 %. </a:t>
            </a:r>
          </a:p>
          <a:p>
            <a:endParaRPr lang="de-DE" b="0" i="0" dirty="0">
              <a:solidFill>
                <a:srgbClr val="0A0A0A"/>
              </a:solidFill>
              <a:effectLst/>
              <a:latin typeface="Google Sans"/>
            </a:endParaRPr>
          </a:p>
          <a:p>
            <a:r>
              <a:rPr lang="de-DE" b="0" i="0" dirty="0">
                <a:solidFill>
                  <a:srgbClr val="0A0A0A"/>
                </a:solidFill>
                <a:effectLst/>
                <a:latin typeface="Google Sans"/>
              </a:rPr>
              <a:t>18,5 </a:t>
            </a:r>
            <a:r>
              <a:rPr lang="de-DE" b="0" i="0" dirty="0" err="1">
                <a:solidFill>
                  <a:srgbClr val="0A0A0A"/>
                </a:solidFill>
                <a:effectLst/>
                <a:latin typeface="Google Sans"/>
              </a:rPr>
              <a:t>Mrd</a:t>
            </a:r>
            <a:r>
              <a:rPr lang="de-DE" b="0" i="0" dirty="0">
                <a:solidFill>
                  <a:srgbClr val="0A0A0A"/>
                </a:solidFill>
                <a:effectLst/>
                <a:latin typeface="Google Sans"/>
              </a:rPr>
              <a:t> € auf 500/2 TWh netto  gleich 7,4 Cent/kWh </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8</a:t>
            </a:fld>
            <a:endParaRPr lang="de-DE" altLang="de-DE"/>
          </a:p>
        </p:txBody>
      </p:sp>
    </p:spTree>
    <p:extLst>
      <p:ext uri="{BB962C8B-B14F-4D97-AF65-F5344CB8AC3E}">
        <p14:creationId xmlns:p14="http://schemas.microsoft.com/office/powerpoint/2010/main" val="309034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Haushaltspreis mit den derzeitigen Steuern und Umlagen</a:t>
            </a:r>
          </a:p>
          <a:p>
            <a:pPr marL="171349" indent="-171349">
              <a:buFont typeface="Arial" panose="020B0604020202020204" pitchFamily="34" charset="0"/>
              <a:buChar char="•"/>
            </a:pPr>
            <a:r>
              <a:rPr lang="de-DE" dirty="0"/>
              <a:t>Netzumlage</a:t>
            </a:r>
            <a:r>
              <a:rPr lang="de-DE" baseline="0" dirty="0"/>
              <a:t> wird in Zukunft bei 23 Cent/kWh erwartet, war früher 3-4 Cent/kWh</a:t>
            </a:r>
            <a:endParaRPr lang="de-DE" dirty="0"/>
          </a:p>
          <a:p>
            <a:pPr marL="171349" indent="-171349">
              <a:buFont typeface="Arial" panose="020B0604020202020204" pitchFamily="34" charset="0"/>
              <a:buChar char="•"/>
            </a:pPr>
            <a:r>
              <a:rPr lang="de-DE" dirty="0" err="1"/>
              <a:t>Investkosten</a:t>
            </a:r>
            <a:r>
              <a:rPr lang="de-DE" dirty="0"/>
              <a:t> H2 liegt derzeit bei ca. 3 </a:t>
            </a:r>
            <a:r>
              <a:rPr lang="de-DE" dirty="0" err="1"/>
              <a:t>Mio</a:t>
            </a:r>
            <a:r>
              <a:rPr lang="de-DE" dirty="0"/>
              <a:t> / MW</a:t>
            </a:r>
          </a:p>
          <a:p>
            <a:pPr marL="171349" indent="-171349">
              <a:buFont typeface="Arial" panose="020B0604020202020204" pitchFamily="34" charset="0"/>
              <a:buChar char="•"/>
            </a:pPr>
            <a:r>
              <a:rPr lang="de-DE" dirty="0"/>
              <a:t>Daten GT Kraftwerk 1,4 </a:t>
            </a:r>
            <a:r>
              <a:rPr lang="de-DE" dirty="0" err="1"/>
              <a:t>Mio</a:t>
            </a:r>
            <a:r>
              <a:rPr lang="de-DE" dirty="0"/>
              <a:t>/MW und 1800 </a:t>
            </a:r>
            <a:r>
              <a:rPr lang="de-DE" dirty="0" err="1"/>
              <a:t>VLh</a:t>
            </a:r>
            <a:r>
              <a:rPr lang="de-DE" dirty="0"/>
              <a:t> (Nov. 25)</a:t>
            </a:r>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9</a:t>
            </a:fld>
            <a:endParaRPr lang="de-DE" altLang="de-DE"/>
          </a:p>
        </p:txBody>
      </p:sp>
    </p:spTree>
    <p:extLst>
      <p:ext uri="{BB962C8B-B14F-4D97-AF65-F5344CB8AC3E}">
        <p14:creationId xmlns:p14="http://schemas.microsoft.com/office/powerpoint/2010/main" val="2022081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854">
              <a:defRPr/>
            </a:pP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10</a:t>
            </a:fld>
            <a:endParaRPr lang="de-DE" altLang="de-DE"/>
          </a:p>
        </p:txBody>
      </p:sp>
    </p:spTree>
    <p:extLst>
      <p:ext uri="{BB962C8B-B14F-4D97-AF65-F5344CB8AC3E}">
        <p14:creationId xmlns:p14="http://schemas.microsoft.com/office/powerpoint/2010/main" val="1640076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Folienbildplatzhalter 1"/>
          <p:cNvSpPr>
            <a:spLocks noGrp="1" noRot="1" noChangeAspect="1" noTextEdit="1"/>
          </p:cNvSpPr>
          <p:nvPr>
            <p:ph type="sldImg"/>
          </p:nvPr>
        </p:nvSpPr>
        <p:spPr>
          <a:ln/>
        </p:spPr>
      </p:sp>
      <p:sp>
        <p:nvSpPr>
          <p:cNvPr id="184323" name="Notizenplatzhalter 2"/>
          <p:cNvSpPr>
            <a:spLocks noGrp="1"/>
          </p:cNvSpPr>
          <p:nvPr>
            <p:ph type="body" idx="1"/>
          </p:nvPr>
        </p:nvSpPr>
        <p:spPr>
          <a:noFill/>
        </p:spPr>
        <p:txBody>
          <a:bodyPr/>
          <a:lstStyle/>
          <a:p>
            <a:pPr defTabSz="913854">
              <a:defRPr/>
            </a:pPr>
            <a:r>
              <a:rPr lang="de-DE" altLang="de-DE" dirty="0" err="1"/>
              <a:t>Gefrecktes</a:t>
            </a:r>
            <a:r>
              <a:rPr lang="de-DE" altLang="de-DE" dirty="0"/>
              <a:t> LNG mehr Klimagase als Kohleverbrennung</a:t>
            </a:r>
          </a:p>
          <a:p>
            <a:pPr defTabSz="913854">
              <a:defRPr/>
            </a:pPr>
            <a:r>
              <a:rPr lang="de-DE" altLang="de-DE" dirty="0"/>
              <a:t>Solaranlagen nur Klimaanlagen</a:t>
            </a:r>
          </a:p>
          <a:p>
            <a:pPr defTabSz="913854">
              <a:defRPr/>
            </a:pPr>
            <a:r>
              <a:rPr lang="de-DE" altLang="de-DE" dirty="0"/>
              <a:t>Solar und Wind nur mit </a:t>
            </a:r>
            <a:r>
              <a:rPr lang="de-DE" altLang="de-DE" dirty="0" err="1"/>
              <a:t>Netzdienlichkeit</a:t>
            </a:r>
            <a:endParaRPr lang="de-DE" altLang="de-DE" dirty="0"/>
          </a:p>
          <a:p>
            <a:pPr defTabSz="913854">
              <a:defRPr/>
            </a:pPr>
            <a:r>
              <a:rPr lang="de-DE" altLang="de-DE" dirty="0"/>
              <a:t>Wegfall EE Einspeisevorrang und Einspeisevergütung</a:t>
            </a:r>
          </a:p>
          <a:p>
            <a:pPr defTabSz="913854">
              <a:defRPr/>
            </a:pPr>
            <a:r>
              <a:rPr lang="de-DE" altLang="de-DE" dirty="0"/>
              <a:t>Wettbewerbsmarkt und </a:t>
            </a:r>
            <a:r>
              <a:rPr lang="de-DE" altLang="de-DE" dirty="0" err="1"/>
              <a:t>Kapatzitätsmarkt</a:t>
            </a:r>
            <a:endParaRPr lang="de-DE" altLang="de-DE" dirty="0"/>
          </a:p>
          <a:p>
            <a:pPr defTabSz="913854">
              <a:defRPr/>
            </a:pPr>
            <a:r>
              <a:rPr lang="de-DE" altLang="de-DE" b="1" baseline="0" dirty="0"/>
              <a:t>Bauzeit Gasturbinen </a:t>
            </a:r>
            <a:r>
              <a:rPr lang="de-DE" altLang="de-DE" b="0" baseline="0" dirty="0"/>
              <a:t>4-6 Jahre oder auch gar nicht</a:t>
            </a:r>
          </a:p>
          <a:p>
            <a:pPr defTabSz="913854">
              <a:defRPr/>
            </a:pPr>
            <a:endParaRPr lang="de-DE" altLang="de-DE" b="0" baseline="0" dirty="0"/>
          </a:p>
          <a:p>
            <a:pPr defTabSz="913854">
              <a:defRPr/>
            </a:pPr>
            <a:r>
              <a:rPr lang="de-DE" altLang="de-DE" b="0" baseline="0" dirty="0"/>
              <a:t>Kernenergie skaliert, Europa bei 6 Anlagen / Jahr  4 </a:t>
            </a:r>
            <a:r>
              <a:rPr lang="de-DE" altLang="de-DE" b="0" baseline="0" dirty="0" err="1"/>
              <a:t>Mio</a:t>
            </a:r>
            <a:r>
              <a:rPr lang="de-DE" altLang="de-DE" b="0" baseline="0" dirty="0"/>
              <a:t> / MW   60 Monate Bauzeit</a:t>
            </a:r>
          </a:p>
          <a:p>
            <a:pPr marL="171349" indent="-171349">
              <a:buFont typeface="Arial" panose="020B0604020202020204" pitchFamily="34" charset="0"/>
              <a:buChar char="•"/>
            </a:pPr>
            <a:endParaRPr lang="de-DE" altLang="de-DE" b="0" baseline="0" dirty="0"/>
          </a:p>
          <a:p>
            <a:endParaRPr lang="de-DE" altLang="de-DE" b="0" dirty="0"/>
          </a:p>
        </p:txBody>
      </p:sp>
      <p:sp>
        <p:nvSpPr>
          <p:cNvPr id="184324"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02793340-ACC7-4A33-98EF-1C0204B851DE}" type="slidenum">
              <a:rPr lang="de-DE" altLang="de-DE" sz="1200"/>
              <a:pPr/>
              <a:t>11</a:t>
            </a:fld>
            <a:endParaRPr lang="de-DE" altLang="de-DE" sz="1200"/>
          </a:p>
        </p:txBody>
      </p:sp>
    </p:spTree>
    <p:extLst>
      <p:ext uri="{BB962C8B-B14F-4D97-AF65-F5344CB8AC3E}">
        <p14:creationId xmlns:p14="http://schemas.microsoft.com/office/powerpoint/2010/main" val="3322204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p:spPr>
        <p:txBody>
          <a:bodyPr/>
          <a:lstStyle/>
          <a:p>
            <a:pPr marL="171349" indent="-171349" defTabSz="913854">
              <a:buFont typeface="Arial" panose="020B0604020202020204" pitchFamily="34" charset="0"/>
              <a:buChar char="•"/>
              <a:defRPr/>
            </a:pPr>
            <a:r>
              <a:rPr lang="de-DE" altLang="de-DE" sz="1400" dirty="0"/>
              <a:t>Sprengung der Kühltürme </a:t>
            </a:r>
            <a:r>
              <a:rPr lang="de-DE" altLang="de-DE" sz="1400" dirty="0" err="1"/>
              <a:t>Grundremmingen</a:t>
            </a:r>
            <a:endParaRPr lang="de-DE" altLang="de-DE" sz="1400" dirty="0"/>
          </a:p>
          <a:p>
            <a:pPr marL="171349" indent="-171349" defTabSz="913854">
              <a:buFont typeface="Arial" panose="020B0604020202020204" pitchFamily="34" charset="0"/>
              <a:buChar char="•"/>
              <a:defRPr/>
            </a:pPr>
            <a:r>
              <a:rPr lang="de-DE" altLang="de-DE" sz="1400" dirty="0"/>
              <a:t>2 x 1344 MW   1984 ans Netz </a:t>
            </a:r>
            <a:r>
              <a:rPr lang="de-DE" altLang="de-DE" sz="1400" dirty="0" err="1"/>
              <a:t>Stillegung</a:t>
            </a:r>
            <a:r>
              <a:rPr lang="de-DE" altLang="de-DE" sz="1400" dirty="0"/>
              <a:t> Block B 2017, Block C 2021  </a:t>
            </a:r>
          </a:p>
          <a:p>
            <a:pPr marL="171349" indent="-171349" defTabSz="913854">
              <a:buFont typeface="Arial" panose="020B0604020202020204" pitchFamily="34" charset="0"/>
              <a:buChar char="•"/>
              <a:defRPr/>
            </a:pPr>
            <a:r>
              <a:rPr lang="de-DE" altLang="de-DE" sz="1400" dirty="0"/>
              <a:t>Anlagenalter ca. 35 Jahre  noch nicht einmal die halbe Lebensdauer</a:t>
            </a:r>
          </a:p>
          <a:p>
            <a:pPr marL="171349" indent="-171349" defTabSz="913854">
              <a:buFont typeface="Arial" panose="020B0604020202020204" pitchFamily="34" charset="0"/>
              <a:buChar char="•"/>
              <a:defRPr/>
            </a:pPr>
            <a:r>
              <a:rPr lang="de-DE" altLang="de-DE" sz="1400" dirty="0"/>
              <a:t>20 TWh / a  mit beiden  Blöcken</a:t>
            </a:r>
          </a:p>
          <a:p>
            <a:pPr marL="171349" indent="-171349" defTabSz="913854">
              <a:buFont typeface="Arial" panose="020B0604020202020204" pitchFamily="34" charset="0"/>
              <a:buChar char="•"/>
              <a:defRPr/>
            </a:pPr>
            <a:r>
              <a:rPr lang="de-DE" altLang="de-DE" sz="1400" dirty="0"/>
              <a:t>Versorgte ¼ von Bayern</a:t>
            </a:r>
          </a:p>
          <a:p>
            <a:pPr marL="171349" indent="-171349" defTabSz="913854">
              <a:buFont typeface="Arial" panose="020B0604020202020204" pitchFamily="34" charset="0"/>
              <a:buChar char="•"/>
              <a:defRPr/>
            </a:pPr>
            <a:r>
              <a:rPr lang="de-DE" altLang="de-DE" sz="1400" dirty="0"/>
              <a:t>Gesamt Stromerzeugungsmenge 692 TWh haben 1,5  Jahre Deutschland mit CO2 frei Strom versorgt</a:t>
            </a:r>
          </a:p>
          <a:p>
            <a:pPr marL="171349" indent="-171349" defTabSz="913854">
              <a:buFont typeface="Arial" panose="020B0604020202020204" pitchFamily="34" charset="0"/>
              <a:buChar char="•"/>
              <a:defRPr/>
            </a:pPr>
            <a:endParaRPr lang="de-DE" altLang="de-DE" sz="1400" dirty="0"/>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12</a:t>
            </a:fld>
            <a:endParaRPr lang="de-DE" altLang="de-DE" sz="1200"/>
          </a:p>
        </p:txBody>
      </p:sp>
    </p:spTree>
    <p:extLst>
      <p:ext uri="{BB962C8B-B14F-4D97-AF65-F5344CB8AC3E}">
        <p14:creationId xmlns:p14="http://schemas.microsoft.com/office/powerpoint/2010/main" val="416767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p:spPr>
        <p:txBody>
          <a:bodyPr/>
          <a:lstStyle/>
          <a:p>
            <a:pPr marL="171349" indent="-171349" defTabSz="913854">
              <a:buFont typeface="Arial" panose="020B0604020202020204" pitchFamily="34" charset="0"/>
              <a:buChar char="•"/>
              <a:defRPr/>
            </a:pPr>
            <a:endParaRPr lang="de-DE" altLang="de-DE" sz="1400" dirty="0"/>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13</a:t>
            </a:fld>
            <a:endParaRPr lang="de-DE" altLang="de-DE" sz="1200"/>
          </a:p>
        </p:txBody>
      </p:sp>
    </p:spTree>
    <p:extLst>
      <p:ext uri="{BB962C8B-B14F-4D97-AF65-F5344CB8AC3E}">
        <p14:creationId xmlns:p14="http://schemas.microsoft.com/office/powerpoint/2010/main" val="2571353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14</a:t>
            </a:fld>
            <a:endParaRPr lang="de-DE" altLang="de-DE"/>
          </a:p>
        </p:txBody>
      </p:sp>
    </p:spTree>
    <p:extLst>
      <p:ext uri="{BB962C8B-B14F-4D97-AF65-F5344CB8AC3E}">
        <p14:creationId xmlns:p14="http://schemas.microsoft.com/office/powerpoint/2010/main" val="2637433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60438" y="739775"/>
            <a:ext cx="4937125" cy="3703638"/>
          </a:xfrm>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2,5% % das ist noch nicht einmal 8</a:t>
            </a:r>
            <a:r>
              <a:rPr lang="de-DE" baseline="0" dirty="0"/>
              <a:t> Stunden von den angenommenen 14 Tagen Dunkelflaute</a:t>
            </a:r>
          </a:p>
          <a:p>
            <a:pPr marL="171349" indent="-171349">
              <a:buFont typeface="Arial" panose="020B0604020202020204" pitchFamily="34" charset="0"/>
              <a:buChar char="•"/>
            </a:pPr>
            <a:r>
              <a:rPr lang="de-DE" baseline="0" dirty="0"/>
              <a:t>50 </a:t>
            </a:r>
            <a:r>
              <a:rPr lang="de-DE" baseline="0" dirty="0" err="1"/>
              <a:t>GWh</a:t>
            </a:r>
            <a:r>
              <a:rPr lang="de-DE" baseline="0" dirty="0"/>
              <a:t> Batterie kosten bei 400 € / kWh  = 20 </a:t>
            </a:r>
            <a:r>
              <a:rPr lang="de-DE" baseline="0" dirty="0" err="1"/>
              <a:t>Mrd</a:t>
            </a:r>
            <a:r>
              <a:rPr lang="de-DE" baseline="0" dirty="0"/>
              <a:t> €</a:t>
            </a:r>
          </a:p>
          <a:p>
            <a:pPr marL="171349" indent="-171349">
              <a:buFont typeface="Arial" panose="020B0604020202020204" pitchFamily="34" charset="0"/>
              <a:buChar char="•"/>
            </a:pPr>
            <a:r>
              <a:rPr lang="de-DE" baseline="0" dirty="0"/>
              <a:t>20 TWh Batterien kosten = 8.000 Mrd. €</a:t>
            </a:r>
            <a:endParaRPr lang="de-DE" dirty="0"/>
          </a:p>
          <a:p>
            <a:pPr marL="171349" indent="-171349">
              <a:buFont typeface="Arial" panose="020B0604020202020204" pitchFamily="34" charset="0"/>
              <a:buChar char="•"/>
            </a:pPr>
            <a:r>
              <a:rPr lang="de-DE" b="1" dirty="0"/>
              <a:t>Gundremmingen</a:t>
            </a:r>
            <a:r>
              <a:rPr lang="de-DE" dirty="0"/>
              <a:t> 700 MWh, 230 </a:t>
            </a:r>
            <a:r>
              <a:rPr lang="de-DE" dirty="0" err="1"/>
              <a:t>Mio</a:t>
            </a:r>
            <a:r>
              <a:rPr lang="de-DE" dirty="0"/>
              <a:t> bei 4 Cent/kWh, bei Rückeinspeisung </a:t>
            </a:r>
            <a:r>
              <a:rPr lang="de-DE" b="1" dirty="0"/>
              <a:t>66 Cent/kWh </a:t>
            </a:r>
          </a:p>
          <a:p>
            <a:pPr marL="171349" indent="-171349">
              <a:buFont typeface="Arial" panose="020B0604020202020204" pitchFamily="34" charset="0"/>
              <a:buChar char="•"/>
            </a:pPr>
            <a:r>
              <a:rPr lang="de-DE" dirty="0"/>
              <a:t>Speicherkosten  </a:t>
            </a:r>
            <a:r>
              <a:rPr lang="de-DE" dirty="0">
                <a:solidFill>
                  <a:srgbClr val="FF0000"/>
                </a:solidFill>
                <a:hlinkClick r:id="rId3">
                  <a:extLst>
                    <a:ext uri="{A12FA001-AC4F-418D-AE19-62706E023703}">
                      <ahyp:hlinkClr xmlns:ahyp="http://schemas.microsoft.com/office/drawing/2018/hyperlinkcolor" val="tx"/>
                    </a:ext>
                  </a:extLst>
                </a:hlinkClick>
              </a:rPr>
              <a:t>BESS-CAPEX 2025: So viel kosten Batteriespeicher in Europa</a:t>
            </a:r>
            <a:endParaRPr lang="de-DE" dirty="0">
              <a:solidFill>
                <a:srgbClr val="FF0000"/>
              </a:solidFill>
            </a:endParaRPr>
          </a:p>
          <a:p>
            <a:pPr marL="171349" indent="-171349">
              <a:buFont typeface="Arial" panose="020B0604020202020204" pitchFamily="34" charset="0"/>
              <a:buChar char="•"/>
            </a:pPr>
            <a:endParaRPr lang="de-DE" dirty="0">
              <a:solidFill>
                <a:srgbClr val="FF0000"/>
              </a:solidFill>
            </a:endParaRPr>
          </a:p>
          <a:p>
            <a:pPr marL="171349" indent="-171349" defTabSz="904250">
              <a:buFont typeface="Arial" panose="020B0604020202020204" pitchFamily="34" charset="0"/>
              <a:buChar char="•"/>
              <a:defRPr/>
            </a:pPr>
            <a:r>
              <a:rPr lang="de-DE" dirty="0">
                <a:solidFill>
                  <a:srgbClr val="FF0000"/>
                </a:solidFill>
              </a:rPr>
              <a:t>19 </a:t>
            </a:r>
            <a:r>
              <a:rPr lang="de-DE" dirty="0" err="1">
                <a:solidFill>
                  <a:srgbClr val="FF0000"/>
                </a:solidFill>
              </a:rPr>
              <a:t>GWh</a:t>
            </a:r>
            <a:r>
              <a:rPr lang="de-DE" dirty="0">
                <a:solidFill>
                  <a:srgbClr val="FF0000"/>
                </a:solidFill>
              </a:rPr>
              <a:t> halten gerademal 14 Minuten Speicherzeit, 37 </a:t>
            </a:r>
            <a:r>
              <a:rPr lang="de-DE" dirty="0" err="1">
                <a:solidFill>
                  <a:srgbClr val="FF0000"/>
                </a:solidFill>
              </a:rPr>
              <a:t>GWh</a:t>
            </a:r>
            <a:r>
              <a:rPr lang="de-DE" dirty="0">
                <a:solidFill>
                  <a:srgbClr val="FF0000"/>
                </a:solidFill>
              </a:rPr>
              <a:t>, 27 Minuten</a:t>
            </a:r>
          </a:p>
          <a:p>
            <a:pPr marL="171349" indent="-171349" defTabSz="904250">
              <a:buFont typeface="Arial" panose="020B0604020202020204" pitchFamily="34" charset="0"/>
              <a:buChar char="•"/>
              <a:defRPr/>
            </a:pPr>
            <a:r>
              <a:rPr lang="de-DE" dirty="0">
                <a:solidFill>
                  <a:srgbClr val="FF0000"/>
                </a:solidFill>
              </a:rPr>
              <a:t>10 </a:t>
            </a:r>
            <a:r>
              <a:rPr lang="de-DE" dirty="0" err="1">
                <a:solidFill>
                  <a:srgbClr val="FF0000"/>
                </a:solidFill>
              </a:rPr>
              <a:t>Mio</a:t>
            </a:r>
            <a:r>
              <a:rPr lang="de-DE" dirty="0">
                <a:solidFill>
                  <a:srgbClr val="FF0000"/>
                </a:solidFill>
              </a:rPr>
              <a:t> Elektro an der Ladestation,  </a:t>
            </a:r>
          </a:p>
          <a:p>
            <a:pPr marL="171349" indent="-171349" defTabSz="904250">
              <a:buFont typeface="Arial" panose="020B0604020202020204" pitchFamily="34" charset="0"/>
              <a:buChar char="•"/>
              <a:defRPr/>
            </a:pPr>
            <a:r>
              <a:rPr lang="de-DE" dirty="0">
                <a:solidFill>
                  <a:srgbClr val="FF0000"/>
                </a:solidFill>
              </a:rPr>
              <a:t>Diesel an der Tankstelle abgeben</a:t>
            </a:r>
          </a:p>
          <a:p>
            <a:pPr marL="171349" indent="-171349" defTabSz="904250">
              <a:buFont typeface="Arial" panose="020B0604020202020204" pitchFamily="34" charset="0"/>
              <a:buChar char="•"/>
              <a:defRPr/>
            </a:pPr>
            <a:r>
              <a:rPr lang="de-DE" dirty="0">
                <a:solidFill>
                  <a:srgbClr val="FF0000"/>
                </a:solidFill>
              </a:rPr>
              <a:t>Geplant  10.000 Projekte mit 661 </a:t>
            </a:r>
            <a:r>
              <a:rPr lang="de-DE" dirty="0" err="1">
                <a:solidFill>
                  <a:srgbClr val="FF0000"/>
                </a:solidFill>
              </a:rPr>
              <a:t>GWh</a:t>
            </a:r>
            <a:r>
              <a:rPr lang="de-DE" dirty="0">
                <a:solidFill>
                  <a:srgbClr val="FF0000"/>
                </a:solidFill>
              </a:rPr>
              <a:t>   (Zombie Projekte)</a:t>
            </a:r>
          </a:p>
          <a:p>
            <a:pPr marL="171349" indent="-171349">
              <a:buFont typeface="Arial" panose="020B0604020202020204" pitchFamily="34" charset="0"/>
              <a:buChar char="•"/>
            </a:pPr>
            <a:endParaRPr lang="de-DE" dirty="0">
              <a:solidFill>
                <a:srgbClr val="FF0000"/>
              </a:solidFill>
            </a:endParaRP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15</a:t>
            </a:fld>
            <a:endParaRPr lang="de-DE" altLang="de-DE"/>
          </a:p>
        </p:txBody>
      </p:sp>
    </p:spTree>
    <p:extLst>
      <p:ext uri="{BB962C8B-B14F-4D97-AF65-F5344CB8AC3E}">
        <p14:creationId xmlns:p14="http://schemas.microsoft.com/office/powerpoint/2010/main" val="1361298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Folienbildplatzhalter 1"/>
          <p:cNvSpPr>
            <a:spLocks noGrp="1" noRot="1" noChangeAspect="1" noTextEdit="1"/>
          </p:cNvSpPr>
          <p:nvPr>
            <p:ph type="sldImg"/>
          </p:nvPr>
        </p:nvSpPr>
        <p:spPr>
          <a:ln/>
        </p:spPr>
      </p:sp>
      <p:sp>
        <p:nvSpPr>
          <p:cNvPr id="184323" name="Notizenplatzhalter 2"/>
          <p:cNvSpPr>
            <a:spLocks noGrp="1"/>
          </p:cNvSpPr>
          <p:nvPr>
            <p:ph type="body" idx="1"/>
          </p:nvPr>
        </p:nvSpPr>
        <p:spPr>
          <a:noFill/>
        </p:spPr>
        <p:txBody>
          <a:bodyPr/>
          <a:lstStyle/>
          <a:p>
            <a:pPr defTabSz="913854">
              <a:defRPr/>
            </a:pPr>
            <a:r>
              <a:rPr lang="de-DE" altLang="de-DE" b="0" baseline="0" dirty="0"/>
              <a:t>Kernenergie skaliert, Europa bei 6 Anlagen / Jahr  4 </a:t>
            </a:r>
            <a:r>
              <a:rPr lang="de-DE" altLang="de-DE" b="0" baseline="0" dirty="0" err="1"/>
              <a:t>Mio</a:t>
            </a:r>
            <a:r>
              <a:rPr lang="de-DE" altLang="de-DE" b="0" baseline="0" dirty="0"/>
              <a:t> / MW 60 Monate Bauzeit</a:t>
            </a:r>
          </a:p>
          <a:p>
            <a:pPr defTabSz="913854">
              <a:defRPr/>
            </a:pPr>
            <a:endParaRPr lang="de-DE" altLang="de-DE" b="0" baseline="0" dirty="0"/>
          </a:p>
          <a:p>
            <a:pPr defTabSz="913854">
              <a:defRPr/>
            </a:pPr>
            <a:r>
              <a:rPr lang="de-DE" altLang="de-DE" b="0" baseline="0" dirty="0"/>
              <a:t>Notstromgeräte 500 €/kW  34 GW = 17 </a:t>
            </a:r>
            <a:r>
              <a:rPr lang="de-DE" altLang="de-DE" b="0" baseline="0" dirty="0" err="1"/>
              <a:t>Mrd</a:t>
            </a:r>
            <a:endParaRPr lang="de-DE" altLang="de-DE" b="0" baseline="0" dirty="0"/>
          </a:p>
          <a:p>
            <a:pPr marL="171349" indent="-171349">
              <a:buFont typeface="Arial" panose="020B0604020202020204" pitchFamily="34" charset="0"/>
              <a:buChar char="•"/>
            </a:pPr>
            <a:endParaRPr lang="de-DE" altLang="de-DE" b="0" baseline="0" dirty="0"/>
          </a:p>
          <a:p>
            <a:endParaRPr lang="de-DE" altLang="de-DE" b="0" dirty="0"/>
          </a:p>
        </p:txBody>
      </p:sp>
      <p:sp>
        <p:nvSpPr>
          <p:cNvPr id="184324"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02793340-ACC7-4A33-98EF-1C0204B851DE}" type="slidenum">
              <a:rPr lang="de-DE" altLang="de-DE" sz="1200"/>
              <a:pPr/>
              <a:t>16</a:t>
            </a:fld>
            <a:endParaRPr lang="de-DE" altLang="de-DE" sz="1200"/>
          </a:p>
        </p:txBody>
      </p:sp>
    </p:spTree>
    <p:extLst>
      <p:ext uri="{BB962C8B-B14F-4D97-AF65-F5344CB8AC3E}">
        <p14:creationId xmlns:p14="http://schemas.microsoft.com/office/powerpoint/2010/main" val="3822680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Energiedaten, April 2026</a:t>
            </a:r>
            <a:r>
              <a:rPr lang="de-DE" baseline="0" dirty="0"/>
              <a:t>,  Wind 80 GW, Sonne 117 GW</a:t>
            </a:r>
          </a:p>
          <a:p>
            <a:r>
              <a:rPr lang="de-DE" baseline="0" dirty="0"/>
              <a:t>Durchgehend negative Preise bis -11 </a:t>
            </a:r>
            <a:r>
              <a:rPr lang="de-DE" baseline="0" dirty="0" err="1"/>
              <a:t>cent</a:t>
            </a:r>
            <a:r>
              <a:rPr lang="de-DE" baseline="0" dirty="0"/>
              <a:t>/kWh</a:t>
            </a:r>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17</a:t>
            </a:fld>
            <a:endParaRPr lang="de-DE" altLang="de-DE"/>
          </a:p>
        </p:txBody>
      </p:sp>
    </p:spTree>
    <p:extLst>
      <p:ext uri="{BB962C8B-B14F-4D97-AF65-F5344CB8AC3E}">
        <p14:creationId xmlns:p14="http://schemas.microsoft.com/office/powerpoint/2010/main" val="3784561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Energiedaten, April 2026</a:t>
            </a:r>
            <a:r>
              <a:rPr lang="de-DE" baseline="0" dirty="0"/>
              <a:t>,  Wind 80 GW, Sonne 117 GW</a:t>
            </a:r>
          </a:p>
          <a:p>
            <a:r>
              <a:rPr lang="de-DE" baseline="0" dirty="0"/>
              <a:t>Durchgehend negative Preise bis -11 </a:t>
            </a:r>
            <a:r>
              <a:rPr lang="de-DE" baseline="0" dirty="0" err="1"/>
              <a:t>cent</a:t>
            </a:r>
            <a:r>
              <a:rPr lang="de-DE" baseline="0" dirty="0"/>
              <a:t>/kWh</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18</a:t>
            </a:fld>
            <a:endParaRPr lang="de-DE" altLang="de-DE"/>
          </a:p>
        </p:txBody>
      </p:sp>
    </p:spTree>
    <p:extLst>
      <p:ext uri="{BB962C8B-B14F-4D97-AF65-F5344CB8AC3E}">
        <p14:creationId xmlns:p14="http://schemas.microsoft.com/office/powerpoint/2010/main" val="1084825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Installierte Leistung Solar</a:t>
            </a:r>
            <a:r>
              <a:rPr lang="de-DE" baseline="0" dirty="0"/>
              <a:t> 110 GW und Wind </a:t>
            </a:r>
            <a:r>
              <a:rPr lang="de-DE" baseline="0" dirty="0" err="1"/>
              <a:t>onsh</a:t>
            </a:r>
            <a:r>
              <a:rPr lang="de-DE" baseline="0" dirty="0"/>
              <a:t> 62 GW, </a:t>
            </a:r>
            <a:r>
              <a:rPr lang="de-DE" baseline="0" dirty="0" err="1"/>
              <a:t>offsh</a:t>
            </a:r>
            <a:r>
              <a:rPr lang="de-DE" baseline="0" dirty="0"/>
              <a:t> 9 GW = 171.000 MW </a:t>
            </a:r>
          </a:p>
          <a:p>
            <a:pPr marL="171349" indent="-171349">
              <a:buFont typeface="Arial" panose="020B0604020202020204" pitchFamily="34" charset="0"/>
              <a:buChar char="•"/>
            </a:pPr>
            <a:r>
              <a:rPr lang="de-DE" baseline="0" dirty="0"/>
              <a:t>Energieerzeugung bei 1.000 VLS Solar und 2.000 VLS, Wind </a:t>
            </a:r>
            <a:r>
              <a:rPr lang="de-DE" baseline="0" dirty="0" err="1"/>
              <a:t>onsh</a:t>
            </a:r>
            <a:r>
              <a:rPr lang="de-DE" baseline="0" dirty="0"/>
              <a:t>, 3.500 VLS </a:t>
            </a:r>
            <a:r>
              <a:rPr lang="de-DE" baseline="0" dirty="0" err="1"/>
              <a:t>onffsh</a:t>
            </a:r>
            <a:r>
              <a:rPr lang="de-DE" baseline="0" dirty="0"/>
              <a:t> = 110+124+32=266 TWh </a:t>
            </a:r>
          </a:p>
          <a:p>
            <a:pPr marL="171349" indent="-171349">
              <a:buFont typeface="Arial" panose="020B0604020202020204" pitchFamily="34" charset="0"/>
              <a:buChar char="•"/>
            </a:pPr>
            <a:r>
              <a:rPr lang="de-DE" baseline="0" dirty="0"/>
              <a:t>Zum </a:t>
            </a:r>
            <a:r>
              <a:rPr lang="de-DE" baseline="0" dirty="0" err="1"/>
              <a:t>Enderergieverbrauch</a:t>
            </a:r>
            <a:r>
              <a:rPr lang="de-DE" baseline="0" dirty="0"/>
              <a:t> sind das gerademal 10%</a:t>
            </a:r>
          </a:p>
          <a:p>
            <a:endParaRPr lang="de-DE" baseline="0" dirty="0"/>
          </a:p>
          <a:p>
            <a:pPr defTabSz="913854">
              <a:defRPr/>
            </a:pPr>
            <a:r>
              <a:rPr lang="de-DE" baseline="0" dirty="0"/>
              <a:t>266 TWh x 12 Cent/kWh (EE Einspeisevergütung) = 31 Milliarden €</a:t>
            </a:r>
            <a:endParaRPr lang="de-DE" dirty="0"/>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20</a:t>
            </a:fld>
            <a:endParaRPr lang="de-DE" altLang="de-DE"/>
          </a:p>
        </p:txBody>
      </p:sp>
    </p:spTree>
    <p:extLst>
      <p:ext uri="{BB962C8B-B14F-4D97-AF65-F5344CB8AC3E}">
        <p14:creationId xmlns:p14="http://schemas.microsoft.com/office/powerpoint/2010/main" val="4007223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Installierte Leistung Solar</a:t>
            </a:r>
            <a:r>
              <a:rPr lang="de-DE" baseline="0" dirty="0"/>
              <a:t> 110 GW und Wind </a:t>
            </a:r>
            <a:r>
              <a:rPr lang="de-DE" baseline="0" dirty="0" err="1"/>
              <a:t>onsh</a:t>
            </a:r>
            <a:r>
              <a:rPr lang="de-DE" baseline="0" dirty="0"/>
              <a:t> 62 GW, </a:t>
            </a:r>
            <a:r>
              <a:rPr lang="de-DE" baseline="0" dirty="0" err="1"/>
              <a:t>offsh</a:t>
            </a:r>
            <a:r>
              <a:rPr lang="de-DE" baseline="0" dirty="0"/>
              <a:t> 9 GW = 171.000 MW </a:t>
            </a:r>
          </a:p>
          <a:p>
            <a:pPr marL="171349" indent="-171349">
              <a:buFont typeface="Arial" panose="020B0604020202020204" pitchFamily="34" charset="0"/>
              <a:buChar char="•"/>
            </a:pPr>
            <a:r>
              <a:rPr lang="de-DE" baseline="0" dirty="0"/>
              <a:t>Energieerzeugung bei 1.000 VLS Solar und 2.000 VLS, Wind </a:t>
            </a:r>
            <a:r>
              <a:rPr lang="de-DE" baseline="0" dirty="0" err="1"/>
              <a:t>onsh</a:t>
            </a:r>
            <a:r>
              <a:rPr lang="de-DE" baseline="0" dirty="0"/>
              <a:t>, 3.500 VLS </a:t>
            </a:r>
            <a:r>
              <a:rPr lang="de-DE" baseline="0" dirty="0" err="1"/>
              <a:t>onffsh</a:t>
            </a:r>
            <a:r>
              <a:rPr lang="de-DE" baseline="0" dirty="0"/>
              <a:t> = 110+124+32=266 TWh </a:t>
            </a:r>
          </a:p>
          <a:p>
            <a:pPr marL="171349" indent="-171349">
              <a:buFont typeface="Arial" panose="020B0604020202020204" pitchFamily="34" charset="0"/>
              <a:buChar char="•"/>
            </a:pPr>
            <a:r>
              <a:rPr lang="de-DE" baseline="0" dirty="0"/>
              <a:t>Zum </a:t>
            </a:r>
            <a:r>
              <a:rPr lang="de-DE" baseline="0" dirty="0" err="1"/>
              <a:t>Enderergieverbrauch</a:t>
            </a:r>
            <a:r>
              <a:rPr lang="de-DE" baseline="0" dirty="0"/>
              <a:t> sind das gerademal 10%</a:t>
            </a:r>
          </a:p>
          <a:p>
            <a:pPr marL="171349" indent="-171349">
              <a:buFont typeface="Arial" panose="020B0604020202020204" pitchFamily="34" charset="0"/>
              <a:buChar char="•"/>
            </a:pPr>
            <a:r>
              <a:rPr lang="de-DE" b="0" i="0" dirty="0" err="1">
                <a:solidFill>
                  <a:srgbClr val="001D35"/>
                </a:solidFill>
                <a:effectLst/>
                <a:latin typeface="Google Sans"/>
              </a:rPr>
              <a:t>Nutzúng</a:t>
            </a:r>
            <a:r>
              <a:rPr lang="de-DE" b="0" i="0" dirty="0">
                <a:solidFill>
                  <a:srgbClr val="001D35"/>
                </a:solidFill>
                <a:effectLst/>
                <a:latin typeface="Google Sans"/>
              </a:rPr>
              <a:t> in 2023  67%</a:t>
            </a:r>
          </a:p>
          <a:p>
            <a:endParaRPr lang="de-DE" baseline="0" dirty="0"/>
          </a:p>
          <a:p>
            <a:pPr defTabSz="913854">
              <a:defRPr/>
            </a:pPr>
            <a:r>
              <a:rPr lang="de-DE" baseline="0" dirty="0"/>
              <a:t>266 TWh x 12,4 Cent/kWh (EE Einspeisevergütung) = 33 Milliarden €</a:t>
            </a:r>
          </a:p>
          <a:p>
            <a:pPr defTabSz="913854">
              <a:defRPr/>
            </a:pPr>
            <a:r>
              <a:rPr lang="de-DE" baseline="0" dirty="0"/>
              <a:t>49+54=103 TWh x 12 Cent/kW = </a:t>
            </a:r>
            <a:r>
              <a:rPr lang="de-DE" sz="1600" b="1" baseline="0" dirty="0"/>
              <a:t>12,4 </a:t>
            </a:r>
            <a:r>
              <a:rPr lang="de-DE" sz="1600" b="1" baseline="0" dirty="0" err="1"/>
              <a:t>Mrd</a:t>
            </a:r>
            <a:r>
              <a:rPr lang="de-DE" sz="1600" b="1" baseline="0" dirty="0"/>
              <a:t> €</a:t>
            </a:r>
            <a:endParaRPr lang="de-DE" sz="1600" b="1" dirty="0"/>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21</a:t>
            </a:fld>
            <a:endParaRPr lang="de-DE" altLang="de-DE"/>
          </a:p>
        </p:txBody>
      </p:sp>
    </p:spTree>
    <p:extLst>
      <p:ext uri="{BB962C8B-B14F-4D97-AF65-F5344CB8AC3E}">
        <p14:creationId xmlns:p14="http://schemas.microsoft.com/office/powerpoint/2010/main" val="680234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Nationale Versorgungssicherheit</a:t>
            </a:r>
          </a:p>
          <a:p>
            <a:r>
              <a:rPr lang="de-DE" dirty="0"/>
              <a:t>Wind und Sonnen können keinen einzigen Haushalt versorgen</a:t>
            </a:r>
          </a:p>
          <a:p>
            <a:endParaRPr lang="de-DE" dirty="0"/>
          </a:p>
          <a:p>
            <a:r>
              <a:rPr lang="de-DE" dirty="0"/>
              <a:t>1Tag Blackout ca. 10 </a:t>
            </a:r>
            <a:r>
              <a:rPr lang="de-DE" dirty="0" err="1"/>
              <a:t>Mrd</a:t>
            </a:r>
            <a:r>
              <a:rPr lang="de-DE" dirty="0"/>
              <a:t> €   BIB  4.300 </a:t>
            </a:r>
            <a:r>
              <a:rPr lang="de-DE" dirty="0" err="1"/>
              <a:t>Mrd</a:t>
            </a:r>
            <a:r>
              <a:rPr lang="de-DE" dirty="0"/>
              <a:t> € / 365 Tage </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22</a:t>
            </a:fld>
            <a:endParaRPr lang="de-DE" altLang="de-DE"/>
          </a:p>
        </p:txBody>
      </p:sp>
    </p:spTree>
    <p:extLst>
      <p:ext uri="{BB962C8B-B14F-4D97-AF65-F5344CB8AC3E}">
        <p14:creationId xmlns:p14="http://schemas.microsoft.com/office/powerpoint/2010/main" val="2399134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Erntefaktor  =„Wie oft bekommt man die hineingesteckte Energie wieder heraus?“</a:t>
            </a:r>
          </a:p>
          <a:p>
            <a:endParaRPr lang="de-DE" dirty="0"/>
          </a:p>
          <a:p>
            <a:r>
              <a:rPr lang="de-DE" dirty="0"/>
              <a:t>Beispiel Kartoffelernte Erntefaktor  = </a:t>
            </a:r>
            <a:r>
              <a:rPr lang="de-DE" dirty="0" err="1"/>
              <a:t>ca</a:t>
            </a:r>
            <a:r>
              <a:rPr lang="de-DE" dirty="0"/>
              <a:t> 8  - 12</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23</a:t>
            </a:fld>
            <a:endParaRPr lang="de-DE" altLang="de-DE"/>
          </a:p>
        </p:txBody>
      </p:sp>
    </p:spTree>
    <p:extLst>
      <p:ext uri="{BB962C8B-B14F-4D97-AF65-F5344CB8AC3E}">
        <p14:creationId xmlns:p14="http://schemas.microsoft.com/office/powerpoint/2010/main" val="2114607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Gerechnet über die erzeugte Energiemenge  Tonnen / TWh</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24</a:t>
            </a:fld>
            <a:endParaRPr lang="de-DE" altLang="de-DE"/>
          </a:p>
        </p:txBody>
      </p:sp>
    </p:spTree>
    <p:extLst>
      <p:ext uri="{BB962C8B-B14F-4D97-AF65-F5344CB8AC3E}">
        <p14:creationId xmlns:p14="http://schemas.microsoft.com/office/powerpoint/2010/main" val="4181135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Markterlöse an der Strombörse in </a:t>
            </a:r>
            <a:r>
              <a:rPr lang="de-DE" dirty="0" err="1"/>
              <a:t>Leibzig</a:t>
            </a:r>
            <a:r>
              <a:rPr lang="de-DE" dirty="0"/>
              <a:t> </a:t>
            </a:r>
          </a:p>
          <a:p>
            <a:r>
              <a:rPr lang="de-DE" dirty="0"/>
              <a:t>Einspeisevorrang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25</a:t>
            </a:fld>
            <a:endParaRPr lang="de-DE" altLang="de-DE"/>
          </a:p>
        </p:txBody>
      </p:sp>
    </p:spTree>
    <p:extLst>
      <p:ext uri="{BB962C8B-B14F-4D97-AF65-F5344CB8AC3E}">
        <p14:creationId xmlns:p14="http://schemas.microsoft.com/office/powerpoint/2010/main" val="3495907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Markterlöse an der Strombörse in </a:t>
            </a:r>
            <a:r>
              <a:rPr lang="de-DE" dirty="0" err="1"/>
              <a:t>Leibzig</a:t>
            </a:r>
            <a:r>
              <a:rPr lang="de-DE" dirty="0"/>
              <a:t> </a:t>
            </a:r>
          </a:p>
          <a:p>
            <a:r>
              <a:rPr lang="de-DE" dirty="0"/>
              <a:t>Einspeisevorrang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26</a:t>
            </a:fld>
            <a:endParaRPr lang="de-DE" altLang="de-DE"/>
          </a:p>
        </p:txBody>
      </p:sp>
    </p:spTree>
    <p:extLst>
      <p:ext uri="{BB962C8B-B14F-4D97-AF65-F5344CB8AC3E}">
        <p14:creationId xmlns:p14="http://schemas.microsoft.com/office/powerpoint/2010/main" val="3496109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Einspeise EE Anlagen 2023 269  TWh</a:t>
            </a:r>
          </a:p>
          <a:p>
            <a:r>
              <a:rPr lang="de-DE" dirty="0"/>
              <a:t>	           2024  290 TWh  36 Mrd./ 290 TWh = 12,4 Cent/kWh</a:t>
            </a:r>
          </a:p>
          <a:p>
            <a:endParaRPr lang="de-DE" dirty="0"/>
          </a:p>
          <a:p>
            <a:r>
              <a:rPr lang="de-DE" b="0" i="0" dirty="0">
                <a:effectLst/>
                <a:latin typeface="Roboto Slab"/>
              </a:rPr>
              <a:t>Von 2015 bis 2020, als sie noch nicht aus dem Haushalt bezahlt wurden, sondern über die EEG-Umlage auf die Stromkunden umgelegt wurden, lagen sie stets über 20 Milliarden Euro; der </a:t>
            </a:r>
            <a:r>
              <a:rPr lang="de-DE" b="1" i="0" dirty="0">
                <a:effectLst/>
                <a:latin typeface="Roboto Slab"/>
              </a:rPr>
              <a:t>Höchstwert im Jahr 2020 betrug 28 Milliarden Euro</a:t>
            </a:r>
            <a:r>
              <a:rPr lang="de-DE" b="0" i="0" dirty="0">
                <a:effectLst/>
                <a:latin typeface="Roboto Slab"/>
              </a:rPr>
              <a:t>.</a:t>
            </a:r>
            <a:endParaRPr lang="de-DE" dirty="0"/>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27</a:t>
            </a:fld>
            <a:endParaRPr lang="de-DE" altLang="de-DE"/>
          </a:p>
        </p:txBody>
      </p:sp>
    </p:spTree>
    <p:extLst>
      <p:ext uri="{BB962C8B-B14F-4D97-AF65-F5344CB8AC3E}">
        <p14:creationId xmlns:p14="http://schemas.microsoft.com/office/powerpoint/2010/main" val="764846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Wenn ein Verbraucher die Leistung</a:t>
            </a:r>
            <a:r>
              <a:rPr lang="de-DE" baseline="0" dirty="0"/>
              <a:t> erhöht oder verringert, </a:t>
            </a:r>
            <a:r>
              <a:rPr lang="de-DE" baseline="0" dirty="0" err="1"/>
              <a:t>muß</a:t>
            </a:r>
            <a:r>
              <a:rPr lang="de-DE" baseline="0" dirty="0"/>
              <a:t> die Erzeugung folgen - Herdplatte.</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28</a:t>
            </a:fld>
            <a:endParaRPr lang="de-DE" altLang="de-DE"/>
          </a:p>
        </p:txBody>
      </p:sp>
    </p:spTree>
    <p:extLst>
      <p:ext uri="{BB962C8B-B14F-4D97-AF65-F5344CB8AC3E}">
        <p14:creationId xmlns:p14="http://schemas.microsoft.com/office/powerpoint/2010/main" val="370532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r>
              <a:rPr lang="de-DE" b="1" dirty="0"/>
              <a:t>volatil</a:t>
            </a:r>
            <a:r>
              <a:rPr lang="de-DE" dirty="0"/>
              <a:t> bedeutet „beweglich“, „unstetig“ oder „flüchtig“ </a:t>
            </a:r>
          </a:p>
          <a:p>
            <a:r>
              <a:rPr lang="de-DE" altLang="de-DE" dirty="0"/>
              <a:t>Kernkraftwerke sind CO2 frei, grundlastfähig und regelbar</a:t>
            </a:r>
          </a:p>
          <a:p>
            <a:endParaRPr lang="de-DE" altLang="de-DE" dirty="0"/>
          </a:p>
          <a:p>
            <a:r>
              <a:rPr lang="de-DE" altLang="de-DE" dirty="0"/>
              <a:t>Kosten der Energiewende bis Ende 2022  </a:t>
            </a:r>
            <a:r>
              <a:rPr lang="de-DE" altLang="de-DE" b="1" dirty="0"/>
              <a:t>695 Milliarden Euro</a:t>
            </a:r>
          </a:p>
          <a:p>
            <a:endParaRPr lang="de-DE" altLang="de-DE" dirty="0"/>
          </a:p>
          <a:p>
            <a:pPr defTabSz="913854">
              <a:defRPr/>
            </a:pPr>
            <a:r>
              <a:rPr lang="de-DE" altLang="de-DE" dirty="0"/>
              <a:t>170 GW mit Grundlastkraftwerken könnten </a:t>
            </a:r>
            <a:r>
              <a:rPr lang="de-DE" altLang="de-DE" b="1" dirty="0"/>
              <a:t>1.360 TWh </a:t>
            </a:r>
            <a:r>
              <a:rPr lang="de-DE" altLang="de-DE" dirty="0"/>
              <a:t>erzeugt werden, mehr als das 6 fache von Solar und Windkraftanlagen</a:t>
            </a:r>
          </a:p>
          <a:p>
            <a:pPr defTabSz="913854">
              <a:defRPr/>
            </a:pPr>
            <a:endParaRPr lang="de-DE" altLang="de-DE" dirty="0"/>
          </a:p>
          <a:p>
            <a:pPr defTabSz="913854">
              <a:defRPr/>
            </a:pPr>
            <a:r>
              <a:rPr lang="de-DE" altLang="de-DE" dirty="0"/>
              <a:t>Beispiel um mit einem Auto fahren zu können ist ein Fuhrpark von mindestens 7 Autos notwendig, weil bestenfalls nur eins verfügbar ist</a:t>
            </a:r>
          </a:p>
          <a:p>
            <a:endParaRPr lang="de-DE" altLang="de-DE" dirty="0"/>
          </a:p>
          <a:p>
            <a:r>
              <a:rPr lang="de-DE" altLang="de-DE" b="1" dirty="0"/>
              <a:t>212 TWh </a:t>
            </a:r>
            <a:r>
              <a:rPr lang="de-DE" altLang="de-DE" dirty="0"/>
              <a:t>entspricht 9,5 % der Endenergieerzeugung von 2.300  TWh / Jahr</a:t>
            </a:r>
          </a:p>
          <a:p>
            <a:r>
              <a:rPr lang="de-DE" altLang="de-DE" dirty="0"/>
              <a:t>und 41 % der Stromerzeugungsleitung von 511 TWh / Jahr 2024</a:t>
            </a:r>
          </a:p>
          <a:p>
            <a:endParaRPr lang="de-DE" altLang="de-DE" dirty="0"/>
          </a:p>
          <a:p>
            <a:r>
              <a:rPr lang="de-DE" altLang="de-DE" dirty="0"/>
              <a:t>Bei </a:t>
            </a:r>
            <a:r>
              <a:rPr lang="de-DE" altLang="de-DE" dirty="0" err="1"/>
              <a:t>volativen</a:t>
            </a:r>
            <a:r>
              <a:rPr lang="de-DE" altLang="de-DE" dirty="0"/>
              <a:t> Anlagen sind Speicher und Backupkraftwerke notwendig</a:t>
            </a:r>
          </a:p>
          <a:p>
            <a:endParaRPr lang="de-DE" altLang="de-DE"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29</a:t>
            </a:fld>
            <a:endParaRPr lang="de-DE" altLang="de-DE" sz="1200"/>
          </a:p>
        </p:txBody>
      </p:sp>
    </p:spTree>
    <p:extLst>
      <p:ext uri="{BB962C8B-B14F-4D97-AF65-F5344CB8AC3E}">
        <p14:creationId xmlns:p14="http://schemas.microsoft.com/office/powerpoint/2010/main" val="20025294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30</a:t>
            </a:fld>
            <a:endParaRPr lang="de-DE" altLang="de-DE"/>
          </a:p>
        </p:txBody>
      </p:sp>
    </p:spTree>
    <p:extLst>
      <p:ext uri="{BB962C8B-B14F-4D97-AF65-F5344CB8AC3E}">
        <p14:creationId xmlns:p14="http://schemas.microsoft.com/office/powerpoint/2010/main" val="2187843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31</a:t>
            </a:fld>
            <a:endParaRPr lang="de-DE" altLang="de-DE"/>
          </a:p>
        </p:txBody>
      </p:sp>
    </p:spTree>
    <p:extLst>
      <p:ext uri="{BB962C8B-B14F-4D97-AF65-F5344CB8AC3E}">
        <p14:creationId xmlns:p14="http://schemas.microsoft.com/office/powerpoint/2010/main" val="2057611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Generation: </a:t>
            </a:r>
            <a:r>
              <a:rPr lang="de-DE" b="1" dirty="0">
                <a:solidFill>
                  <a:srgbClr val="FF0000"/>
                </a:solidFill>
              </a:rPr>
              <a:t>Leistung Sicherheit  Technik</a:t>
            </a:r>
          </a:p>
          <a:p>
            <a:r>
              <a:rPr lang="de-DE" sz="2000" dirty="0" err="1"/>
              <a:t>Harrisburg</a:t>
            </a:r>
            <a:r>
              <a:rPr lang="de-DE" sz="2000" b="1" dirty="0"/>
              <a:t> </a:t>
            </a:r>
            <a:r>
              <a:rPr lang="de-DE" dirty="0" err="1"/>
              <a:t>Tschernobil</a:t>
            </a:r>
            <a:r>
              <a:rPr lang="de-DE" dirty="0"/>
              <a:t> 1976 </a:t>
            </a:r>
            <a:r>
              <a:rPr lang="de-DE" dirty="0" err="1"/>
              <a:t>Fukoshima</a:t>
            </a:r>
            <a:r>
              <a:rPr lang="de-DE" dirty="0"/>
              <a:t> 2011</a:t>
            </a:r>
          </a:p>
          <a:p>
            <a:r>
              <a:rPr lang="de-DE" altLang="de-DE" dirty="0"/>
              <a:t>Europa</a:t>
            </a:r>
            <a:r>
              <a:rPr lang="de-DE" altLang="de-DE" baseline="0" dirty="0"/>
              <a:t> </a:t>
            </a:r>
            <a:r>
              <a:rPr lang="de-DE" altLang="de-DE" dirty="0"/>
              <a:t>Bau 2 Anlagen</a:t>
            </a:r>
          </a:p>
          <a:p>
            <a:r>
              <a:rPr lang="de-DE" altLang="de-DE" dirty="0" err="1"/>
              <a:t>Olkioutu</a:t>
            </a:r>
            <a:r>
              <a:rPr lang="de-DE" altLang="de-DE" dirty="0"/>
              <a:t> Finnland, </a:t>
            </a:r>
            <a:r>
              <a:rPr lang="de-DE" altLang="de-DE" dirty="0" err="1"/>
              <a:t>Flamensville</a:t>
            </a:r>
            <a:r>
              <a:rPr lang="de-DE" altLang="de-DE" dirty="0"/>
              <a:t> Frankreich, Fertigst. 2019/2020</a:t>
            </a:r>
          </a:p>
          <a:p>
            <a:r>
              <a:rPr lang="de-DE" altLang="de-DE" dirty="0"/>
              <a:t>Planung 27 Anlagen</a:t>
            </a:r>
          </a:p>
          <a:p>
            <a:r>
              <a:rPr lang="de-DE" altLang="de-DE" dirty="0"/>
              <a:t>Engl.11 , Fin. 1, </a:t>
            </a:r>
            <a:r>
              <a:rPr lang="de-DE" altLang="de-DE" dirty="0" err="1"/>
              <a:t>Rumä</a:t>
            </a:r>
            <a:r>
              <a:rPr lang="de-DE" altLang="de-DE" dirty="0"/>
              <a:t>. 2, </a:t>
            </a:r>
            <a:r>
              <a:rPr lang="de-DE" altLang="de-DE" dirty="0" err="1"/>
              <a:t>Tschech</a:t>
            </a:r>
            <a:r>
              <a:rPr lang="de-DE" altLang="de-DE" dirty="0"/>
              <a:t>. 2, Ungarn 2, Ukraine 3, Polen 6</a:t>
            </a:r>
          </a:p>
          <a:p>
            <a:endParaRPr lang="de-DE" dirty="0"/>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32</a:t>
            </a:fld>
            <a:endParaRPr lang="de-DE"/>
          </a:p>
        </p:txBody>
      </p:sp>
    </p:spTree>
    <p:extLst>
      <p:ext uri="{BB962C8B-B14F-4D97-AF65-F5344CB8AC3E}">
        <p14:creationId xmlns:p14="http://schemas.microsoft.com/office/powerpoint/2010/main" val="875891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Keine Wasserreaktoren,</a:t>
            </a:r>
            <a:r>
              <a:rPr lang="de-DE" baseline="0" dirty="0"/>
              <a:t> drucklose Reaktoren</a:t>
            </a:r>
            <a:endParaRPr lang="de-DE" dirty="0"/>
          </a:p>
          <a:p>
            <a:r>
              <a:rPr lang="de-DE" dirty="0"/>
              <a:t>Weltweit</a:t>
            </a:r>
            <a:r>
              <a:rPr lang="de-DE" baseline="0" dirty="0"/>
              <a:t> 70 </a:t>
            </a:r>
            <a:r>
              <a:rPr lang="de-DE" baseline="0" dirty="0" err="1"/>
              <a:t>startups</a:t>
            </a:r>
            <a:endParaRPr lang="de-DE" baseline="0" dirty="0"/>
          </a:p>
          <a:p>
            <a:pPr marL="171349" indent="-171349" defTabSz="913854">
              <a:buFont typeface="Arial" panose="020B0604020202020204" pitchFamily="34" charset="0"/>
              <a:buChar char="•"/>
              <a:defRPr/>
            </a:pPr>
            <a:r>
              <a:rPr lang="de-DE" baseline="0" dirty="0"/>
              <a:t>DFR  wird in </a:t>
            </a:r>
            <a:r>
              <a:rPr lang="de-DE" baseline="0" dirty="0" err="1"/>
              <a:t>Uranda</a:t>
            </a:r>
            <a:r>
              <a:rPr lang="de-DE" baseline="0" dirty="0"/>
              <a:t> gebaut Baubeginn 2026</a:t>
            </a:r>
          </a:p>
          <a:p>
            <a:pPr marL="171349" indent="-171349">
              <a:buFont typeface="Arial" panose="020B0604020202020204" pitchFamily="34" charset="0"/>
              <a:buChar char="•"/>
            </a:pPr>
            <a:r>
              <a:rPr lang="de-DE" baseline="0" dirty="0" err="1"/>
              <a:t>Copenhagen</a:t>
            </a:r>
            <a:r>
              <a:rPr lang="de-DE" baseline="0" dirty="0"/>
              <a:t> </a:t>
            </a:r>
            <a:r>
              <a:rPr lang="de-DE" baseline="0" dirty="0" err="1"/>
              <a:t>Atomic</a:t>
            </a:r>
            <a:endParaRPr lang="de-DE" baseline="0" dirty="0"/>
          </a:p>
          <a:p>
            <a:pPr marL="171349" indent="-171349">
              <a:buFont typeface="Arial" panose="020B0604020202020204" pitchFamily="34" charset="0"/>
              <a:buChar char="•"/>
            </a:pPr>
            <a:r>
              <a:rPr lang="de-DE" baseline="0" dirty="0"/>
              <a:t>Terra Power </a:t>
            </a:r>
            <a:r>
              <a:rPr lang="de-DE" baseline="0" dirty="0" err="1"/>
              <a:t>Bil</a:t>
            </a:r>
            <a:r>
              <a:rPr lang="de-DE" baseline="0" dirty="0"/>
              <a:t> Gates 1 </a:t>
            </a:r>
            <a:r>
              <a:rPr lang="de-DE" baseline="0" dirty="0" err="1"/>
              <a:t>Millarde</a:t>
            </a:r>
            <a:r>
              <a:rPr lang="de-DE" baseline="0" dirty="0"/>
              <a:t> </a:t>
            </a:r>
            <a:endParaRPr lang="de-DE" dirty="0"/>
          </a:p>
        </p:txBody>
      </p:sp>
      <p:sp>
        <p:nvSpPr>
          <p:cNvPr id="4" name="Foliennummernplatzhalter 3"/>
          <p:cNvSpPr>
            <a:spLocks noGrp="1"/>
          </p:cNvSpPr>
          <p:nvPr>
            <p:ph type="sldNum" sz="quarter" idx="5"/>
          </p:nvPr>
        </p:nvSpPr>
        <p:spPr/>
        <p:txBody>
          <a:bodyPr/>
          <a:lstStyle/>
          <a:p>
            <a:fld id="{068BFBC9-8E7C-574A-82FC-09A88FA9981C}" type="slidenum">
              <a:rPr lang="de-DE" smtClean="0"/>
              <a:t>33</a:t>
            </a:fld>
            <a:endParaRPr lang="de-DE"/>
          </a:p>
        </p:txBody>
      </p:sp>
    </p:spTree>
    <p:extLst>
      <p:ext uri="{BB962C8B-B14F-4D97-AF65-F5344CB8AC3E}">
        <p14:creationId xmlns:p14="http://schemas.microsoft.com/office/powerpoint/2010/main" val="11860965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Energiedaten, April 2026</a:t>
            </a:r>
            <a:r>
              <a:rPr lang="de-DE" baseline="0" dirty="0"/>
              <a:t>,  Wind 80 GW, Sonne 117 GW</a:t>
            </a:r>
          </a:p>
          <a:p>
            <a:r>
              <a:rPr lang="de-DE" baseline="0" dirty="0"/>
              <a:t>Durchgehend negative Preise bis -11 </a:t>
            </a:r>
            <a:r>
              <a:rPr lang="de-DE" baseline="0" dirty="0" err="1"/>
              <a:t>cent</a:t>
            </a:r>
            <a:r>
              <a:rPr lang="de-DE" baseline="0" dirty="0"/>
              <a:t>/kWh</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34</a:t>
            </a:fld>
            <a:endParaRPr lang="de-DE" altLang="de-DE"/>
          </a:p>
        </p:txBody>
      </p:sp>
    </p:spTree>
    <p:extLst>
      <p:ext uri="{BB962C8B-B14F-4D97-AF65-F5344CB8AC3E}">
        <p14:creationId xmlns:p14="http://schemas.microsoft.com/office/powerpoint/2010/main" val="759213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defTabSz="903949">
              <a:buFont typeface="Arial" panose="020B0604020202020204" pitchFamily="34" charset="0"/>
              <a:buChar char="•"/>
              <a:defRPr/>
            </a:pPr>
            <a:r>
              <a:rPr lang="de-DE" altLang="de-DE" b="0" baseline="0" dirty="0"/>
              <a:t>War vor Corona 600 TWh</a:t>
            </a:r>
          </a:p>
          <a:p>
            <a:pPr marL="171349" indent="-171349">
              <a:buFont typeface="Arial" panose="020B0604020202020204" pitchFamily="34" charset="0"/>
              <a:buChar char="•"/>
            </a:pPr>
            <a:endParaRPr lang="de-DE" altLang="de-DE" dirty="0"/>
          </a:p>
          <a:p>
            <a:pPr marL="225986" indent="-225986">
              <a:buFont typeface="Arial" panose="020B0604020202020204" pitchFamily="34" charset="0"/>
              <a:buChar char="•"/>
            </a:pPr>
            <a:r>
              <a:rPr lang="de-DE" altLang="de-DE" dirty="0"/>
              <a:t>2024 Anteil</a:t>
            </a:r>
            <a:r>
              <a:rPr lang="de-DE" altLang="de-DE" baseline="0" dirty="0"/>
              <a:t> Wind und Sonne am Endenergieverbrauch 2.226 / 212 = 10,5 </a:t>
            </a:r>
            <a:r>
              <a:rPr lang="de-DE" altLang="de-DE" baseline="0" dirty="0" err="1"/>
              <a:t>fach</a:t>
            </a:r>
            <a:r>
              <a:rPr lang="de-DE" altLang="de-DE" baseline="0" dirty="0"/>
              <a:t> =9,5</a:t>
            </a:r>
            <a:r>
              <a:rPr lang="de-DE" altLang="de-DE" b="1" baseline="0" dirty="0"/>
              <a:t>%</a:t>
            </a:r>
          </a:p>
          <a:p>
            <a:pPr marL="225986" indent="-225986">
              <a:buFont typeface="Arial" panose="020B0604020202020204" pitchFamily="34" charset="0"/>
              <a:buChar char="•"/>
            </a:pPr>
            <a:r>
              <a:rPr lang="de-DE" altLang="de-DE" b="0" baseline="0" dirty="0"/>
              <a:t>An Primärenergieverbrauch 2.911/212 = 14 </a:t>
            </a:r>
            <a:r>
              <a:rPr lang="de-DE" altLang="de-DE" b="0" baseline="0" dirty="0" err="1"/>
              <a:t>fach</a:t>
            </a:r>
            <a:r>
              <a:rPr lang="de-DE" altLang="de-DE" b="0" baseline="0" dirty="0"/>
              <a:t>  = </a:t>
            </a:r>
            <a:r>
              <a:rPr lang="de-DE" altLang="de-DE" b="1" baseline="0" dirty="0"/>
              <a:t>7,3 %</a:t>
            </a:r>
          </a:p>
          <a:p>
            <a:pPr marL="225986" indent="-225986">
              <a:buFont typeface="Arial" panose="020B0604020202020204" pitchFamily="34" charset="0"/>
              <a:buChar char="•"/>
            </a:pPr>
            <a:r>
              <a:rPr lang="de-DE" altLang="de-DE" b="0" baseline="0" dirty="0"/>
              <a:t>Senkung des Endenergieverbrauches auf 1200 TWH, DIW durch Programm Effizienz und Einsparung auf 750 TWh. (</a:t>
            </a:r>
            <a:r>
              <a:rPr lang="de-DE" altLang="de-DE" b="0" baseline="0" dirty="0" err="1"/>
              <a:t>Fratzscher</a:t>
            </a:r>
            <a:r>
              <a:rPr lang="de-DE" altLang="de-DE" b="0" baseline="0" dirty="0"/>
              <a:t>, Kempfert und Ulrike Herrmann von der TAZ)</a:t>
            </a:r>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35</a:t>
            </a:fld>
            <a:endParaRPr lang="de-DE" altLang="de-DE" sz="1200"/>
          </a:p>
        </p:txBody>
      </p:sp>
    </p:spTree>
    <p:extLst>
      <p:ext uri="{BB962C8B-B14F-4D97-AF65-F5344CB8AC3E}">
        <p14:creationId xmlns:p14="http://schemas.microsoft.com/office/powerpoint/2010/main" val="34722957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Energiedaten, April 2026</a:t>
            </a:r>
            <a:r>
              <a:rPr lang="de-DE" baseline="0" dirty="0"/>
              <a:t>,  Wind 80 GW, Sonne 117 GW</a:t>
            </a:r>
          </a:p>
          <a:p>
            <a:r>
              <a:rPr lang="de-DE" baseline="0" dirty="0"/>
              <a:t>Durchgehend negative Preise bis -11 </a:t>
            </a:r>
            <a:r>
              <a:rPr lang="de-DE" baseline="0" dirty="0" err="1"/>
              <a:t>cent</a:t>
            </a:r>
            <a:r>
              <a:rPr lang="de-DE" baseline="0" dirty="0"/>
              <a:t>/kWh</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37</a:t>
            </a:fld>
            <a:endParaRPr lang="de-DE" altLang="de-DE"/>
          </a:p>
        </p:txBody>
      </p:sp>
    </p:spTree>
    <p:extLst>
      <p:ext uri="{BB962C8B-B14F-4D97-AF65-F5344CB8AC3E}">
        <p14:creationId xmlns:p14="http://schemas.microsoft.com/office/powerpoint/2010/main" val="38087460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0" baseline="0" dirty="0"/>
              <a:t>War vor Corona 3.500 TWh</a:t>
            </a:r>
          </a:p>
          <a:p>
            <a:pPr marL="171349" indent="-171349">
              <a:buFont typeface="Arial" panose="020B0604020202020204" pitchFamily="34" charset="0"/>
              <a:buChar char="•"/>
            </a:pPr>
            <a:r>
              <a:rPr lang="de-DE" altLang="de-DE" b="0" baseline="0" dirty="0"/>
              <a:t>Reduzierung wegen </a:t>
            </a:r>
            <a:r>
              <a:rPr lang="de-DE" altLang="de-DE" b="0" baseline="0" dirty="0" err="1"/>
              <a:t>Deindustrallisierung</a:t>
            </a:r>
            <a:endParaRPr lang="de-DE" altLang="de-DE" b="0" baseline="0" dirty="0"/>
          </a:p>
          <a:p>
            <a:pPr marL="171349" indent="-171349">
              <a:buFont typeface="Arial" panose="020B0604020202020204" pitchFamily="34" charset="0"/>
              <a:buChar char="•"/>
            </a:pPr>
            <a:r>
              <a:rPr lang="de-DE" altLang="de-DE" b="0" baseline="0" dirty="0"/>
              <a:t>Derzeitige Energieimporte 84 Mrd.  2.000 TWh</a:t>
            </a:r>
          </a:p>
          <a:p>
            <a:pPr marL="171349" indent="-171349">
              <a:buFont typeface="Arial" panose="020B0604020202020204" pitchFamily="34" charset="0"/>
              <a:buChar char="•"/>
            </a:pPr>
            <a:r>
              <a:rPr lang="de-DE" altLang="de-DE" b="0" baseline="0" dirty="0"/>
              <a:t>Kosten  Wasserstoff 1.000 TWh bei 5 €/kg = 150 Mrd.€</a:t>
            </a:r>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38</a:t>
            </a:fld>
            <a:endParaRPr lang="de-DE" altLang="de-DE" sz="1200"/>
          </a:p>
        </p:txBody>
      </p:sp>
    </p:spTree>
    <p:extLst>
      <p:ext uri="{BB962C8B-B14F-4D97-AF65-F5344CB8AC3E}">
        <p14:creationId xmlns:p14="http://schemas.microsoft.com/office/powerpoint/2010/main" val="4064461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0" baseline="0" dirty="0"/>
              <a:t>Endenergieverbrauch  minus Verluste und Wirkungsgrade  = Endenergieverbrauch</a:t>
            </a:r>
          </a:p>
          <a:p>
            <a:pPr marL="171349" indent="-171349">
              <a:buFont typeface="Arial" panose="020B0604020202020204" pitchFamily="34" charset="0"/>
              <a:buChar char="•"/>
            </a:pPr>
            <a:endParaRPr lang="de-DE" altLang="de-DE" b="0" baseline="0" dirty="0"/>
          </a:p>
          <a:p>
            <a:pPr marL="171349" indent="-171349" defTabSz="903949">
              <a:buFont typeface="Arial" panose="020B0604020202020204" pitchFamily="34" charset="0"/>
              <a:buChar char="•"/>
              <a:defRPr/>
            </a:pPr>
            <a:r>
              <a:rPr lang="de-DE" altLang="de-DE" b="0" baseline="0" dirty="0"/>
              <a:t>War vor Corona 2.500 TWh</a:t>
            </a:r>
          </a:p>
          <a:p>
            <a:pPr marL="171349" indent="-171349">
              <a:buFont typeface="Arial" panose="020B0604020202020204" pitchFamily="34" charset="0"/>
              <a:buChar char="•"/>
            </a:pPr>
            <a:endParaRPr lang="de-DE" altLang="de-DE" b="0" baseline="0"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39</a:t>
            </a:fld>
            <a:endParaRPr lang="de-DE" altLang="de-DE" sz="1200"/>
          </a:p>
        </p:txBody>
      </p:sp>
    </p:spTree>
    <p:extLst>
      <p:ext uri="{BB962C8B-B14F-4D97-AF65-F5344CB8AC3E}">
        <p14:creationId xmlns:p14="http://schemas.microsoft.com/office/powerpoint/2010/main" val="19373163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0" baseline="0" dirty="0"/>
              <a:t>War vor Corona 600 TWh</a:t>
            </a:r>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40</a:t>
            </a:fld>
            <a:endParaRPr lang="de-DE" altLang="de-DE" sz="1200"/>
          </a:p>
        </p:txBody>
      </p:sp>
    </p:spTree>
    <p:extLst>
      <p:ext uri="{BB962C8B-B14F-4D97-AF65-F5344CB8AC3E}">
        <p14:creationId xmlns:p14="http://schemas.microsoft.com/office/powerpoint/2010/main" val="21980789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0" baseline="0" dirty="0"/>
              <a:t>Solar- Wind- Biogas- und Wasserkraftwerke</a:t>
            </a:r>
          </a:p>
          <a:p>
            <a:pPr marL="171349" indent="-171349">
              <a:buFont typeface="Arial" panose="020B0604020202020204" pitchFamily="34" charset="0"/>
              <a:buChar char="•"/>
            </a:pPr>
            <a:r>
              <a:rPr lang="de-DE" altLang="de-DE" b="0" baseline="0" dirty="0"/>
              <a:t>Biogas und Wasser ist in Deutschland nicht ausbaubar „Tank und Teller“</a:t>
            </a:r>
          </a:p>
          <a:p>
            <a:pPr marL="171349" indent="-171349">
              <a:buFont typeface="Arial" panose="020B0604020202020204" pitchFamily="34" charset="0"/>
              <a:buChar char="•"/>
            </a:pPr>
            <a:r>
              <a:rPr lang="de-DE" b="1" dirty="0">
                <a:effectLst/>
              </a:rPr>
              <a:t>2,1 Millionen Hektar</a:t>
            </a:r>
            <a:r>
              <a:rPr lang="de-DE" b="0" i="0" dirty="0">
                <a:solidFill>
                  <a:srgbClr val="0A0A0A"/>
                </a:solidFill>
                <a:effectLst/>
                <a:latin typeface="Google Sans"/>
              </a:rPr>
              <a:t> der Ackerfläche für Energiepflanzen genutzt, was circa 14 % der landwirtschaftlichen Nutzfläche</a:t>
            </a:r>
            <a:endParaRPr lang="de-DE" altLang="de-DE" b="0" baseline="0"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41</a:t>
            </a:fld>
            <a:endParaRPr lang="de-DE" altLang="de-DE" sz="1200"/>
          </a:p>
        </p:txBody>
      </p:sp>
    </p:spTree>
    <p:extLst>
      <p:ext uri="{BB962C8B-B14F-4D97-AF65-F5344CB8AC3E}">
        <p14:creationId xmlns:p14="http://schemas.microsoft.com/office/powerpoint/2010/main" val="19865845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0" indent="0">
              <a:buFont typeface="Arial" panose="020B0604020202020204" pitchFamily="34" charset="0"/>
              <a:buNone/>
            </a:pPr>
            <a:endParaRPr lang="de-DE" altLang="de-DE" dirty="0"/>
          </a:p>
          <a:p>
            <a:pPr marL="171450" indent="-171450">
              <a:buFont typeface="Arial" panose="020B0604020202020204" pitchFamily="34" charset="0"/>
              <a:buChar char="•"/>
            </a:pPr>
            <a:r>
              <a:rPr lang="de-DE" altLang="de-DE" dirty="0"/>
              <a:t>2024 Anteil</a:t>
            </a:r>
            <a:r>
              <a:rPr lang="de-DE" altLang="de-DE" baseline="0" dirty="0"/>
              <a:t> Wind und Sonne am Endenergieverbrauch 2.226 / 212 = 10,5 </a:t>
            </a:r>
            <a:r>
              <a:rPr lang="de-DE" altLang="de-DE" baseline="0" dirty="0" err="1"/>
              <a:t>fach</a:t>
            </a:r>
            <a:r>
              <a:rPr lang="de-DE" altLang="de-DE" baseline="0" dirty="0"/>
              <a:t> =9,5</a:t>
            </a:r>
            <a:r>
              <a:rPr lang="de-DE" altLang="de-DE" b="1" baseline="0" dirty="0"/>
              <a:t>%</a:t>
            </a:r>
          </a:p>
          <a:p>
            <a:pPr marL="225986" indent="-225986">
              <a:buFont typeface="Arial" panose="020B0604020202020204" pitchFamily="34" charset="0"/>
              <a:buChar char="•"/>
            </a:pPr>
            <a:r>
              <a:rPr lang="de-DE" altLang="de-DE" b="0" baseline="0" dirty="0"/>
              <a:t>An Primärenergieverbrauch 2.911/212 = 14 </a:t>
            </a:r>
            <a:r>
              <a:rPr lang="de-DE" altLang="de-DE" b="0" baseline="0" dirty="0" err="1"/>
              <a:t>fach</a:t>
            </a:r>
            <a:r>
              <a:rPr lang="de-DE" altLang="de-DE" b="0" baseline="0" dirty="0"/>
              <a:t>  = </a:t>
            </a:r>
            <a:r>
              <a:rPr lang="de-DE" altLang="de-DE" b="1" baseline="0" dirty="0"/>
              <a:t>7,3 %</a:t>
            </a:r>
          </a:p>
          <a:p>
            <a:pPr marL="225986" indent="-225986">
              <a:buFont typeface="Arial" panose="020B0604020202020204" pitchFamily="34" charset="0"/>
              <a:buChar char="•"/>
            </a:pPr>
            <a:r>
              <a:rPr lang="de-DE" altLang="de-DE" b="0" baseline="0" dirty="0"/>
              <a:t>Senkung des Endenergieverbrauches auf 1200 TWH, DIW durch Programm Effizienz und Einsparung auf 750 TWh. (</a:t>
            </a:r>
            <a:r>
              <a:rPr lang="de-DE" altLang="de-DE" b="0" baseline="0" dirty="0" err="1"/>
              <a:t>Fratzscher</a:t>
            </a:r>
            <a:r>
              <a:rPr lang="de-DE" altLang="de-DE" b="0" baseline="0" dirty="0"/>
              <a:t>, Kempfert und Ulrike Herrmann von der TAZ)</a:t>
            </a:r>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42</a:t>
            </a:fld>
            <a:endParaRPr lang="de-DE" altLang="de-DE" sz="1200"/>
          </a:p>
        </p:txBody>
      </p:sp>
    </p:spTree>
    <p:extLst>
      <p:ext uri="{BB962C8B-B14F-4D97-AF65-F5344CB8AC3E}">
        <p14:creationId xmlns:p14="http://schemas.microsoft.com/office/powerpoint/2010/main" val="26063413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43</a:t>
            </a:fld>
            <a:endParaRPr lang="de-DE" altLang="de-DE"/>
          </a:p>
        </p:txBody>
      </p:sp>
    </p:spTree>
    <p:extLst>
      <p:ext uri="{BB962C8B-B14F-4D97-AF65-F5344CB8AC3E}">
        <p14:creationId xmlns:p14="http://schemas.microsoft.com/office/powerpoint/2010/main" val="4143063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Zahlen sind mit Mehrwertsteuer</a:t>
            </a:r>
          </a:p>
          <a:p>
            <a:endParaRPr lang="de-DE" dirty="0"/>
          </a:p>
          <a:p>
            <a:r>
              <a:rPr lang="de-DE" dirty="0"/>
              <a:t>EEG  Umlage ist seit 2023 steuerfinanziert,</a:t>
            </a:r>
            <a:r>
              <a:rPr lang="de-DE" baseline="0" dirty="0"/>
              <a:t> 2024  18,5 Milliarden.  </a:t>
            </a:r>
          </a:p>
          <a:p>
            <a:r>
              <a:rPr lang="de-DE" baseline="0" dirty="0"/>
              <a:t>Produktion 17,1 Cent /kWh  /  </a:t>
            </a:r>
            <a:r>
              <a:rPr lang="de-DE" baseline="0" dirty="0" err="1"/>
              <a:t>Netzéntgelte</a:t>
            </a:r>
            <a:r>
              <a:rPr lang="de-DE" baseline="0" dirty="0"/>
              <a:t> 11,4 Cent / kWh  /  Steuern Abgaben 11,7 Cent/kWh</a:t>
            </a:r>
          </a:p>
          <a:p>
            <a:endParaRPr lang="de-DE" baseline="0" dirty="0"/>
          </a:p>
          <a:p>
            <a:r>
              <a:rPr lang="de-DE" baseline="0" dirty="0"/>
              <a:t>EEG Umlage wurde nur erhoben bei </a:t>
            </a:r>
            <a:r>
              <a:rPr lang="de-DE" dirty="0"/>
              <a:t>Private Haushalte und G</a:t>
            </a:r>
            <a:r>
              <a:rPr lang="de-DE" b="0" i="0" dirty="0">
                <a:solidFill>
                  <a:srgbClr val="0A0A0A"/>
                </a:solidFill>
                <a:effectLst/>
                <a:latin typeface="Google Sans"/>
              </a:rPr>
              <a:t>ewerbe, Handel und Dienstleistungen (GHD), einschließlich Kleingewerbe, liegt der Anteil bei über 50 %. Die Industrie verbraucht etwa 44 %. </a:t>
            </a:r>
          </a:p>
          <a:p>
            <a:endParaRPr lang="de-DE" b="0" i="0" dirty="0">
              <a:solidFill>
                <a:srgbClr val="0A0A0A"/>
              </a:solidFill>
              <a:effectLst/>
              <a:latin typeface="Google Sans"/>
            </a:endParaRPr>
          </a:p>
          <a:p>
            <a:r>
              <a:rPr lang="de-DE" b="0" i="0" dirty="0">
                <a:solidFill>
                  <a:srgbClr val="0A0A0A"/>
                </a:solidFill>
                <a:effectLst/>
                <a:latin typeface="Google Sans"/>
              </a:rPr>
              <a:t>18,5 </a:t>
            </a:r>
            <a:r>
              <a:rPr lang="de-DE" b="0" i="0" dirty="0" err="1">
                <a:solidFill>
                  <a:srgbClr val="0A0A0A"/>
                </a:solidFill>
                <a:effectLst/>
                <a:latin typeface="Google Sans"/>
              </a:rPr>
              <a:t>Mrd</a:t>
            </a:r>
            <a:r>
              <a:rPr lang="de-DE" b="0" i="0" dirty="0">
                <a:solidFill>
                  <a:srgbClr val="0A0A0A"/>
                </a:solidFill>
                <a:effectLst/>
                <a:latin typeface="Google Sans"/>
              </a:rPr>
              <a:t> € auf 500/2 TWh netto  gleich 7,4 Cent/kWh </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44</a:t>
            </a:fld>
            <a:endParaRPr lang="de-DE" altLang="de-DE"/>
          </a:p>
        </p:txBody>
      </p:sp>
    </p:spTree>
    <p:extLst>
      <p:ext uri="{BB962C8B-B14F-4D97-AF65-F5344CB8AC3E}">
        <p14:creationId xmlns:p14="http://schemas.microsoft.com/office/powerpoint/2010/main" val="3090347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45</a:t>
            </a:fld>
            <a:endParaRPr lang="de-DE" altLang="de-DE"/>
          </a:p>
        </p:txBody>
      </p:sp>
    </p:spTree>
    <p:extLst>
      <p:ext uri="{BB962C8B-B14F-4D97-AF65-F5344CB8AC3E}">
        <p14:creationId xmlns:p14="http://schemas.microsoft.com/office/powerpoint/2010/main" val="8702893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46</a:t>
            </a:fld>
            <a:endParaRPr lang="de-DE" altLang="de-DE"/>
          </a:p>
        </p:txBody>
      </p:sp>
    </p:spTree>
    <p:extLst>
      <p:ext uri="{BB962C8B-B14F-4D97-AF65-F5344CB8AC3E}">
        <p14:creationId xmlns:p14="http://schemas.microsoft.com/office/powerpoint/2010/main" val="6976276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47</a:t>
            </a:fld>
            <a:endParaRPr lang="de-DE" altLang="de-DE"/>
          </a:p>
        </p:txBody>
      </p:sp>
    </p:spTree>
    <p:extLst>
      <p:ext uri="{BB962C8B-B14F-4D97-AF65-F5344CB8AC3E}">
        <p14:creationId xmlns:p14="http://schemas.microsoft.com/office/powerpoint/2010/main" val="32026612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48</a:t>
            </a:fld>
            <a:endParaRPr lang="de-DE" altLang="de-DE"/>
          </a:p>
        </p:txBody>
      </p:sp>
    </p:spTree>
    <p:extLst>
      <p:ext uri="{BB962C8B-B14F-4D97-AF65-F5344CB8AC3E}">
        <p14:creationId xmlns:p14="http://schemas.microsoft.com/office/powerpoint/2010/main" val="5141772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Gesamtverluste 5,7 %</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49</a:t>
            </a:fld>
            <a:endParaRPr lang="de-DE" altLang="de-DE"/>
          </a:p>
        </p:txBody>
      </p:sp>
    </p:spTree>
    <p:extLst>
      <p:ext uri="{BB962C8B-B14F-4D97-AF65-F5344CB8AC3E}">
        <p14:creationId xmlns:p14="http://schemas.microsoft.com/office/powerpoint/2010/main" val="6950141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50</a:t>
            </a:fld>
            <a:endParaRPr lang="de-DE" altLang="de-DE"/>
          </a:p>
        </p:txBody>
      </p:sp>
    </p:spTree>
    <p:extLst>
      <p:ext uri="{BB962C8B-B14F-4D97-AF65-F5344CB8AC3E}">
        <p14:creationId xmlns:p14="http://schemas.microsoft.com/office/powerpoint/2010/main" val="15257386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xfrm>
            <a:off x="1371600" y="1143000"/>
            <a:ext cx="4114800" cy="3086100"/>
          </a:xfrm>
          <a:ln/>
        </p:spPr>
      </p:sp>
      <p:sp>
        <p:nvSpPr>
          <p:cNvPr id="7171" name="Notizenplatzhalter 2"/>
          <p:cNvSpPr>
            <a:spLocks noGrp="1"/>
          </p:cNvSpPr>
          <p:nvPr>
            <p:ph type="body" idx="1"/>
          </p:nvPr>
        </p:nvSpPr>
        <p:spPr>
          <a:noFill/>
        </p:spPr>
        <p:txBody>
          <a:bodyPr/>
          <a:lstStyle/>
          <a:p>
            <a:pPr marL="285578" indent="-285578" defTabSz="913854">
              <a:buFont typeface="Arial" panose="020B0604020202020204" pitchFamily="34" charset="0"/>
              <a:buChar char="•"/>
              <a:defRPr/>
            </a:pPr>
            <a:r>
              <a:rPr lang="de-DE" sz="1400" dirty="0"/>
              <a:t>Meine Damen und Herren</a:t>
            </a:r>
          </a:p>
          <a:p>
            <a:pPr marL="285578" indent="-285578" defTabSz="913854">
              <a:buFont typeface="Arial" panose="020B0604020202020204" pitchFamily="34" charset="0"/>
              <a:buChar char="•"/>
              <a:defRPr/>
            </a:pPr>
            <a:r>
              <a:rPr lang="de-DE" sz="1400" dirty="0"/>
              <a:t>Ich freue mich, über das hohe Interesse zu diesen Veranstaltung und bedanke mich bei den Veranstaltern, insbesondere bei Frau </a:t>
            </a:r>
            <a:r>
              <a:rPr lang="de-DE" sz="1400" dirty="0" err="1"/>
              <a:t>Rossbach</a:t>
            </a:r>
            <a:endParaRPr lang="de-DE" altLang="de-DE" sz="1400" dirty="0"/>
          </a:p>
          <a:p>
            <a:pPr marL="285578" indent="-285578">
              <a:buFont typeface="Arial" panose="020B0604020202020204" pitchFamily="34" charset="0"/>
              <a:buChar char="•"/>
            </a:pPr>
            <a:r>
              <a:rPr lang="de-DE" altLang="de-DE" sz="1400" dirty="0"/>
              <a:t>Vorstellung, Schlosserlehre, keine Parteiangehörigkeit , ehrenamtlich</a:t>
            </a:r>
          </a:p>
          <a:p>
            <a:pPr marL="285578" indent="-285578">
              <a:buFont typeface="Arial" panose="020B0604020202020204" pitchFamily="34" charset="0"/>
              <a:buChar char="•"/>
            </a:pPr>
            <a:r>
              <a:rPr lang="de-DE" altLang="de-DE" sz="1400" dirty="0"/>
              <a:t>keine </a:t>
            </a:r>
            <a:r>
              <a:rPr lang="de-DE" altLang="de-DE" sz="1400" b="1" dirty="0"/>
              <a:t>ökologische</a:t>
            </a:r>
            <a:r>
              <a:rPr lang="de-DE" altLang="de-DE" sz="1400" dirty="0"/>
              <a:t> sondern </a:t>
            </a:r>
            <a:r>
              <a:rPr lang="de-DE" altLang="de-DE" sz="1400" b="1" dirty="0"/>
              <a:t>ökonomische</a:t>
            </a:r>
            <a:r>
              <a:rPr lang="de-DE" altLang="de-DE" sz="1400" dirty="0"/>
              <a:t> Aspekte</a:t>
            </a:r>
          </a:p>
          <a:p>
            <a:pPr marL="285578" indent="-285578">
              <a:buFont typeface="Arial" panose="020B0604020202020204" pitchFamily="34" charset="0"/>
              <a:buChar char="•"/>
            </a:pPr>
            <a:r>
              <a:rPr lang="de-DE" altLang="de-DE" sz="1400" dirty="0"/>
              <a:t>Keine </a:t>
            </a:r>
            <a:r>
              <a:rPr lang="de-DE" altLang="de-DE" sz="1400" b="1" dirty="0"/>
              <a:t>privatwirtschaftlichen</a:t>
            </a:r>
            <a:r>
              <a:rPr lang="de-DE" altLang="de-DE" sz="1400" dirty="0"/>
              <a:t> sondern </a:t>
            </a:r>
            <a:r>
              <a:rPr lang="de-DE" altLang="de-DE" sz="1400" b="1" dirty="0"/>
              <a:t>volkswirtschaftliche</a:t>
            </a:r>
            <a:r>
              <a:rPr lang="de-DE" altLang="de-DE" sz="1400" dirty="0"/>
              <a:t>  Aspekte</a:t>
            </a:r>
          </a:p>
          <a:p>
            <a:pPr marL="285578" indent="-285578" defTabSz="913854">
              <a:buFont typeface="Arial" panose="020B0604020202020204" pitchFamily="34" charset="0"/>
              <a:buChar char="•"/>
              <a:defRPr/>
            </a:pPr>
            <a:r>
              <a:rPr lang="de-DE" altLang="de-DE" sz="1400" dirty="0"/>
              <a:t>Eine kritische Betrachtung, keine </a:t>
            </a:r>
            <a:r>
              <a:rPr lang="de-DE" altLang="de-DE" sz="1400" b="1" dirty="0"/>
              <a:t>qualitativen</a:t>
            </a:r>
            <a:r>
              <a:rPr lang="de-DE" altLang="de-DE" sz="1400" dirty="0"/>
              <a:t>, wie gut und böse, sondern </a:t>
            </a:r>
            <a:r>
              <a:rPr lang="de-DE" altLang="de-DE" sz="1400" b="1" dirty="0"/>
              <a:t>quantitative</a:t>
            </a:r>
            <a:r>
              <a:rPr lang="de-DE" altLang="de-DE" sz="1400" dirty="0"/>
              <a:t> Argumente und das sind </a:t>
            </a:r>
            <a:r>
              <a:rPr lang="de-DE" altLang="de-DE" sz="1400" b="1" dirty="0"/>
              <a:t>Fakten </a:t>
            </a:r>
            <a:r>
              <a:rPr lang="de-DE" altLang="de-DE" sz="1400" dirty="0"/>
              <a:t>und </a:t>
            </a:r>
            <a:r>
              <a:rPr lang="de-DE" altLang="de-DE" sz="1400" b="1" dirty="0"/>
              <a:t>Zahlen</a:t>
            </a:r>
          </a:p>
          <a:p>
            <a:pPr marL="285578" indent="-285578">
              <a:buFont typeface="Arial" panose="020B0604020202020204" pitchFamily="34" charset="0"/>
              <a:buChar char="•"/>
            </a:pPr>
            <a:r>
              <a:rPr lang="de-DE" altLang="de-DE" sz="1400" dirty="0"/>
              <a:t>Nicht nur Kritik auch Lösungen</a:t>
            </a:r>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51</a:t>
            </a:fld>
            <a:endParaRPr lang="de-DE" altLang="de-DE" sz="1200"/>
          </a:p>
        </p:txBody>
      </p:sp>
    </p:spTree>
    <p:extLst>
      <p:ext uri="{BB962C8B-B14F-4D97-AF65-F5344CB8AC3E}">
        <p14:creationId xmlns:p14="http://schemas.microsoft.com/office/powerpoint/2010/main" val="39850311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52</a:t>
            </a:fld>
            <a:endParaRPr lang="de-DE" altLang="de-DE"/>
          </a:p>
        </p:txBody>
      </p:sp>
    </p:spTree>
    <p:extLst>
      <p:ext uri="{BB962C8B-B14F-4D97-AF65-F5344CB8AC3E}">
        <p14:creationId xmlns:p14="http://schemas.microsoft.com/office/powerpoint/2010/main" val="39440318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854">
              <a:defRPr/>
            </a:pP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53</a:t>
            </a:fld>
            <a:endParaRPr lang="de-DE" altLang="de-DE"/>
          </a:p>
        </p:txBody>
      </p:sp>
    </p:spTree>
    <p:extLst>
      <p:ext uri="{BB962C8B-B14F-4D97-AF65-F5344CB8AC3E}">
        <p14:creationId xmlns:p14="http://schemas.microsoft.com/office/powerpoint/2010/main" val="5263534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54</a:t>
            </a:fld>
            <a:endParaRPr lang="de-DE" altLang="de-DE"/>
          </a:p>
        </p:txBody>
      </p:sp>
    </p:spTree>
    <p:extLst>
      <p:ext uri="{BB962C8B-B14F-4D97-AF65-F5344CB8AC3E}">
        <p14:creationId xmlns:p14="http://schemas.microsoft.com/office/powerpoint/2010/main" val="38882645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55</a:t>
            </a:fld>
            <a:endParaRPr lang="de-DE" altLang="de-DE"/>
          </a:p>
        </p:txBody>
      </p:sp>
    </p:spTree>
    <p:extLst>
      <p:ext uri="{BB962C8B-B14F-4D97-AF65-F5344CB8AC3E}">
        <p14:creationId xmlns:p14="http://schemas.microsoft.com/office/powerpoint/2010/main" val="3010802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56</a:t>
            </a:fld>
            <a:endParaRPr lang="de-DE" altLang="de-DE"/>
          </a:p>
        </p:txBody>
      </p:sp>
    </p:spTree>
    <p:extLst>
      <p:ext uri="{BB962C8B-B14F-4D97-AF65-F5344CB8AC3E}">
        <p14:creationId xmlns:p14="http://schemas.microsoft.com/office/powerpoint/2010/main" val="11968934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Drehstromkabel </a:t>
            </a:r>
            <a:r>
              <a:rPr lang="de-DE" dirty="0" err="1"/>
              <a:t>max</a:t>
            </a:r>
            <a:r>
              <a:rPr lang="de-DE" dirty="0"/>
              <a:t> 80 km</a:t>
            </a:r>
          </a:p>
          <a:p>
            <a:r>
              <a:rPr lang="de-DE" dirty="0"/>
              <a:t>Ohm'sche-, Induktive-, kapazitive Verluste </a:t>
            </a:r>
            <a:r>
              <a:rPr lang="de-DE"/>
              <a:t>und Skin Effekte</a:t>
            </a:r>
            <a:endParaRPr lang="de-DE" dirty="0"/>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57</a:t>
            </a:fld>
            <a:endParaRPr lang="de-DE" altLang="de-DE"/>
          </a:p>
        </p:txBody>
      </p:sp>
    </p:spTree>
    <p:extLst>
      <p:ext uri="{BB962C8B-B14F-4D97-AF65-F5344CB8AC3E}">
        <p14:creationId xmlns:p14="http://schemas.microsoft.com/office/powerpoint/2010/main" val="19504869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59</a:t>
            </a:fld>
            <a:endParaRPr lang="de-DE" altLang="de-DE"/>
          </a:p>
        </p:txBody>
      </p:sp>
    </p:spTree>
    <p:extLst>
      <p:ext uri="{BB962C8B-B14F-4D97-AF65-F5344CB8AC3E}">
        <p14:creationId xmlns:p14="http://schemas.microsoft.com/office/powerpoint/2010/main" val="32791730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60</a:t>
            </a:fld>
            <a:endParaRPr lang="de-DE" altLang="de-DE"/>
          </a:p>
        </p:txBody>
      </p:sp>
    </p:spTree>
    <p:extLst>
      <p:ext uri="{BB962C8B-B14F-4D97-AF65-F5344CB8AC3E}">
        <p14:creationId xmlns:p14="http://schemas.microsoft.com/office/powerpoint/2010/main" val="19328238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61</a:t>
            </a:fld>
            <a:endParaRPr lang="de-DE" altLang="de-DE"/>
          </a:p>
        </p:txBody>
      </p:sp>
    </p:spTree>
    <p:extLst>
      <p:ext uri="{BB962C8B-B14F-4D97-AF65-F5344CB8AC3E}">
        <p14:creationId xmlns:p14="http://schemas.microsoft.com/office/powerpoint/2010/main" val="2566158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62</a:t>
            </a:fld>
            <a:endParaRPr lang="de-DE" altLang="de-DE"/>
          </a:p>
        </p:txBody>
      </p:sp>
    </p:spTree>
    <p:extLst>
      <p:ext uri="{BB962C8B-B14F-4D97-AF65-F5344CB8AC3E}">
        <p14:creationId xmlns:p14="http://schemas.microsoft.com/office/powerpoint/2010/main" val="7417605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63</a:t>
            </a:fld>
            <a:endParaRPr lang="de-DE" altLang="de-DE"/>
          </a:p>
        </p:txBody>
      </p:sp>
    </p:spTree>
    <p:extLst>
      <p:ext uri="{BB962C8B-B14F-4D97-AF65-F5344CB8AC3E}">
        <p14:creationId xmlns:p14="http://schemas.microsoft.com/office/powerpoint/2010/main" val="11883910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64</a:t>
            </a:fld>
            <a:endParaRPr lang="de-DE" altLang="de-DE"/>
          </a:p>
        </p:txBody>
      </p:sp>
    </p:spTree>
    <p:extLst>
      <p:ext uri="{BB962C8B-B14F-4D97-AF65-F5344CB8AC3E}">
        <p14:creationId xmlns:p14="http://schemas.microsoft.com/office/powerpoint/2010/main" val="35098749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854">
              <a:defRPr/>
            </a:pPr>
            <a:r>
              <a:rPr lang="de-DE" dirty="0"/>
              <a:t>Gerechnet über die erzeugte Energiemenge Kg / GWh  = Tonnen / TWh</a:t>
            </a:r>
          </a:p>
          <a:p>
            <a:endParaRPr lang="de-DE" dirty="0"/>
          </a:p>
          <a:p>
            <a:r>
              <a:rPr lang="de-DE" b="1" dirty="0">
                <a:effectLst/>
              </a:rPr>
              <a:t>8.000 Kilogramm (8 </a:t>
            </a:r>
            <a:r>
              <a:rPr lang="de-DE" b="1" dirty="0" err="1">
                <a:effectLst/>
              </a:rPr>
              <a:t>to</a:t>
            </a:r>
            <a:r>
              <a:rPr lang="de-DE" b="1" dirty="0">
                <a:effectLst/>
              </a:rPr>
              <a:t>) Kupfer pro Megawatt (MW) installierter Leistung</a:t>
            </a:r>
            <a:r>
              <a:rPr lang="de-DE" b="0" i="0" dirty="0">
                <a:solidFill>
                  <a:srgbClr val="0A0A0A"/>
                </a:solidFill>
                <a:effectLst/>
                <a:latin typeface="Google Sans"/>
              </a:rPr>
              <a:t>. </a:t>
            </a:r>
            <a:endParaRPr lang="de-DE" dirty="0"/>
          </a:p>
          <a:p>
            <a:r>
              <a:rPr lang="de-DE" dirty="0"/>
              <a:t>Bei 6 MW Windanlage  notwendige  Kupfermenge  </a:t>
            </a:r>
            <a:r>
              <a:rPr lang="de-DE" dirty="0" err="1"/>
              <a:t>ca</a:t>
            </a:r>
            <a:r>
              <a:rPr lang="de-DE" dirty="0"/>
              <a:t> 50 Tonnen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65</a:t>
            </a:fld>
            <a:endParaRPr lang="de-DE" altLang="de-DE"/>
          </a:p>
        </p:txBody>
      </p:sp>
    </p:spTree>
    <p:extLst>
      <p:ext uri="{BB962C8B-B14F-4D97-AF65-F5344CB8AC3E}">
        <p14:creationId xmlns:p14="http://schemas.microsoft.com/office/powerpoint/2010/main" val="28581256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57F730D0-1C28-45B4-98DB-231A1E8BC2E6}"/>
              </a:ext>
            </a:extLst>
          </p:cNvPr>
          <p:cNvSpPr>
            <a:spLocks noGrp="1" noChangeArrowheads="1"/>
          </p:cNvSpPr>
          <p:nvPr>
            <p:ph type="sldNum" sz="quarter" idx="5"/>
          </p:nvPr>
        </p:nvSpPr>
        <p:spPr>
          <a:ln/>
        </p:spPr>
        <p:txBody>
          <a:bodyPr/>
          <a:lstStyle/>
          <a:p>
            <a:fld id="{3374DB7E-D48E-4B69-9048-050FE38AF0D3}" type="slidenum">
              <a:rPr lang="de-DE" altLang="de-DE"/>
              <a:pPr/>
              <a:t>67</a:t>
            </a:fld>
            <a:endParaRPr lang="de-DE" altLang="de-DE"/>
          </a:p>
        </p:txBody>
      </p:sp>
      <p:sp>
        <p:nvSpPr>
          <p:cNvPr id="370690" name="Rectangle 2">
            <a:extLst>
              <a:ext uri="{FF2B5EF4-FFF2-40B4-BE49-F238E27FC236}">
                <a16:creationId xmlns:a16="http://schemas.microsoft.com/office/drawing/2014/main" id="{9958D994-94F2-4943-AB00-BBCC3ABCFF40}"/>
              </a:ext>
            </a:extLst>
          </p:cNvPr>
          <p:cNvSpPr>
            <a:spLocks noGrp="1" noRot="1" noChangeAspect="1" noChangeArrowheads="1" noTextEdit="1"/>
          </p:cNvSpPr>
          <p:nvPr>
            <p:ph type="sldImg"/>
          </p:nvPr>
        </p:nvSpPr>
        <p:spPr>
          <a:ln/>
        </p:spPr>
      </p:sp>
      <p:sp>
        <p:nvSpPr>
          <p:cNvPr id="370691" name="Rectangle 3">
            <a:extLst>
              <a:ext uri="{FF2B5EF4-FFF2-40B4-BE49-F238E27FC236}">
                <a16:creationId xmlns:a16="http://schemas.microsoft.com/office/drawing/2014/main" id="{49809386-2EC3-4ACF-98C2-F7358BF1AD22}"/>
              </a:ext>
            </a:extLst>
          </p:cNvPr>
          <p:cNvSpPr>
            <a:spLocks noGrp="1" noChangeArrowheads="1"/>
          </p:cNvSpPr>
          <p:nvPr>
            <p:ph type="body" idx="1"/>
          </p:nvPr>
        </p:nvSpPr>
        <p:spPr/>
        <p:txBody>
          <a:bodyPr/>
          <a:lstStyle/>
          <a:p>
            <a:endParaRPr lang="de-DE" altLang="de-DE"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p:spPr>
        <p:txBody>
          <a:bodyPr/>
          <a:lstStyle/>
          <a:p>
            <a:pPr marL="171349" indent="-171349" defTabSz="913854">
              <a:buFont typeface="Arial" panose="020B0604020202020204" pitchFamily="34" charset="0"/>
              <a:buChar char="•"/>
              <a:defRPr/>
            </a:pPr>
            <a:r>
              <a:rPr lang="de-DE" altLang="de-DE" sz="1400" dirty="0"/>
              <a:t>Alle Folien und die Zusammenfassung sind auf meiner Homepage frei verfügbar </a:t>
            </a:r>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68</a:t>
            </a:fld>
            <a:endParaRPr lang="de-DE" altLang="de-DE" sz="1200"/>
          </a:p>
        </p:txBody>
      </p:sp>
    </p:spTree>
    <p:extLst>
      <p:ext uri="{BB962C8B-B14F-4D97-AF65-F5344CB8AC3E}">
        <p14:creationId xmlns:p14="http://schemas.microsoft.com/office/powerpoint/2010/main" val="14318260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p:spPr>
        <p:txBody>
          <a:bodyPr/>
          <a:lstStyle/>
          <a:p>
            <a:pPr marL="171349" indent="-171349" defTabSz="913854">
              <a:buFont typeface="Arial" panose="020B0604020202020204" pitchFamily="34" charset="0"/>
              <a:buChar char="•"/>
              <a:defRPr/>
            </a:pPr>
            <a:endParaRPr lang="de-DE" altLang="de-DE" sz="1400" dirty="0"/>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69</a:t>
            </a:fld>
            <a:endParaRPr lang="de-DE" altLang="de-DE" sz="1200"/>
          </a:p>
        </p:txBody>
      </p:sp>
    </p:spTree>
    <p:extLst>
      <p:ext uri="{BB962C8B-B14F-4D97-AF65-F5344CB8AC3E}">
        <p14:creationId xmlns:p14="http://schemas.microsoft.com/office/powerpoint/2010/main" val="24119727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p:spPr>
        <p:txBody>
          <a:bodyPr/>
          <a:lstStyle/>
          <a:p>
            <a:r>
              <a:rPr lang="de-DE" altLang="de-DE" dirty="0"/>
              <a:t>Mit meinen Rechnungen komme ich auf 5 Billionen, ohne Netzausbau</a:t>
            </a:r>
          </a:p>
          <a:p>
            <a:endParaRPr lang="de-DE" altLang="de-DE" dirty="0"/>
          </a:p>
          <a:p>
            <a:r>
              <a:rPr lang="de-DE" altLang="de-DE" dirty="0"/>
              <a:t>5 Billionen € sind 250 Mrd. € /a, bis 2025, der Bundeshaushalt im 2026 524 Mrd. €</a:t>
            </a:r>
          </a:p>
        </p:txBody>
      </p:sp>
      <p:sp>
        <p:nvSpPr>
          <p:cNvPr id="9220"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AFD9E645-0A57-4F28-BD44-3C6350B9C95B}" type="slidenum">
              <a:rPr lang="de-DE" altLang="de-DE" sz="1200"/>
              <a:pPr/>
              <a:t>70</a:t>
            </a:fld>
            <a:endParaRPr lang="de-DE" altLang="de-DE" sz="1200"/>
          </a:p>
        </p:txBody>
      </p:sp>
    </p:spTree>
    <p:extLst>
      <p:ext uri="{BB962C8B-B14F-4D97-AF65-F5344CB8AC3E}">
        <p14:creationId xmlns:p14="http://schemas.microsoft.com/office/powerpoint/2010/main" val="11336768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p:spPr>
        <p:txBody>
          <a:bodyPr/>
          <a:lstStyle/>
          <a:p>
            <a:endParaRPr lang="de-DE" altLang="de-DE" dirty="0"/>
          </a:p>
        </p:txBody>
      </p:sp>
      <p:sp>
        <p:nvSpPr>
          <p:cNvPr id="9220"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AFD9E645-0A57-4F28-BD44-3C6350B9C95B}" type="slidenum">
              <a:rPr lang="de-DE" altLang="de-DE" sz="1200"/>
              <a:pPr/>
              <a:t>71</a:t>
            </a:fld>
            <a:endParaRPr lang="de-DE" altLang="de-DE" sz="1200"/>
          </a:p>
        </p:txBody>
      </p:sp>
    </p:spTree>
    <p:extLst>
      <p:ext uri="{BB962C8B-B14F-4D97-AF65-F5344CB8AC3E}">
        <p14:creationId xmlns:p14="http://schemas.microsoft.com/office/powerpoint/2010/main" val="26929410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854">
              <a:defRPr/>
            </a:pP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72</a:t>
            </a:fld>
            <a:endParaRPr lang="de-DE" altLang="de-DE"/>
          </a:p>
        </p:txBody>
      </p:sp>
    </p:spTree>
    <p:extLst>
      <p:ext uri="{BB962C8B-B14F-4D97-AF65-F5344CB8AC3E}">
        <p14:creationId xmlns:p14="http://schemas.microsoft.com/office/powerpoint/2010/main" val="22944886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73</a:t>
            </a:fld>
            <a:endParaRPr lang="de-DE" altLang="de-DE"/>
          </a:p>
        </p:txBody>
      </p:sp>
    </p:spTree>
    <p:extLst>
      <p:ext uri="{BB962C8B-B14F-4D97-AF65-F5344CB8AC3E}">
        <p14:creationId xmlns:p14="http://schemas.microsoft.com/office/powerpoint/2010/main" val="25876886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Folienbildplatzhalter 1"/>
          <p:cNvSpPr>
            <a:spLocks noGrp="1" noRot="1" noChangeAspect="1" noTextEdit="1"/>
          </p:cNvSpPr>
          <p:nvPr>
            <p:ph type="sldImg"/>
          </p:nvPr>
        </p:nvSpPr>
        <p:spPr>
          <a:ln/>
        </p:spPr>
      </p:sp>
      <p:sp>
        <p:nvSpPr>
          <p:cNvPr id="184323" name="Notizenplatzhalter 2"/>
          <p:cNvSpPr>
            <a:spLocks noGrp="1"/>
          </p:cNvSpPr>
          <p:nvPr>
            <p:ph type="body" idx="1"/>
          </p:nvPr>
        </p:nvSpPr>
        <p:spPr>
          <a:noFill/>
        </p:spPr>
        <p:txBody>
          <a:bodyPr/>
          <a:lstStyle/>
          <a:p>
            <a:pPr defTabSz="913854">
              <a:defRPr/>
            </a:pPr>
            <a:r>
              <a:rPr lang="de-DE" altLang="de-DE" dirty="0"/>
              <a:t>Solar und Wind nur mit </a:t>
            </a:r>
            <a:r>
              <a:rPr lang="de-DE" altLang="de-DE" dirty="0" err="1"/>
              <a:t>Netzdienlichkeit</a:t>
            </a:r>
            <a:endParaRPr lang="de-DE" altLang="de-DE" dirty="0"/>
          </a:p>
          <a:p>
            <a:pPr defTabSz="913854">
              <a:defRPr/>
            </a:pPr>
            <a:r>
              <a:rPr lang="de-DE" altLang="de-DE" dirty="0"/>
              <a:t>Wegfall EE Einspeisevorrang und Einspeisevergütung</a:t>
            </a:r>
          </a:p>
          <a:p>
            <a:pPr defTabSz="913854">
              <a:defRPr/>
            </a:pPr>
            <a:r>
              <a:rPr lang="de-DE" altLang="de-DE" dirty="0"/>
              <a:t>Wettbewerbsmarkt und </a:t>
            </a:r>
            <a:r>
              <a:rPr lang="de-DE" altLang="de-DE" dirty="0" err="1"/>
              <a:t>Kapatzitätsmarkt</a:t>
            </a:r>
            <a:endParaRPr lang="de-DE" altLang="de-DE" dirty="0"/>
          </a:p>
          <a:p>
            <a:pPr defTabSz="913854">
              <a:defRPr/>
            </a:pPr>
            <a:r>
              <a:rPr lang="de-DE" altLang="de-DE" b="1" baseline="0" dirty="0"/>
              <a:t>Bauzeit Gasturbinen </a:t>
            </a:r>
            <a:r>
              <a:rPr lang="de-DE" altLang="de-DE" b="0" baseline="0" dirty="0"/>
              <a:t>4-6 Jahre oder auch gar nicht</a:t>
            </a:r>
          </a:p>
          <a:p>
            <a:pPr defTabSz="913854">
              <a:defRPr/>
            </a:pPr>
            <a:endParaRPr lang="de-DE" altLang="de-DE" b="0" baseline="0" dirty="0"/>
          </a:p>
          <a:p>
            <a:pPr defTabSz="913854">
              <a:defRPr/>
            </a:pPr>
            <a:r>
              <a:rPr lang="de-DE" altLang="de-DE" b="0" baseline="0" dirty="0"/>
              <a:t>Kernenergie skaliert, Europa bei 6 Anlagen / Jahr  4 </a:t>
            </a:r>
            <a:r>
              <a:rPr lang="de-DE" altLang="de-DE" b="0" baseline="0" dirty="0" err="1"/>
              <a:t>Mio</a:t>
            </a:r>
            <a:r>
              <a:rPr lang="de-DE" altLang="de-DE" b="0" baseline="0" dirty="0"/>
              <a:t> / MW 60 Monate Bauzeit</a:t>
            </a:r>
          </a:p>
          <a:p>
            <a:pPr marL="171349" indent="-171349">
              <a:buFont typeface="Arial" panose="020B0604020202020204" pitchFamily="34" charset="0"/>
              <a:buChar char="•"/>
            </a:pPr>
            <a:endParaRPr lang="de-DE" altLang="de-DE" b="0" baseline="0" dirty="0"/>
          </a:p>
          <a:p>
            <a:endParaRPr lang="de-DE" altLang="de-DE" b="0" dirty="0"/>
          </a:p>
        </p:txBody>
      </p:sp>
      <p:sp>
        <p:nvSpPr>
          <p:cNvPr id="184324"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02793340-ACC7-4A33-98EF-1C0204B851DE}" type="slidenum">
              <a:rPr lang="de-DE" altLang="de-DE" sz="1200"/>
              <a:pPr/>
              <a:t>74</a:t>
            </a:fld>
            <a:endParaRPr lang="de-DE" altLang="de-DE" sz="1200"/>
          </a:p>
        </p:txBody>
      </p:sp>
    </p:spTree>
    <p:extLst>
      <p:ext uri="{BB962C8B-B14F-4D97-AF65-F5344CB8AC3E}">
        <p14:creationId xmlns:p14="http://schemas.microsoft.com/office/powerpoint/2010/main" val="33222046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Folienbildplatzhalter 1"/>
          <p:cNvSpPr>
            <a:spLocks noGrp="1" noRot="1" noChangeAspect="1" noTextEdit="1"/>
          </p:cNvSpPr>
          <p:nvPr>
            <p:ph type="sldImg"/>
          </p:nvPr>
        </p:nvSpPr>
        <p:spPr>
          <a:ln/>
        </p:spPr>
      </p:sp>
      <p:sp>
        <p:nvSpPr>
          <p:cNvPr id="184323" name="Notizenplatzhalter 2"/>
          <p:cNvSpPr>
            <a:spLocks noGrp="1"/>
          </p:cNvSpPr>
          <p:nvPr>
            <p:ph type="body" idx="1"/>
          </p:nvPr>
        </p:nvSpPr>
        <p:spPr>
          <a:noFill/>
        </p:spPr>
        <p:txBody>
          <a:bodyPr/>
          <a:lstStyle/>
          <a:p>
            <a:pPr marL="169547" indent="-169547" defTabSz="904250">
              <a:buFont typeface="Arial" panose="020B0604020202020204" pitchFamily="34" charset="0"/>
              <a:buChar char="•"/>
              <a:defRPr/>
            </a:pPr>
            <a:r>
              <a:rPr lang="de-DE" altLang="de-DE" dirty="0"/>
              <a:t>Herr</a:t>
            </a:r>
            <a:r>
              <a:rPr lang="de-DE" altLang="de-DE" baseline="0" dirty="0"/>
              <a:t> </a:t>
            </a:r>
            <a:r>
              <a:rPr lang="de-DE" dirty="0"/>
              <a:t>Friedrich Merz kennt diese Daten, er weiß, dass Solar- und Windkraftanlagen um den Faktor 10 ausgebaut werden müssen, Außer plädiert er dazu sich auch den neuen Technologien </a:t>
            </a:r>
            <a:r>
              <a:rPr lang="de-DE" dirty="0" err="1"/>
              <a:t>zuzuwender</a:t>
            </a:r>
            <a:r>
              <a:rPr lang="de-DE" dirty="0"/>
              <a:t>, das nennt er direkt mit Bau von Kernkraftwerken der Baureihe Gen 4 und  Fusionsanlagen </a:t>
            </a:r>
          </a:p>
          <a:p>
            <a:endParaRPr lang="de-DE" altLang="de-DE" dirty="0"/>
          </a:p>
        </p:txBody>
      </p:sp>
      <p:sp>
        <p:nvSpPr>
          <p:cNvPr id="184324"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34703" indent="-282578">
              <a:defRPr sz="1600">
                <a:solidFill>
                  <a:schemeClr val="tx1"/>
                </a:solidFill>
                <a:latin typeface="Times New Roman" panose="02020603050405020304" pitchFamily="18" charset="0"/>
              </a:defRPr>
            </a:lvl2pPr>
            <a:lvl3pPr marL="1130313" indent="-226063">
              <a:defRPr sz="1600">
                <a:solidFill>
                  <a:schemeClr val="tx1"/>
                </a:solidFill>
                <a:latin typeface="Times New Roman" panose="02020603050405020304" pitchFamily="18" charset="0"/>
              </a:defRPr>
            </a:lvl3pPr>
            <a:lvl4pPr marL="1582438" indent="-226063">
              <a:defRPr sz="1600">
                <a:solidFill>
                  <a:schemeClr val="tx1"/>
                </a:solidFill>
                <a:latin typeface="Times New Roman" panose="02020603050405020304" pitchFamily="18" charset="0"/>
              </a:defRPr>
            </a:lvl4pPr>
            <a:lvl5pPr marL="2034563" indent="-226063">
              <a:defRPr sz="1600">
                <a:solidFill>
                  <a:schemeClr val="tx1"/>
                </a:solidFill>
                <a:latin typeface="Times New Roman" panose="02020603050405020304" pitchFamily="18" charset="0"/>
              </a:defRPr>
            </a:lvl5pPr>
            <a:lvl6pPr marL="2486688" indent="-226063" eaLnBrk="0" fontAlgn="base" hangingPunct="0">
              <a:spcBef>
                <a:spcPct val="0"/>
              </a:spcBef>
              <a:spcAft>
                <a:spcPct val="0"/>
              </a:spcAft>
              <a:defRPr sz="1600">
                <a:solidFill>
                  <a:schemeClr val="tx1"/>
                </a:solidFill>
                <a:latin typeface="Times New Roman" panose="02020603050405020304" pitchFamily="18" charset="0"/>
              </a:defRPr>
            </a:lvl6pPr>
            <a:lvl7pPr marL="2938813" indent="-226063" eaLnBrk="0" fontAlgn="base" hangingPunct="0">
              <a:spcBef>
                <a:spcPct val="0"/>
              </a:spcBef>
              <a:spcAft>
                <a:spcPct val="0"/>
              </a:spcAft>
              <a:defRPr sz="1600">
                <a:solidFill>
                  <a:schemeClr val="tx1"/>
                </a:solidFill>
                <a:latin typeface="Times New Roman" panose="02020603050405020304" pitchFamily="18" charset="0"/>
              </a:defRPr>
            </a:lvl7pPr>
            <a:lvl8pPr marL="3390938" indent="-226063" eaLnBrk="0" fontAlgn="base" hangingPunct="0">
              <a:spcBef>
                <a:spcPct val="0"/>
              </a:spcBef>
              <a:spcAft>
                <a:spcPct val="0"/>
              </a:spcAft>
              <a:defRPr sz="1600">
                <a:solidFill>
                  <a:schemeClr val="tx1"/>
                </a:solidFill>
                <a:latin typeface="Times New Roman" panose="02020603050405020304" pitchFamily="18" charset="0"/>
              </a:defRPr>
            </a:lvl8pPr>
            <a:lvl9pPr marL="3843063" indent="-226063" eaLnBrk="0" fontAlgn="base" hangingPunct="0">
              <a:spcBef>
                <a:spcPct val="0"/>
              </a:spcBef>
              <a:spcAft>
                <a:spcPct val="0"/>
              </a:spcAft>
              <a:defRPr sz="1600">
                <a:solidFill>
                  <a:schemeClr val="tx1"/>
                </a:solidFill>
                <a:latin typeface="Times New Roman" panose="02020603050405020304" pitchFamily="18" charset="0"/>
              </a:defRPr>
            </a:lvl9pPr>
          </a:lstStyle>
          <a:p>
            <a:fld id="{02793340-ACC7-4A33-98EF-1C0204B851DE}" type="slidenum">
              <a:rPr lang="de-DE" altLang="de-DE" sz="1200"/>
              <a:pPr/>
              <a:t>75</a:t>
            </a:fld>
            <a:endParaRPr lang="de-DE" altLang="de-DE" sz="1200"/>
          </a:p>
        </p:txBody>
      </p:sp>
    </p:spTree>
    <p:extLst>
      <p:ext uri="{BB962C8B-B14F-4D97-AF65-F5344CB8AC3E}">
        <p14:creationId xmlns:p14="http://schemas.microsoft.com/office/powerpoint/2010/main" val="1845185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Folienbildplatzhalter 1"/>
          <p:cNvSpPr>
            <a:spLocks noGrp="1" noRot="1" noChangeAspect="1" noTextEdit="1"/>
          </p:cNvSpPr>
          <p:nvPr>
            <p:ph type="sldImg"/>
          </p:nvPr>
        </p:nvSpPr>
        <p:spPr>
          <a:ln/>
        </p:spPr>
      </p:sp>
      <p:sp>
        <p:nvSpPr>
          <p:cNvPr id="184323" name="Notizenplatzhalter 2"/>
          <p:cNvSpPr>
            <a:spLocks noGrp="1"/>
          </p:cNvSpPr>
          <p:nvPr>
            <p:ph type="body" idx="1"/>
          </p:nvPr>
        </p:nvSpPr>
        <p:spPr>
          <a:noFill/>
        </p:spPr>
        <p:txBody>
          <a:bodyPr/>
          <a:lstStyle/>
          <a:p>
            <a:pPr marL="169547" indent="-169547" defTabSz="904250">
              <a:buFont typeface="Arial" panose="020B0604020202020204" pitchFamily="34" charset="0"/>
              <a:buChar char="•"/>
              <a:defRPr/>
            </a:pPr>
            <a:r>
              <a:rPr lang="de-DE" altLang="de-DE" dirty="0"/>
              <a:t>Herr</a:t>
            </a:r>
            <a:r>
              <a:rPr lang="de-DE" altLang="de-DE" baseline="0" dirty="0"/>
              <a:t> </a:t>
            </a:r>
            <a:r>
              <a:rPr lang="de-DE" dirty="0"/>
              <a:t>Friedrich Merz kennt diese Daten, er weiß, dass Solar- und Windkraftanlagen um den Faktor 10 ausgebaut werden müssen, Außer plädiert er dazu sich auch den neuen Technologien </a:t>
            </a:r>
            <a:r>
              <a:rPr lang="de-DE" dirty="0" err="1"/>
              <a:t>zuzuwender</a:t>
            </a:r>
            <a:r>
              <a:rPr lang="de-DE" dirty="0"/>
              <a:t>, das nennt er direkt mit Bau von Kernkraftwerken der Baureihe Gen 4 und  Fusionsanlagen </a:t>
            </a:r>
          </a:p>
          <a:p>
            <a:endParaRPr lang="de-DE" altLang="de-DE" dirty="0"/>
          </a:p>
        </p:txBody>
      </p:sp>
      <p:sp>
        <p:nvSpPr>
          <p:cNvPr id="184324"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34703" indent="-282578">
              <a:defRPr sz="1600">
                <a:solidFill>
                  <a:schemeClr val="tx1"/>
                </a:solidFill>
                <a:latin typeface="Times New Roman" panose="02020603050405020304" pitchFamily="18" charset="0"/>
              </a:defRPr>
            </a:lvl2pPr>
            <a:lvl3pPr marL="1130313" indent="-226063">
              <a:defRPr sz="1600">
                <a:solidFill>
                  <a:schemeClr val="tx1"/>
                </a:solidFill>
                <a:latin typeface="Times New Roman" panose="02020603050405020304" pitchFamily="18" charset="0"/>
              </a:defRPr>
            </a:lvl3pPr>
            <a:lvl4pPr marL="1582438" indent="-226063">
              <a:defRPr sz="1600">
                <a:solidFill>
                  <a:schemeClr val="tx1"/>
                </a:solidFill>
                <a:latin typeface="Times New Roman" panose="02020603050405020304" pitchFamily="18" charset="0"/>
              </a:defRPr>
            </a:lvl4pPr>
            <a:lvl5pPr marL="2034563" indent="-226063">
              <a:defRPr sz="1600">
                <a:solidFill>
                  <a:schemeClr val="tx1"/>
                </a:solidFill>
                <a:latin typeface="Times New Roman" panose="02020603050405020304" pitchFamily="18" charset="0"/>
              </a:defRPr>
            </a:lvl5pPr>
            <a:lvl6pPr marL="2486688" indent="-226063" eaLnBrk="0" fontAlgn="base" hangingPunct="0">
              <a:spcBef>
                <a:spcPct val="0"/>
              </a:spcBef>
              <a:spcAft>
                <a:spcPct val="0"/>
              </a:spcAft>
              <a:defRPr sz="1600">
                <a:solidFill>
                  <a:schemeClr val="tx1"/>
                </a:solidFill>
                <a:latin typeface="Times New Roman" panose="02020603050405020304" pitchFamily="18" charset="0"/>
              </a:defRPr>
            </a:lvl6pPr>
            <a:lvl7pPr marL="2938813" indent="-226063" eaLnBrk="0" fontAlgn="base" hangingPunct="0">
              <a:spcBef>
                <a:spcPct val="0"/>
              </a:spcBef>
              <a:spcAft>
                <a:spcPct val="0"/>
              </a:spcAft>
              <a:defRPr sz="1600">
                <a:solidFill>
                  <a:schemeClr val="tx1"/>
                </a:solidFill>
                <a:latin typeface="Times New Roman" panose="02020603050405020304" pitchFamily="18" charset="0"/>
              </a:defRPr>
            </a:lvl7pPr>
            <a:lvl8pPr marL="3390938" indent="-226063" eaLnBrk="0" fontAlgn="base" hangingPunct="0">
              <a:spcBef>
                <a:spcPct val="0"/>
              </a:spcBef>
              <a:spcAft>
                <a:spcPct val="0"/>
              </a:spcAft>
              <a:defRPr sz="1600">
                <a:solidFill>
                  <a:schemeClr val="tx1"/>
                </a:solidFill>
                <a:latin typeface="Times New Roman" panose="02020603050405020304" pitchFamily="18" charset="0"/>
              </a:defRPr>
            </a:lvl8pPr>
            <a:lvl9pPr marL="3843063" indent="-226063" eaLnBrk="0" fontAlgn="base" hangingPunct="0">
              <a:spcBef>
                <a:spcPct val="0"/>
              </a:spcBef>
              <a:spcAft>
                <a:spcPct val="0"/>
              </a:spcAft>
              <a:defRPr sz="1600">
                <a:solidFill>
                  <a:schemeClr val="tx1"/>
                </a:solidFill>
                <a:latin typeface="Times New Roman" panose="02020603050405020304" pitchFamily="18" charset="0"/>
              </a:defRPr>
            </a:lvl9pPr>
          </a:lstStyle>
          <a:p>
            <a:fld id="{02793340-ACC7-4A33-98EF-1C0204B851DE}" type="slidenum">
              <a:rPr lang="de-DE" altLang="de-DE" sz="1200"/>
              <a:pPr/>
              <a:t>76</a:t>
            </a:fld>
            <a:endParaRPr lang="de-DE" altLang="de-DE" sz="1200"/>
          </a:p>
        </p:txBody>
      </p:sp>
    </p:spTree>
    <p:extLst>
      <p:ext uri="{BB962C8B-B14F-4D97-AF65-F5344CB8AC3E}">
        <p14:creationId xmlns:p14="http://schemas.microsoft.com/office/powerpoint/2010/main" val="6669796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77</a:t>
            </a:fld>
            <a:endParaRPr lang="de-DE" altLang="de-DE"/>
          </a:p>
        </p:txBody>
      </p:sp>
    </p:spTree>
    <p:extLst>
      <p:ext uri="{BB962C8B-B14F-4D97-AF65-F5344CB8AC3E}">
        <p14:creationId xmlns:p14="http://schemas.microsoft.com/office/powerpoint/2010/main" val="35311476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0" indent="0" defTabSz="903949">
              <a:buFont typeface="Arial" panose="020B0604020202020204" pitchFamily="34" charset="0"/>
              <a:buNone/>
              <a:defRPr/>
            </a:pPr>
            <a:r>
              <a:rPr lang="de-DE" altLang="de-DE" b="0" baseline="0" dirty="0"/>
              <a:t>Stromerzeugungskosten bei Batterie Speichern 24 Cent/kWh</a:t>
            </a:r>
          </a:p>
          <a:p>
            <a:pPr marL="0" indent="0" defTabSz="903949">
              <a:buFont typeface="Arial" panose="020B0604020202020204" pitchFamily="34" charset="0"/>
              <a:buNone/>
              <a:defRPr/>
            </a:pPr>
            <a:r>
              <a:rPr lang="de-DE" altLang="de-DE" b="0" baseline="0" dirty="0"/>
              <a:t>Seriosität der badenova</a:t>
            </a:r>
          </a:p>
          <a:p>
            <a:pPr marL="171349" indent="-171349" defTabSz="903949">
              <a:buFont typeface="Arial" panose="020B0604020202020204" pitchFamily="34" charset="0"/>
              <a:buChar char="•"/>
              <a:defRPr/>
            </a:pPr>
            <a:r>
              <a:rPr lang="de-DE" altLang="de-DE" b="0" baseline="0" dirty="0"/>
              <a:t>Bei 400 €/kWh</a:t>
            </a:r>
          </a:p>
          <a:p>
            <a:pPr marL="171349" indent="-171349" defTabSz="903949">
              <a:buFont typeface="Arial" panose="020B0604020202020204" pitchFamily="34" charset="0"/>
              <a:buChar char="•"/>
              <a:defRPr/>
            </a:pPr>
            <a:r>
              <a:rPr lang="de-DE" altLang="de-DE" b="0" baseline="0" dirty="0"/>
              <a:t>Schwarzstartfähig ????</a:t>
            </a:r>
          </a:p>
          <a:p>
            <a:pPr marL="171349" indent="-171349" defTabSz="903949">
              <a:buFont typeface="Arial" panose="020B0604020202020204" pitchFamily="34" charset="0"/>
              <a:buChar char="•"/>
              <a:defRPr/>
            </a:pPr>
            <a:r>
              <a:rPr lang="de-DE" altLang="de-DE" b="0" baseline="0" dirty="0"/>
              <a:t>Die Anlagen haben 1450 VLS</a:t>
            </a:r>
          </a:p>
          <a:p>
            <a:pPr marL="171349" indent="-171349" defTabSz="903949">
              <a:buFont typeface="Arial" panose="020B0604020202020204" pitchFamily="34" charset="0"/>
              <a:buChar char="•"/>
              <a:defRPr/>
            </a:pPr>
            <a:r>
              <a:rPr lang="de-DE" altLang="de-DE" b="0" baseline="0" dirty="0"/>
              <a:t>Wenn die Speicher voll wären und auf 10 % tiefentladen werden</a:t>
            </a:r>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78</a:t>
            </a:fld>
            <a:endParaRPr lang="de-DE" altLang="de-DE" sz="1200"/>
          </a:p>
        </p:txBody>
      </p:sp>
    </p:spTree>
    <p:extLst>
      <p:ext uri="{BB962C8B-B14F-4D97-AF65-F5344CB8AC3E}">
        <p14:creationId xmlns:p14="http://schemas.microsoft.com/office/powerpoint/2010/main" val="5923943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79</a:t>
            </a:fld>
            <a:endParaRPr lang="de-DE" altLang="de-DE"/>
          </a:p>
        </p:txBody>
      </p:sp>
    </p:spTree>
    <p:extLst>
      <p:ext uri="{BB962C8B-B14F-4D97-AF65-F5344CB8AC3E}">
        <p14:creationId xmlns:p14="http://schemas.microsoft.com/office/powerpoint/2010/main" val="221490804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80</a:t>
            </a:fld>
            <a:endParaRPr lang="de-DE" altLang="de-DE"/>
          </a:p>
        </p:txBody>
      </p:sp>
    </p:spTree>
    <p:extLst>
      <p:ext uri="{BB962C8B-B14F-4D97-AF65-F5344CB8AC3E}">
        <p14:creationId xmlns:p14="http://schemas.microsoft.com/office/powerpoint/2010/main" val="362283623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Sonne Wind volatil, wetterabhängig</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81</a:t>
            </a:fld>
            <a:endParaRPr lang="de-DE" altLang="de-DE"/>
          </a:p>
        </p:txBody>
      </p:sp>
    </p:spTree>
    <p:extLst>
      <p:ext uri="{BB962C8B-B14F-4D97-AF65-F5344CB8AC3E}">
        <p14:creationId xmlns:p14="http://schemas.microsoft.com/office/powerpoint/2010/main" val="30095171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Konventionelle nur technikabhängig Störungen und Revisionen</a:t>
            </a:r>
          </a:p>
          <a:p>
            <a:endParaRPr lang="de-DE" dirty="0"/>
          </a:p>
          <a:p>
            <a:r>
              <a:rPr lang="de-DE" dirty="0"/>
              <a:t>Das sind die Herausforderungen von volatilen Energien </a:t>
            </a:r>
          </a:p>
          <a:p>
            <a:endParaRPr lang="de-DE" dirty="0"/>
          </a:p>
          <a:p>
            <a:r>
              <a:rPr lang="de-DE" dirty="0"/>
              <a:t>Speicher für überschüssigem Strom für  „Hellbriesen“</a:t>
            </a:r>
          </a:p>
          <a:p>
            <a:r>
              <a:rPr lang="de-DE" dirty="0"/>
              <a:t>Ersatzstromanlagen für  fehlenden Strom für „Dunkelflauten</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82</a:t>
            </a:fld>
            <a:endParaRPr lang="de-DE" altLang="de-DE"/>
          </a:p>
        </p:txBody>
      </p:sp>
    </p:spTree>
    <p:extLst>
      <p:ext uri="{BB962C8B-B14F-4D97-AF65-F5344CB8AC3E}">
        <p14:creationId xmlns:p14="http://schemas.microsoft.com/office/powerpoint/2010/main" val="4190435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HPS Home Power Solutions GmbH war ein Berliner Technologieunternehmen, das innovative Ganzjahres-Stromspeicher für Privathäuser entwickelte</a:t>
            </a:r>
            <a:r>
              <a:rPr lang="de-DE" b="0" i="0" dirty="0">
                <a:solidFill>
                  <a:srgbClr val="0A0A0A"/>
                </a:solidFill>
                <a:effectLst/>
                <a:latin typeface="Google Sans"/>
              </a:rPr>
              <a:t>, die grünen Wasserstoff zur Speicherung von Solarenergie nutzten, um ganzjährig Strom und Wärme zu liefern; das Unternehmen meldete jedoch Anfang April 2025 Insolvenz an und stellte den Geschäftsbetrieb ein, was das Ende der Produktion und des Betriebs bedeutete. </a:t>
            </a:r>
          </a:p>
          <a:p>
            <a:endParaRPr lang="de-DE" b="0" i="0" dirty="0">
              <a:solidFill>
                <a:srgbClr val="0A0A0A"/>
              </a:solidFill>
              <a:effectLst/>
              <a:latin typeface="Google Sans"/>
            </a:endParaRPr>
          </a:p>
          <a:p>
            <a:r>
              <a:rPr lang="de-DE" b="0" i="0" dirty="0">
                <a:solidFill>
                  <a:srgbClr val="0A0A0A"/>
                </a:solidFill>
                <a:effectLst/>
                <a:latin typeface="Google Sans"/>
              </a:rPr>
              <a:t>H2 Speicherkosten </a:t>
            </a:r>
            <a:r>
              <a:rPr lang="de-DE" b="0" i="0" dirty="0" err="1">
                <a:solidFill>
                  <a:srgbClr val="0A0A0A"/>
                </a:solidFill>
                <a:effectLst/>
                <a:latin typeface="Google Sans"/>
              </a:rPr>
              <a:t>ca</a:t>
            </a:r>
            <a:r>
              <a:rPr lang="de-DE" b="0" i="0" dirty="0">
                <a:solidFill>
                  <a:srgbClr val="0A0A0A"/>
                </a:solidFill>
                <a:effectLst/>
                <a:latin typeface="Google Sans"/>
              </a:rPr>
              <a:t> 100.000 €</a:t>
            </a:r>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83</a:t>
            </a:fld>
            <a:endParaRPr lang="de-DE"/>
          </a:p>
        </p:txBody>
      </p:sp>
    </p:spTree>
    <p:extLst>
      <p:ext uri="{BB962C8B-B14F-4D97-AF65-F5344CB8AC3E}">
        <p14:creationId xmlns:p14="http://schemas.microsoft.com/office/powerpoint/2010/main" val="34227335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Deutschland 212 TWh, Einwohner 83 Mio.  pro </a:t>
            </a:r>
            <a:r>
              <a:rPr lang="de-DE"/>
              <a:t>Kopf  1,7   </a:t>
            </a:r>
            <a:r>
              <a:rPr lang="de-DE" dirty="0"/>
              <a:t>mal mehr als China</a:t>
            </a:r>
          </a:p>
          <a:p>
            <a:r>
              <a:rPr lang="de-DE" dirty="0"/>
              <a:t>China 2.000 TWh,  Einwohner 1.500 Mio.  </a:t>
            </a:r>
          </a:p>
        </p:txBody>
      </p:sp>
      <p:sp>
        <p:nvSpPr>
          <p:cNvPr id="4" name="Foliennummernplatzhalter 3"/>
          <p:cNvSpPr>
            <a:spLocks noGrp="1"/>
          </p:cNvSpPr>
          <p:nvPr>
            <p:ph type="sldNum" sz="quarter" idx="10"/>
          </p:nvPr>
        </p:nvSpPr>
        <p:spPr/>
        <p:txBody>
          <a:bodyPr/>
          <a:lstStyle/>
          <a:p>
            <a:fld id="{068BFBC9-8E7C-574A-82FC-09A88FA9981C}" type="slidenum">
              <a:rPr lang="de-DE" smtClean="0"/>
              <a:t>84</a:t>
            </a:fld>
            <a:endParaRPr lang="de-DE"/>
          </a:p>
        </p:txBody>
      </p:sp>
    </p:spTree>
    <p:extLst>
      <p:ext uri="{BB962C8B-B14F-4D97-AF65-F5344CB8AC3E}">
        <p14:creationId xmlns:p14="http://schemas.microsoft.com/office/powerpoint/2010/main" val="321290676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85</a:t>
            </a:fld>
            <a:endParaRPr lang="de-DE"/>
          </a:p>
        </p:txBody>
      </p:sp>
    </p:spTree>
    <p:extLst>
      <p:ext uri="{BB962C8B-B14F-4D97-AF65-F5344CB8AC3E}">
        <p14:creationId xmlns:p14="http://schemas.microsoft.com/office/powerpoint/2010/main" val="3482106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86</a:t>
            </a:fld>
            <a:endParaRPr lang="de-DE"/>
          </a:p>
        </p:txBody>
      </p:sp>
    </p:spTree>
    <p:extLst>
      <p:ext uri="{BB962C8B-B14F-4D97-AF65-F5344CB8AC3E}">
        <p14:creationId xmlns:p14="http://schemas.microsoft.com/office/powerpoint/2010/main" val="4069614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854">
              <a:defRPr/>
            </a:pP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87</a:t>
            </a:fld>
            <a:endParaRPr lang="de-DE" altLang="de-DE"/>
          </a:p>
        </p:txBody>
      </p:sp>
    </p:spTree>
    <p:extLst>
      <p:ext uri="{BB962C8B-B14F-4D97-AF65-F5344CB8AC3E}">
        <p14:creationId xmlns:p14="http://schemas.microsoft.com/office/powerpoint/2010/main" val="68772997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Folienbildplatzhalter 1"/>
          <p:cNvSpPr>
            <a:spLocks noGrp="1" noRot="1" noChangeAspect="1" noTextEdit="1"/>
          </p:cNvSpPr>
          <p:nvPr>
            <p:ph type="sldImg"/>
          </p:nvPr>
        </p:nvSpPr>
        <p:spPr>
          <a:ln/>
        </p:spPr>
      </p:sp>
      <p:sp>
        <p:nvSpPr>
          <p:cNvPr id="184323" name="Notizenplatzhalter 2"/>
          <p:cNvSpPr>
            <a:spLocks noGrp="1"/>
          </p:cNvSpPr>
          <p:nvPr>
            <p:ph type="body" idx="1"/>
          </p:nvPr>
        </p:nvSpPr>
        <p:spPr>
          <a:noFill/>
        </p:spPr>
        <p:txBody>
          <a:bodyPr/>
          <a:lstStyle/>
          <a:p>
            <a:pPr defTabSz="913854">
              <a:defRPr/>
            </a:pPr>
            <a:r>
              <a:rPr lang="de-DE" altLang="de-DE" b="0" baseline="0" dirty="0"/>
              <a:t>Kernenergie skaliert, Europa bei 6 Anlagen / Jahr  4 </a:t>
            </a:r>
            <a:r>
              <a:rPr lang="de-DE" altLang="de-DE" b="0" baseline="0" dirty="0" err="1"/>
              <a:t>Mio</a:t>
            </a:r>
            <a:r>
              <a:rPr lang="de-DE" altLang="de-DE" b="0" baseline="0" dirty="0"/>
              <a:t> / MW 60 Monate Bauzeit</a:t>
            </a:r>
          </a:p>
          <a:p>
            <a:pPr defTabSz="913854">
              <a:defRPr/>
            </a:pPr>
            <a:endParaRPr lang="de-DE" altLang="de-DE" b="0" baseline="0" dirty="0"/>
          </a:p>
          <a:p>
            <a:pPr defTabSz="913854">
              <a:defRPr/>
            </a:pPr>
            <a:r>
              <a:rPr lang="de-DE" altLang="de-DE" b="0" baseline="0" dirty="0"/>
              <a:t>Notstromgeräte 500 €/kW  34 GW = 17 </a:t>
            </a:r>
            <a:r>
              <a:rPr lang="de-DE" altLang="de-DE" b="0" baseline="0" dirty="0" err="1"/>
              <a:t>Mrd</a:t>
            </a:r>
            <a:endParaRPr lang="de-DE" altLang="de-DE" b="0" baseline="0" dirty="0"/>
          </a:p>
          <a:p>
            <a:pPr marL="171349" indent="-171349">
              <a:buFont typeface="Arial" panose="020B0604020202020204" pitchFamily="34" charset="0"/>
              <a:buChar char="•"/>
            </a:pPr>
            <a:endParaRPr lang="de-DE" altLang="de-DE" b="0" baseline="0" dirty="0"/>
          </a:p>
          <a:p>
            <a:endParaRPr lang="de-DE" altLang="de-DE" b="0" dirty="0"/>
          </a:p>
        </p:txBody>
      </p:sp>
      <p:sp>
        <p:nvSpPr>
          <p:cNvPr id="184324"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02793340-ACC7-4A33-98EF-1C0204B851DE}" type="slidenum">
              <a:rPr lang="de-DE" altLang="de-DE" sz="1200"/>
              <a:pPr/>
              <a:t>88</a:t>
            </a:fld>
            <a:endParaRPr lang="de-DE" altLang="de-DE" sz="1200"/>
          </a:p>
        </p:txBody>
      </p:sp>
    </p:spTree>
    <p:extLst>
      <p:ext uri="{BB962C8B-B14F-4D97-AF65-F5344CB8AC3E}">
        <p14:creationId xmlns:p14="http://schemas.microsoft.com/office/powerpoint/2010/main" val="38226807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Biogas 15 % der </a:t>
            </a:r>
            <a:r>
              <a:rPr lang="de-DE" dirty="0" err="1"/>
              <a:t>landwirschaftlichen</a:t>
            </a:r>
            <a:r>
              <a:rPr lang="de-DE" dirty="0"/>
              <a:t> Flächen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89</a:t>
            </a:fld>
            <a:endParaRPr lang="de-DE" altLang="de-DE"/>
          </a:p>
        </p:txBody>
      </p:sp>
    </p:spTree>
    <p:extLst>
      <p:ext uri="{BB962C8B-B14F-4D97-AF65-F5344CB8AC3E}">
        <p14:creationId xmlns:p14="http://schemas.microsoft.com/office/powerpoint/2010/main" val="1063788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Wind und Sonnen können keinen einzigen Haushalt versorgen</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90</a:t>
            </a:fld>
            <a:endParaRPr lang="de-DE" altLang="de-DE"/>
          </a:p>
        </p:txBody>
      </p:sp>
    </p:spTree>
    <p:extLst>
      <p:ext uri="{BB962C8B-B14F-4D97-AF65-F5344CB8AC3E}">
        <p14:creationId xmlns:p14="http://schemas.microsoft.com/office/powerpoint/2010/main" val="32313221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Wind und Sonnen können keinen einzigen Haushalt versorgen</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91</a:t>
            </a:fld>
            <a:endParaRPr lang="de-DE" altLang="de-DE"/>
          </a:p>
        </p:txBody>
      </p:sp>
    </p:spTree>
    <p:extLst>
      <p:ext uri="{BB962C8B-B14F-4D97-AF65-F5344CB8AC3E}">
        <p14:creationId xmlns:p14="http://schemas.microsoft.com/office/powerpoint/2010/main" val="14946102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20 Jahre Betriebszeit</a:t>
            </a:r>
          </a:p>
          <a:p>
            <a:r>
              <a:rPr lang="de-DE" dirty="0"/>
              <a:t>4% Zins</a:t>
            </a:r>
          </a:p>
          <a:p>
            <a:r>
              <a:rPr lang="de-DE" dirty="0"/>
              <a:t>2,5 % Betriebskosten</a:t>
            </a:r>
          </a:p>
          <a:p>
            <a:endParaRPr lang="de-DE" dirty="0"/>
          </a:p>
          <a:p>
            <a:r>
              <a:rPr lang="de-DE" dirty="0"/>
              <a:t>Abrechnung nach gefahrenen Kilometern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92</a:t>
            </a:fld>
            <a:endParaRPr lang="de-DE" altLang="de-DE"/>
          </a:p>
        </p:txBody>
      </p:sp>
    </p:spTree>
    <p:extLst>
      <p:ext uri="{BB962C8B-B14F-4D97-AF65-F5344CB8AC3E}">
        <p14:creationId xmlns:p14="http://schemas.microsoft.com/office/powerpoint/2010/main" val="35611516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Herbst 2021</a:t>
            </a:r>
            <a:r>
              <a:rPr lang="de-DE" baseline="0" dirty="0"/>
              <a:t> nach Corona massiver Anstieg der Energiepreise</a:t>
            </a:r>
          </a:p>
          <a:p>
            <a:r>
              <a:rPr lang="de-DE" baseline="0" dirty="0"/>
              <a:t>Durch geringen Ausbau des Fördervolumens von Kohle; Öl und Gasvorkommen</a:t>
            </a:r>
          </a:p>
          <a:p>
            <a:r>
              <a:rPr lang="de-DE" dirty="0"/>
              <a:t> </a:t>
            </a:r>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93</a:t>
            </a:fld>
            <a:endParaRPr lang="de-DE" altLang="de-DE"/>
          </a:p>
        </p:txBody>
      </p:sp>
    </p:spTree>
    <p:extLst>
      <p:ext uri="{BB962C8B-B14F-4D97-AF65-F5344CB8AC3E}">
        <p14:creationId xmlns:p14="http://schemas.microsoft.com/office/powerpoint/2010/main" val="319412376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grün Biomasse, hellblau Wasser</a:t>
            </a:r>
          </a:p>
          <a:p>
            <a:r>
              <a:rPr lang="de-DE" dirty="0"/>
              <a:t>Energiedaten, Febr. 2025 Erzeugungskosten</a:t>
            </a:r>
            <a:r>
              <a:rPr lang="de-DE" baseline="0" dirty="0"/>
              <a:t>, fossile Anlagen, EE Anlagen</a:t>
            </a:r>
          </a:p>
          <a:p>
            <a:r>
              <a:rPr lang="de-DE" baseline="0" dirty="0"/>
              <a:t>Wind 63 GW, Sonne 100 GW</a:t>
            </a:r>
          </a:p>
          <a:p>
            <a:r>
              <a:rPr lang="de-DE" baseline="0" dirty="0"/>
              <a:t>Hohe Strompreise durch geringes </a:t>
            </a:r>
            <a:r>
              <a:rPr lang="de-DE" baseline="0" dirty="0" err="1"/>
              <a:t>therm</a:t>
            </a:r>
            <a:r>
              <a:rPr lang="de-DE" baseline="0" dirty="0"/>
              <a:t> Angebot</a:t>
            </a:r>
          </a:p>
          <a:p>
            <a:r>
              <a:rPr lang="de-DE" baseline="0" dirty="0"/>
              <a:t>Niedrige Strompreise durch hohe volatiles Angebot</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94</a:t>
            </a:fld>
            <a:endParaRPr lang="de-DE" altLang="de-DE"/>
          </a:p>
        </p:txBody>
      </p:sp>
    </p:spTree>
    <p:extLst>
      <p:ext uri="{BB962C8B-B14F-4D97-AF65-F5344CB8AC3E}">
        <p14:creationId xmlns:p14="http://schemas.microsoft.com/office/powerpoint/2010/main" val="383063199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Folienbildplatzhalter 1"/>
          <p:cNvSpPr>
            <a:spLocks noGrp="1" noRot="1" noChangeAspect="1" noTextEdit="1"/>
          </p:cNvSpPr>
          <p:nvPr>
            <p:ph type="sldImg"/>
          </p:nvPr>
        </p:nvSpPr>
        <p:spPr>
          <a:xfrm>
            <a:off x="960438" y="739775"/>
            <a:ext cx="4937125" cy="3703638"/>
          </a:xfrm>
          <a:ln/>
        </p:spPr>
      </p:sp>
      <p:sp>
        <p:nvSpPr>
          <p:cNvPr id="136195"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dirty="0"/>
              <a:t>PUMPSPEICHERWERKE</a:t>
            </a:r>
          </a:p>
          <a:p>
            <a:pPr marL="171349" indent="-171349">
              <a:buFont typeface="Arial" panose="020B0604020202020204" pitchFamily="34" charset="0"/>
              <a:buChar char="•"/>
            </a:pPr>
            <a:r>
              <a:rPr lang="de-DE" altLang="de-DE" dirty="0" err="1"/>
              <a:t>Goldisthal</a:t>
            </a:r>
            <a:r>
              <a:rPr lang="de-DE" altLang="de-DE" dirty="0"/>
              <a:t>			8</a:t>
            </a:r>
            <a:r>
              <a:rPr lang="de-DE" altLang="de-DE" baseline="0" dirty="0"/>
              <a:t> GWh</a:t>
            </a:r>
            <a:endParaRPr lang="de-DE" altLang="de-DE" dirty="0"/>
          </a:p>
          <a:p>
            <a:pPr marL="171349" indent="-171349">
              <a:buFont typeface="Arial" panose="020B0604020202020204" pitchFamily="34" charset="0"/>
              <a:buChar char="•"/>
            </a:pPr>
            <a:r>
              <a:rPr lang="de-DE" altLang="de-DE" dirty="0"/>
              <a:t>Schluchseewerk Baden Württemberg 	6 GWh</a:t>
            </a:r>
          </a:p>
          <a:p>
            <a:pPr marL="171349" indent="-171349" defTabSz="913854">
              <a:buFont typeface="Arial" panose="020B0604020202020204" pitchFamily="34" charset="0"/>
              <a:buChar char="•"/>
              <a:defRPr/>
            </a:pPr>
            <a:r>
              <a:rPr lang="de-DE" altLang="de-DE" dirty="0" err="1"/>
              <a:t>Markersbach</a:t>
            </a:r>
            <a:r>
              <a:rPr lang="de-DE" altLang="de-DE" dirty="0"/>
              <a:t> Sachsen 		4 </a:t>
            </a:r>
            <a:r>
              <a:rPr lang="de-DE" altLang="de-DE" dirty="0" err="1"/>
              <a:t>GWh</a:t>
            </a:r>
            <a:endParaRPr lang="de-DE" altLang="de-DE" dirty="0"/>
          </a:p>
          <a:p>
            <a:pPr marL="171349" indent="-171349" defTabSz="913854">
              <a:buFont typeface="Arial" panose="020B0604020202020204" pitchFamily="34" charset="0"/>
              <a:buChar char="•"/>
              <a:defRPr/>
            </a:pPr>
            <a:r>
              <a:rPr lang="de-DE" altLang="de-DE" dirty="0"/>
              <a:t>Wieder</a:t>
            </a:r>
            <a:r>
              <a:rPr lang="de-DE" altLang="de-DE" baseline="0" dirty="0"/>
              <a:t>-IBS </a:t>
            </a:r>
            <a:r>
              <a:rPr lang="de-DE" altLang="de-DE" dirty="0"/>
              <a:t> </a:t>
            </a:r>
            <a:r>
              <a:rPr lang="de-DE" altLang="de-DE" dirty="0" err="1"/>
              <a:t>Happurg</a:t>
            </a:r>
            <a:r>
              <a:rPr lang="de-DE" altLang="de-DE" dirty="0"/>
              <a:t>  in 2028	0.8</a:t>
            </a:r>
            <a:r>
              <a:rPr lang="de-DE" altLang="de-DE" baseline="0" dirty="0"/>
              <a:t> </a:t>
            </a:r>
            <a:r>
              <a:rPr lang="de-DE" altLang="de-DE" baseline="0" dirty="0" err="1"/>
              <a:t>GWh</a:t>
            </a:r>
            <a:r>
              <a:rPr lang="de-DE" altLang="de-DE" baseline="0" dirty="0"/>
              <a:t>  </a:t>
            </a:r>
            <a:r>
              <a:rPr lang="de-DE" b="1" dirty="0"/>
              <a:t>Riesiger deutscher Speicher geht wieder ans Netz 06.2024</a:t>
            </a:r>
          </a:p>
          <a:p>
            <a:pPr marL="171349" indent="-171349" defTabSz="913854">
              <a:buFont typeface="Arial" panose="020B0604020202020204" pitchFamily="34" charset="0"/>
              <a:buChar char="•"/>
              <a:defRPr/>
            </a:pPr>
            <a:endParaRPr lang="de-DE" altLang="de-DE" dirty="0"/>
          </a:p>
          <a:p>
            <a:pPr marL="171349" indent="-171349" defTabSz="913854">
              <a:buFont typeface="Arial" panose="020B0604020202020204" pitchFamily="34" charset="0"/>
              <a:buChar char="•"/>
              <a:defRPr/>
            </a:pPr>
            <a:endParaRPr lang="de-DE" altLang="de-DE" dirty="0"/>
          </a:p>
          <a:p>
            <a:pPr marL="171349" indent="-171349">
              <a:buFont typeface="Arial" panose="020B0604020202020204" pitchFamily="34" charset="0"/>
              <a:buChar char="•"/>
            </a:pPr>
            <a:r>
              <a:rPr lang="de-DE" altLang="de-DE" dirty="0"/>
              <a:t>Projekt </a:t>
            </a:r>
            <a:r>
              <a:rPr lang="de-DE" altLang="de-DE" dirty="0" err="1"/>
              <a:t>Hotzenwald</a:t>
            </a:r>
            <a:r>
              <a:rPr lang="de-DE" altLang="de-DE" dirty="0"/>
              <a:t>,</a:t>
            </a:r>
            <a:r>
              <a:rPr lang="de-DE" altLang="de-DE" baseline="0" dirty="0"/>
              <a:t> nicht wirtschaftlich </a:t>
            </a:r>
            <a:endParaRPr lang="de-DE" altLang="de-DE" dirty="0"/>
          </a:p>
          <a:p>
            <a:pPr marL="171349" indent="-171349">
              <a:buFont typeface="Arial" panose="020B0604020202020204" pitchFamily="34" charset="0"/>
              <a:buChar char="•"/>
            </a:pPr>
            <a:r>
              <a:rPr lang="de-DE" altLang="de-DE" dirty="0"/>
              <a:t>massiver Eingriff in die Natur</a:t>
            </a:r>
          </a:p>
          <a:p>
            <a:pPr marL="171349" indent="-171349">
              <a:buFont typeface="Arial" panose="020B0604020202020204" pitchFamily="34" charset="0"/>
              <a:buChar char="•"/>
            </a:pPr>
            <a:r>
              <a:rPr lang="de-DE" altLang="de-DE" dirty="0"/>
              <a:t>hohes Gefährdungspotential beim</a:t>
            </a:r>
            <a:r>
              <a:rPr lang="de-DE" altLang="de-DE" baseline="0" dirty="0"/>
              <a:t> Dammbruch, geringe Wahrscheinlichkeit, große Folgen</a:t>
            </a:r>
          </a:p>
          <a:p>
            <a:pPr marL="171349" indent="-171349">
              <a:buFont typeface="Arial" panose="020B0604020202020204" pitchFamily="34" charset="0"/>
              <a:buChar char="•"/>
            </a:pPr>
            <a:r>
              <a:rPr lang="de-DE" altLang="de-DE" baseline="0" dirty="0"/>
              <a:t>Staudammbruch </a:t>
            </a:r>
            <a:r>
              <a:rPr lang="de-DE" b="1" dirty="0" err="1"/>
              <a:t>Banqiao</a:t>
            </a:r>
            <a:r>
              <a:rPr lang="de-DE" dirty="0"/>
              <a:t> </a:t>
            </a:r>
            <a:r>
              <a:rPr lang="de-DE" altLang="de-DE" dirty="0"/>
              <a:t>in</a:t>
            </a:r>
            <a:r>
              <a:rPr lang="de-DE" altLang="de-DE" baseline="0" dirty="0"/>
              <a:t> China 1975  ca. 230.000 Tote</a:t>
            </a:r>
            <a:endParaRPr lang="de-DE" altLang="de-DE" dirty="0"/>
          </a:p>
          <a:p>
            <a:pPr marL="171349" indent="-171349">
              <a:buFont typeface="Arial" panose="020B0604020202020204" pitchFamily="34" charset="0"/>
              <a:buChar char="•"/>
            </a:pPr>
            <a:endParaRPr lang="de-DE" altLang="de-DE" dirty="0"/>
          </a:p>
        </p:txBody>
      </p:sp>
      <p:sp>
        <p:nvSpPr>
          <p:cNvPr id="136196"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241686E-06B4-4EA7-9A14-395DBE192329}" type="slidenum">
              <a:rPr lang="de-DE" altLang="de-DE" sz="1200"/>
              <a:pPr/>
              <a:t>96</a:t>
            </a:fld>
            <a:endParaRPr lang="de-DE" altLang="de-DE" sz="1200"/>
          </a:p>
        </p:txBody>
      </p:sp>
    </p:spTree>
    <p:extLst>
      <p:ext uri="{BB962C8B-B14F-4D97-AF65-F5344CB8AC3E}">
        <p14:creationId xmlns:p14="http://schemas.microsoft.com/office/powerpoint/2010/main" val="36842889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ca</a:t>
            </a:r>
            <a:r>
              <a:rPr lang="de-DE" dirty="0"/>
              <a:t>  5.000  TWh gesamt  160 TWh/a  = 30 % der Stromerzeugung</a:t>
            </a:r>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97</a:t>
            </a:fld>
            <a:endParaRPr lang="de-DE" altLang="de-DE"/>
          </a:p>
        </p:txBody>
      </p:sp>
    </p:spTree>
    <p:extLst>
      <p:ext uri="{BB962C8B-B14F-4D97-AF65-F5344CB8AC3E}">
        <p14:creationId xmlns:p14="http://schemas.microsoft.com/office/powerpoint/2010/main" val="3068604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ca</a:t>
            </a:r>
            <a:r>
              <a:rPr lang="de-DE" dirty="0"/>
              <a:t>  5.000  TWh gesamt  160 TWh/a  = 30 % der Stromerzeugung</a:t>
            </a:r>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98</a:t>
            </a:fld>
            <a:endParaRPr lang="de-DE" altLang="de-DE"/>
          </a:p>
        </p:txBody>
      </p:sp>
    </p:spTree>
    <p:extLst>
      <p:ext uri="{BB962C8B-B14F-4D97-AF65-F5344CB8AC3E}">
        <p14:creationId xmlns:p14="http://schemas.microsoft.com/office/powerpoint/2010/main" val="407244622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Von der IEA 2020</a:t>
            </a:r>
          </a:p>
          <a:p>
            <a:r>
              <a:rPr lang="de-DE" dirty="0" err="1"/>
              <a:t>Frauenhofer</a:t>
            </a:r>
            <a:r>
              <a:rPr lang="de-DE" dirty="0"/>
              <a:t> - </a:t>
            </a:r>
            <a:r>
              <a:rPr lang="de-DE" dirty="0" err="1"/>
              <a:t>Kernerergie</a:t>
            </a:r>
            <a:r>
              <a:rPr lang="de-DE" dirty="0"/>
              <a:t> bis 36 Cent/kWh abgeleitet von den Kosten EPR - </a:t>
            </a:r>
            <a:r>
              <a:rPr lang="de-DE" dirty="0" err="1"/>
              <a:t>Hinkley</a:t>
            </a:r>
            <a:r>
              <a:rPr lang="de-DE" dirty="0"/>
              <a:t> Point C, </a:t>
            </a:r>
            <a:r>
              <a:rPr lang="de-DE" dirty="0" err="1"/>
              <a:t>Flamanville</a:t>
            </a:r>
            <a:r>
              <a:rPr lang="de-DE" dirty="0"/>
              <a:t> 3, </a:t>
            </a:r>
            <a:r>
              <a:rPr lang="de-DE" dirty="0" err="1"/>
              <a:t>Olkilouto</a:t>
            </a:r>
            <a:r>
              <a:rPr lang="de-DE" dirty="0"/>
              <a:t> 3</a:t>
            </a:r>
          </a:p>
          <a:p>
            <a:r>
              <a:rPr lang="de-DE" dirty="0"/>
              <a:t>Betriebszeiten 8.000 h oder nur 1.000 h</a:t>
            </a:r>
          </a:p>
          <a:p>
            <a:r>
              <a:rPr lang="de-DE" dirty="0"/>
              <a:t>CO2 Abgaben</a:t>
            </a:r>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99</a:t>
            </a:fld>
            <a:endParaRPr lang="de-DE" altLang="de-DE"/>
          </a:p>
        </p:txBody>
      </p:sp>
    </p:spTree>
    <p:extLst>
      <p:ext uri="{BB962C8B-B14F-4D97-AF65-F5344CB8AC3E}">
        <p14:creationId xmlns:p14="http://schemas.microsoft.com/office/powerpoint/2010/main" val="3623148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Folienbildplatzhalter 1"/>
          <p:cNvSpPr>
            <a:spLocks noGrp="1" noRot="1" noChangeAspect="1" noTextEdit="1"/>
          </p:cNvSpPr>
          <p:nvPr>
            <p:ph type="sldImg"/>
          </p:nvPr>
        </p:nvSpPr>
        <p:spPr>
          <a:ln/>
        </p:spPr>
      </p:sp>
      <p:sp>
        <p:nvSpPr>
          <p:cNvPr id="184323" name="Notizenplatzhalter 2"/>
          <p:cNvSpPr>
            <a:spLocks noGrp="1"/>
          </p:cNvSpPr>
          <p:nvPr>
            <p:ph type="body" idx="1"/>
          </p:nvPr>
        </p:nvSpPr>
        <p:spPr>
          <a:noFill/>
        </p:spPr>
        <p:txBody>
          <a:bodyPr/>
          <a:lstStyle/>
          <a:p>
            <a:pPr defTabSz="913854">
              <a:defRPr/>
            </a:pPr>
            <a:r>
              <a:rPr lang="de-DE" altLang="de-DE" dirty="0"/>
              <a:t>Wegfall EE Einspeisevorrang und Einspeisevergütung</a:t>
            </a:r>
          </a:p>
          <a:p>
            <a:pPr defTabSz="913854">
              <a:defRPr/>
            </a:pPr>
            <a:r>
              <a:rPr lang="de-DE" altLang="de-DE" dirty="0"/>
              <a:t>Wettbewerbsmarkt und </a:t>
            </a:r>
            <a:r>
              <a:rPr lang="de-DE" altLang="de-DE" dirty="0" err="1"/>
              <a:t>Kapatzitätsmarkt</a:t>
            </a:r>
            <a:endParaRPr lang="de-DE" altLang="de-DE" dirty="0"/>
          </a:p>
          <a:p>
            <a:pPr defTabSz="913854">
              <a:defRPr/>
            </a:pPr>
            <a:r>
              <a:rPr lang="de-DE" altLang="de-DE" b="1" baseline="0" dirty="0"/>
              <a:t>Bauzeit Gasturbinen </a:t>
            </a:r>
            <a:r>
              <a:rPr lang="de-DE" altLang="de-DE" b="0" baseline="0" dirty="0"/>
              <a:t>4-6 Jahre oder auch gar nicht</a:t>
            </a:r>
          </a:p>
          <a:p>
            <a:pPr defTabSz="913854">
              <a:defRPr/>
            </a:pPr>
            <a:endParaRPr lang="de-DE" altLang="de-DE" b="0" baseline="0" dirty="0"/>
          </a:p>
          <a:p>
            <a:pPr defTabSz="913854">
              <a:defRPr/>
            </a:pPr>
            <a:r>
              <a:rPr lang="de-DE" altLang="de-DE" b="0" baseline="0" dirty="0"/>
              <a:t>Kernenergie skaliert, Europa bei 6 Anlagen / Jahr  4 </a:t>
            </a:r>
            <a:r>
              <a:rPr lang="de-DE" altLang="de-DE" b="0" baseline="0" dirty="0" err="1"/>
              <a:t>Mio</a:t>
            </a:r>
            <a:r>
              <a:rPr lang="de-DE" altLang="de-DE" b="0" baseline="0" dirty="0"/>
              <a:t> / MW 60 Monate Bauzeit</a:t>
            </a:r>
          </a:p>
          <a:p>
            <a:pPr marL="171349" indent="-171349">
              <a:buFont typeface="Arial" panose="020B0604020202020204" pitchFamily="34" charset="0"/>
              <a:buChar char="•"/>
            </a:pPr>
            <a:endParaRPr lang="de-DE" altLang="de-DE" b="0" baseline="0" dirty="0"/>
          </a:p>
          <a:p>
            <a:endParaRPr lang="de-DE" altLang="de-DE" b="0" dirty="0"/>
          </a:p>
        </p:txBody>
      </p:sp>
      <p:sp>
        <p:nvSpPr>
          <p:cNvPr id="184324"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02793340-ACC7-4A33-98EF-1C0204B851DE}" type="slidenum">
              <a:rPr lang="de-DE" altLang="de-DE" sz="1200"/>
              <a:pPr/>
              <a:t>100</a:t>
            </a:fld>
            <a:endParaRPr lang="de-DE" altLang="de-DE" sz="1200"/>
          </a:p>
        </p:txBody>
      </p:sp>
    </p:spTree>
    <p:extLst>
      <p:ext uri="{BB962C8B-B14F-4D97-AF65-F5344CB8AC3E}">
        <p14:creationId xmlns:p14="http://schemas.microsoft.com/office/powerpoint/2010/main" val="14379836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854">
              <a:defRPr/>
            </a:pPr>
            <a:r>
              <a:rPr lang="de-DE" altLang="de-DE" dirty="0"/>
              <a:t>Mythen  =  Erzählungen und Märchen</a:t>
            </a:r>
          </a:p>
          <a:p>
            <a:pPr defTabSz="913854">
              <a:defRPr/>
            </a:pPr>
            <a:endParaRPr lang="de-DE" altLang="de-DE" dirty="0"/>
          </a:p>
          <a:p>
            <a:r>
              <a:rPr lang="de-DE" dirty="0"/>
              <a:t>Umverteilung</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101</a:t>
            </a:fld>
            <a:endParaRPr lang="de-DE" altLang="de-DE"/>
          </a:p>
        </p:txBody>
      </p:sp>
    </p:spTree>
    <p:extLst>
      <p:ext uri="{BB962C8B-B14F-4D97-AF65-F5344CB8AC3E}">
        <p14:creationId xmlns:p14="http://schemas.microsoft.com/office/powerpoint/2010/main" val="68772997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20 Jahre Betriebszeit</a:t>
            </a:r>
          </a:p>
          <a:p>
            <a:r>
              <a:rPr lang="de-DE" dirty="0"/>
              <a:t>4% Zins</a:t>
            </a:r>
          </a:p>
          <a:p>
            <a:r>
              <a:rPr lang="de-DE" dirty="0"/>
              <a:t>5% Betriebskosten</a:t>
            </a:r>
          </a:p>
          <a:p>
            <a:r>
              <a:rPr lang="de-DE" dirty="0"/>
              <a:t>212 </a:t>
            </a:r>
            <a:r>
              <a:rPr lang="de-DE" dirty="0" err="1"/>
              <a:t>Twh</a:t>
            </a:r>
            <a:r>
              <a:rPr lang="de-DE" dirty="0"/>
              <a:t>  in 2024</a:t>
            </a:r>
          </a:p>
          <a:p>
            <a:endParaRPr lang="de-DE" dirty="0"/>
          </a:p>
          <a:p>
            <a:r>
              <a:rPr lang="de-DE" dirty="0"/>
              <a:t>Abrechnung nach gefahrenen Kilometern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102</a:t>
            </a:fld>
            <a:endParaRPr lang="de-DE" altLang="de-DE"/>
          </a:p>
        </p:txBody>
      </p:sp>
    </p:spTree>
    <p:extLst>
      <p:ext uri="{BB962C8B-B14F-4D97-AF65-F5344CB8AC3E}">
        <p14:creationId xmlns:p14="http://schemas.microsoft.com/office/powerpoint/2010/main" val="108092479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103</a:t>
            </a:fld>
            <a:endParaRPr lang="de-DE" altLang="de-DE"/>
          </a:p>
        </p:txBody>
      </p:sp>
    </p:spTree>
    <p:extLst>
      <p:ext uri="{BB962C8B-B14F-4D97-AF65-F5344CB8AC3E}">
        <p14:creationId xmlns:p14="http://schemas.microsoft.com/office/powerpoint/2010/main" val="7082215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20 Jahre Betriebszeit</a:t>
            </a:r>
          </a:p>
          <a:p>
            <a:r>
              <a:rPr lang="de-DE" dirty="0"/>
              <a:t>4% Zins</a:t>
            </a:r>
          </a:p>
          <a:p>
            <a:r>
              <a:rPr lang="de-DE" dirty="0"/>
              <a:t>5% Betriebskosten</a:t>
            </a:r>
          </a:p>
          <a:p>
            <a:r>
              <a:rPr lang="de-DE" dirty="0"/>
              <a:t>212 </a:t>
            </a:r>
            <a:r>
              <a:rPr lang="de-DE" dirty="0" err="1"/>
              <a:t>Twh</a:t>
            </a:r>
            <a:r>
              <a:rPr lang="de-DE" dirty="0"/>
              <a:t>  in 2024</a:t>
            </a:r>
          </a:p>
          <a:p>
            <a:endParaRPr lang="de-DE" dirty="0"/>
          </a:p>
          <a:p>
            <a:r>
              <a:rPr lang="de-DE" dirty="0"/>
              <a:t>Abrechnung nach gefahrenen Kilometern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104</a:t>
            </a:fld>
            <a:endParaRPr lang="de-DE" altLang="de-DE"/>
          </a:p>
        </p:txBody>
      </p:sp>
    </p:spTree>
    <p:extLst>
      <p:ext uri="{BB962C8B-B14F-4D97-AF65-F5344CB8AC3E}">
        <p14:creationId xmlns:p14="http://schemas.microsoft.com/office/powerpoint/2010/main" val="39785946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20 Jahre Betriebszeit</a:t>
            </a:r>
          </a:p>
          <a:p>
            <a:r>
              <a:rPr lang="de-DE" dirty="0"/>
              <a:t>4% Zins</a:t>
            </a:r>
          </a:p>
          <a:p>
            <a:r>
              <a:rPr lang="de-DE" dirty="0"/>
              <a:t>5% Betriebskosten</a:t>
            </a:r>
          </a:p>
          <a:p>
            <a:r>
              <a:rPr lang="de-DE" dirty="0"/>
              <a:t>212 </a:t>
            </a:r>
            <a:r>
              <a:rPr lang="de-DE" dirty="0" err="1"/>
              <a:t>Twh</a:t>
            </a:r>
            <a:r>
              <a:rPr lang="de-DE" dirty="0"/>
              <a:t>  in 2024</a:t>
            </a:r>
          </a:p>
          <a:p>
            <a:endParaRPr lang="de-DE" dirty="0"/>
          </a:p>
          <a:p>
            <a:r>
              <a:rPr lang="de-DE" dirty="0"/>
              <a:t>Abrechnung nach gefahrenen Kilometern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105</a:t>
            </a:fld>
            <a:endParaRPr lang="de-DE" altLang="de-DE"/>
          </a:p>
        </p:txBody>
      </p:sp>
    </p:spTree>
    <p:extLst>
      <p:ext uri="{BB962C8B-B14F-4D97-AF65-F5344CB8AC3E}">
        <p14:creationId xmlns:p14="http://schemas.microsoft.com/office/powerpoint/2010/main" val="152615912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aseline="0" dirty="0"/>
              <a:t>37.000  MW Kohlekraftwerke, Kernkraft ehemals 20.000 MW im März 2023 null</a:t>
            </a:r>
          </a:p>
          <a:p>
            <a:pPr marL="171349" indent="-171349">
              <a:buFont typeface="Arial" panose="020B0604020202020204" pitchFamily="34" charset="0"/>
              <a:buChar char="•"/>
            </a:pPr>
            <a:r>
              <a:rPr lang="de-DE" altLang="de-DE" baseline="0" dirty="0"/>
              <a:t>EE  Leistung in  </a:t>
            </a:r>
            <a:r>
              <a:rPr lang="de-DE" altLang="de-DE" b="1" baseline="0" dirty="0"/>
              <a:t>Gesamt 167.000 MW</a:t>
            </a:r>
            <a:r>
              <a:rPr lang="de-DE" altLang="de-DE" baseline="0" dirty="0"/>
              <a:t>,  Sonne 60.900, Wind 79.300, 10.500 Bio, 5.500 Wasser</a:t>
            </a:r>
          </a:p>
          <a:p>
            <a:pPr marL="171349" indent="-171349">
              <a:buFont typeface="Arial" panose="020B0604020202020204" pitchFamily="34" charset="0"/>
              <a:buChar char="•"/>
            </a:pPr>
            <a:r>
              <a:rPr lang="de-DE" dirty="0"/>
              <a:t>Von den Kohlekraftwerken wurden und werden laut Bundesnetzagentur in den Jahren 2021 und 2022 zusammen rund 6.000 Megawatt </a:t>
            </a:r>
            <a:r>
              <a:rPr lang="de-DE" altLang="de-DE" dirty="0"/>
              <a:t>Reserve und Sicherheitsbereitschaft </a:t>
            </a:r>
            <a:r>
              <a:rPr lang="de-DE"/>
              <a:t>genommen,</a:t>
            </a:r>
            <a:endParaRPr lang="de-DE" altLang="de-DE" baseline="0" dirty="0"/>
          </a:p>
          <a:p>
            <a:endParaRPr lang="de-DE" altLang="de-DE" baseline="0" dirty="0"/>
          </a:p>
          <a:p>
            <a:endParaRPr lang="de-DE" altLang="de-DE" baseline="0" dirty="0"/>
          </a:p>
          <a:p>
            <a:pPr defTabSz="913854">
              <a:defRPr/>
            </a:pPr>
            <a:r>
              <a:rPr lang="de-DE" i="1" dirty="0"/>
              <a:t>in 2023 waren  60,9 GW Solar- und  79,3 GW Windanlagen, Summen 140,2 GW installiert</a:t>
            </a:r>
            <a:endParaRPr lang="de-DE" altLang="de-DE" baseline="0" dirty="0"/>
          </a:p>
          <a:p>
            <a:endParaRPr lang="de-DE" altLang="de-DE" baseline="0" dirty="0"/>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106</a:t>
            </a:fld>
            <a:endParaRPr lang="de-DE" altLang="de-DE" sz="1200"/>
          </a:p>
        </p:txBody>
      </p:sp>
    </p:spTree>
    <p:extLst>
      <p:ext uri="{BB962C8B-B14F-4D97-AF65-F5344CB8AC3E}">
        <p14:creationId xmlns:p14="http://schemas.microsoft.com/office/powerpoint/2010/main" val="41108432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aseline="0" dirty="0"/>
              <a:t>Zur Kompensation sind das bei heutigen Stromverbrach  in 2030 zusätzlich .50.000 MW Gaskraftwerke notwendig, das sind </a:t>
            </a:r>
            <a:r>
              <a:rPr lang="de-DE" altLang="de-DE" baseline="0" dirty="0" err="1"/>
              <a:t>ca</a:t>
            </a:r>
            <a:r>
              <a:rPr lang="de-DE" altLang="de-DE" baseline="0" dirty="0"/>
              <a:t> 170 Gasturbinen a`300 MW</a:t>
            </a:r>
          </a:p>
          <a:p>
            <a:pPr marL="171349" indent="-171349">
              <a:buFont typeface="Arial" panose="020B0604020202020204" pitchFamily="34" charset="0"/>
              <a:buChar char="•"/>
            </a:pPr>
            <a:r>
              <a:rPr lang="de-DE" altLang="de-DE" baseline="0" dirty="0"/>
              <a:t>Gaskraftwerke haben eine Bauzeit von 3-6 Jahren und ab 2030 sollen 50% Wasserstoff beigemischt werden</a:t>
            </a:r>
          </a:p>
          <a:p>
            <a:pPr marL="171349" indent="-171349">
              <a:buFont typeface="Arial" panose="020B0604020202020204" pitchFamily="34" charset="0"/>
              <a:buChar char="•"/>
            </a:pPr>
            <a:r>
              <a:rPr lang="de-DE" altLang="de-DE" baseline="0" dirty="0" err="1"/>
              <a:t>dh</a:t>
            </a:r>
            <a:r>
              <a:rPr lang="de-DE" altLang="de-DE" baseline="0" dirty="0"/>
              <a:t> ab sofort müssen ca. 25  Gas - Kraftwerke / Jahr gebaut werden, also alle 14 Tage ein Kraftwerk</a:t>
            </a:r>
          </a:p>
          <a:p>
            <a:pPr marL="171349" indent="-171349">
              <a:buFont typeface="Arial" panose="020B0604020202020204" pitchFamily="34" charset="0"/>
              <a:buChar char="•"/>
            </a:pPr>
            <a:endParaRPr lang="de-DE" altLang="de-DE" baseline="0" dirty="0"/>
          </a:p>
          <a:p>
            <a:pPr marL="171349" indent="-171349">
              <a:buFont typeface="Arial" panose="020B0604020202020204" pitchFamily="34" charset="0"/>
              <a:buChar char="•"/>
            </a:pPr>
            <a:r>
              <a:rPr lang="de-DE" altLang="de-DE" baseline="0" dirty="0"/>
              <a:t>Alles ohne Sektorkopplung, mit Sektorkopplung alles mal 4</a:t>
            </a:r>
          </a:p>
          <a:p>
            <a:pPr marL="171349" indent="-171349">
              <a:buFont typeface="Arial" panose="020B0604020202020204" pitchFamily="34" charset="0"/>
              <a:buChar char="•"/>
            </a:pPr>
            <a:endParaRPr lang="de-DE" altLang="de-DE" baseline="0" dirty="0"/>
          </a:p>
          <a:p>
            <a:r>
              <a:rPr lang="de-DE" altLang="de-DE" baseline="0" dirty="0"/>
              <a:t>Derzeitiger Kraftwerksbestand 32 Jahre</a:t>
            </a:r>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107</a:t>
            </a:fld>
            <a:endParaRPr lang="de-DE" altLang="de-DE" sz="1200"/>
          </a:p>
        </p:txBody>
      </p:sp>
    </p:spTree>
    <p:extLst>
      <p:ext uri="{BB962C8B-B14F-4D97-AF65-F5344CB8AC3E}">
        <p14:creationId xmlns:p14="http://schemas.microsoft.com/office/powerpoint/2010/main" val="266937702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Wasseraufbereitung und Elektrolyseur </a:t>
            </a:r>
            <a:r>
              <a:rPr lang="de-DE" dirty="0" err="1"/>
              <a:t>für</a:t>
            </a:r>
            <a:r>
              <a:rPr lang="de-DE" dirty="0"/>
              <a:t> die Wasserstofferzeugung</a:t>
            </a:r>
          </a:p>
          <a:p>
            <a:pPr marL="171349" indent="-171349">
              <a:buFont typeface="Arial" panose="020B0604020202020204" pitchFamily="34" charset="0"/>
              <a:buChar char="•"/>
            </a:pPr>
            <a:r>
              <a:rPr lang="de-DE" dirty="0"/>
              <a:t>Brennstoffzelle </a:t>
            </a:r>
            <a:r>
              <a:rPr lang="de-DE" dirty="0" err="1"/>
              <a:t>für</a:t>
            </a:r>
            <a:r>
              <a:rPr lang="de-DE" dirty="0"/>
              <a:t> die </a:t>
            </a:r>
            <a:r>
              <a:rPr lang="de-DE" dirty="0" err="1"/>
              <a:t>Rückverstromung</a:t>
            </a:r>
            <a:r>
              <a:rPr lang="de-DE" dirty="0"/>
              <a:t> des Wasserstoffs</a:t>
            </a:r>
          </a:p>
          <a:p>
            <a:pPr marL="171349" indent="-171349">
              <a:buFont typeface="Arial" panose="020B0604020202020204" pitchFamily="34" charset="0"/>
              <a:buChar char="•"/>
            </a:pPr>
            <a:r>
              <a:rPr lang="de-DE" dirty="0"/>
              <a:t>Batterie mit einer Kapazität von 20 kWh </a:t>
            </a:r>
            <a:r>
              <a:rPr lang="de-DE" dirty="0" err="1"/>
              <a:t>für</a:t>
            </a:r>
            <a:r>
              <a:rPr lang="de-DE" dirty="0"/>
              <a:t> die Kurzzeitspeicherung</a:t>
            </a:r>
          </a:p>
          <a:p>
            <a:pPr marL="171349" indent="-171349">
              <a:buFont typeface="Arial" panose="020B0604020202020204" pitchFamily="34" charset="0"/>
              <a:buChar char="•"/>
            </a:pPr>
            <a:r>
              <a:rPr lang="de-DE" dirty="0"/>
              <a:t>Wechselrichter und Solarladeregler </a:t>
            </a:r>
            <a:r>
              <a:rPr lang="de-DE" dirty="0" err="1"/>
              <a:t>für</a:t>
            </a:r>
            <a:r>
              <a:rPr lang="de-DE" dirty="0"/>
              <a:t> den Anschluss an eine Photovoltaik-Anlage</a:t>
            </a:r>
          </a:p>
          <a:p>
            <a:pPr marL="171349" indent="-171349">
              <a:buFont typeface="Arial" panose="020B0604020202020204" pitchFamily="34" charset="0"/>
              <a:buChar char="•"/>
            </a:pPr>
            <a:r>
              <a:rPr lang="de-DE" dirty="0" err="1"/>
              <a:t>Lüftungssystem</a:t>
            </a:r>
            <a:r>
              <a:rPr lang="de-DE" dirty="0"/>
              <a:t> mit </a:t>
            </a:r>
            <a:r>
              <a:rPr lang="de-DE" dirty="0" err="1"/>
              <a:t>Wärmerückgewinnung</a:t>
            </a:r>
            <a:r>
              <a:rPr lang="de-DE" dirty="0"/>
              <a:t> </a:t>
            </a:r>
            <a:r>
              <a:rPr lang="de-DE" dirty="0" err="1"/>
              <a:t>für</a:t>
            </a:r>
            <a:r>
              <a:rPr lang="de-DE" dirty="0"/>
              <a:t> verbessertes Wohnklima und Heizungsentlastung</a:t>
            </a:r>
          </a:p>
          <a:p>
            <a:r>
              <a:rPr lang="de-DE" dirty="0"/>
              <a:t>Für eine Ortschaft</a:t>
            </a:r>
            <a:r>
              <a:rPr lang="de-DE" baseline="0" dirty="0"/>
              <a:t> mit </a:t>
            </a:r>
            <a:r>
              <a:rPr lang="de-DE" baseline="0" dirty="0" err="1"/>
              <a:t>ca</a:t>
            </a:r>
            <a:r>
              <a:rPr lang="de-DE" baseline="0" dirty="0"/>
              <a:t> 10.000 Einwohnen belaufen sich die </a:t>
            </a:r>
            <a:r>
              <a:rPr lang="de-DE" baseline="0" dirty="0" err="1"/>
              <a:t>Investkosten</a:t>
            </a:r>
            <a:r>
              <a:rPr lang="de-DE" baseline="0" dirty="0"/>
              <a:t> auf 720 € Millionen, d.h. pro Kopf </a:t>
            </a:r>
            <a:r>
              <a:rPr lang="de-DE" baseline="0" dirty="0" err="1"/>
              <a:t>ca</a:t>
            </a:r>
            <a:r>
              <a:rPr lang="de-DE" baseline="0" dirty="0"/>
              <a:t> € 72.000 </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108</a:t>
            </a:fld>
            <a:endParaRPr lang="de-DE" altLang="de-DE"/>
          </a:p>
        </p:txBody>
      </p:sp>
    </p:spTree>
    <p:extLst>
      <p:ext uri="{BB962C8B-B14F-4D97-AF65-F5344CB8AC3E}">
        <p14:creationId xmlns:p14="http://schemas.microsoft.com/office/powerpoint/2010/main" val="90620979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Interaktives Rechenblatt mit 80 Eingabefelder grau</a:t>
            </a:r>
          </a:p>
          <a:p>
            <a:endParaRPr lang="de-DE" dirty="0"/>
          </a:p>
          <a:p>
            <a:r>
              <a:rPr lang="de-DE" dirty="0"/>
              <a:t>Im</a:t>
            </a:r>
            <a:r>
              <a:rPr lang="de-DE" baseline="0" dirty="0"/>
              <a:t> Internet auf meiner Homepage herunterladbar</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109</a:t>
            </a:fld>
            <a:endParaRPr lang="de-DE" altLang="de-DE"/>
          </a:p>
        </p:txBody>
      </p:sp>
    </p:spTree>
    <p:extLst>
      <p:ext uri="{BB962C8B-B14F-4D97-AF65-F5344CB8AC3E}">
        <p14:creationId xmlns:p14="http://schemas.microsoft.com/office/powerpoint/2010/main" val="379274285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Wahrnehmung der</a:t>
            </a:r>
            <a:r>
              <a:rPr lang="de-DE" baseline="0" dirty="0"/>
              <a:t> Stromerzeugungskosten mit EE Anteilen der Bürger, </a:t>
            </a:r>
            <a:r>
              <a:rPr lang="de-DE" baseline="0" dirty="0" err="1"/>
              <a:t>ca</a:t>
            </a:r>
            <a:r>
              <a:rPr lang="de-DE" baseline="0" dirty="0"/>
              <a:t> 3,4  Millionen Solaranlagen</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110</a:t>
            </a:fld>
            <a:endParaRPr lang="de-DE" altLang="de-DE"/>
          </a:p>
        </p:txBody>
      </p:sp>
    </p:spTree>
    <p:extLst>
      <p:ext uri="{BB962C8B-B14F-4D97-AF65-F5344CB8AC3E}">
        <p14:creationId xmlns:p14="http://schemas.microsoft.com/office/powerpoint/2010/main" val="721066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Balkonkraftwerke</a:t>
            </a:r>
          </a:p>
          <a:p>
            <a:r>
              <a:rPr lang="de-DE" dirty="0"/>
              <a:t>Bisher installiert ca. 600.000</a:t>
            </a:r>
            <a:r>
              <a:rPr lang="de-DE" baseline="0" dirty="0"/>
              <a:t> Anlagen, 300 MW, Stromerzeugung 240 </a:t>
            </a:r>
            <a:r>
              <a:rPr lang="de-DE" baseline="0" dirty="0" err="1"/>
              <a:t>GWh</a:t>
            </a:r>
            <a:r>
              <a:rPr lang="de-DE" baseline="0" dirty="0"/>
              <a:t> das entspricht 0,05 % des Stromverbrauches</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111</a:t>
            </a:fld>
            <a:endParaRPr lang="de-DE" altLang="de-DE"/>
          </a:p>
        </p:txBody>
      </p:sp>
    </p:spTree>
    <p:extLst>
      <p:ext uri="{BB962C8B-B14F-4D97-AF65-F5344CB8AC3E}">
        <p14:creationId xmlns:p14="http://schemas.microsoft.com/office/powerpoint/2010/main" val="324609807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a:p>
          <a:p>
            <a:r>
              <a:rPr lang="de-DE" dirty="0"/>
              <a:t>Warum sind die Meinungsumfragen so positiv für die Erneuerbaren?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113</a:t>
            </a:fld>
            <a:endParaRPr lang="de-DE" altLang="de-DE"/>
          </a:p>
        </p:txBody>
      </p:sp>
    </p:spTree>
    <p:extLst>
      <p:ext uri="{BB962C8B-B14F-4D97-AF65-F5344CB8AC3E}">
        <p14:creationId xmlns:p14="http://schemas.microsoft.com/office/powerpoint/2010/main" val="3761128840"/>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Generation III  neue Anlagen bei über 200 </a:t>
            </a:r>
          </a:p>
          <a:p>
            <a:endParaRPr lang="de-DE" dirty="0"/>
          </a:p>
          <a:p>
            <a:r>
              <a:rPr lang="de-DE" dirty="0"/>
              <a:t>genutzte Energie / Strom</a:t>
            </a:r>
          </a:p>
          <a:p>
            <a:r>
              <a:rPr lang="de-DE" dirty="0"/>
              <a:t>Erntefaktor = -----------------------------------      </a:t>
            </a:r>
            <a:r>
              <a:rPr lang="de-DE" dirty="0">
                <a:solidFill>
                  <a:srgbClr val="FF0000"/>
                </a:solidFill>
              </a:rPr>
              <a:t>Effizienz einer Anlage.       </a:t>
            </a:r>
            <a:r>
              <a:rPr lang="de-DE" dirty="0" err="1">
                <a:solidFill>
                  <a:srgbClr val="FF0000"/>
                </a:solidFill>
              </a:rPr>
              <a:t>Energy</a:t>
            </a:r>
            <a:r>
              <a:rPr lang="de-DE" dirty="0">
                <a:solidFill>
                  <a:srgbClr val="FF0000"/>
                </a:solidFill>
              </a:rPr>
              <a:t> </a:t>
            </a:r>
            <a:r>
              <a:rPr lang="de-DE" dirty="0" err="1">
                <a:solidFill>
                  <a:srgbClr val="FF0000"/>
                </a:solidFill>
              </a:rPr>
              <a:t>return</a:t>
            </a:r>
            <a:r>
              <a:rPr lang="de-DE" dirty="0">
                <a:solidFill>
                  <a:srgbClr val="FF0000"/>
                </a:solidFill>
              </a:rPr>
              <a:t> </a:t>
            </a:r>
            <a:r>
              <a:rPr lang="de-DE" dirty="0" err="1">
                <a:solidFill>
                  <a:srgbClr val="FF0000"/>
                </a:solidFill>
              </a:rPr>
              <a:t>of</a:t>
            </a:r>
            <a:r>
              <a:rPr lang="de-DE" dirty="0">
                <a:solidFill>
                  <a:srgbClr val="FF0000"/>
                </a:solidFill>
              </a:rPr>
              <a:t> </a:t>
            </a:r>
            <a:r>
              <a:rPr lang="de-DE" dirty="0" err="1">
                <a:solidFill>
                  <a:srgbClr val="FF0000"/>
                </a:solidFill>
              </a:rPr>
              <a:t>investment</a:t>
            </a:r>
            <a:endParaRPr lang="de-DE" dirty="0">
              <a:solidFill>
                <a:srgbClr val="FF0000"/>
              </a:solidFill>
            </a:endParaRPr>
          </a:p>
          <a:p>
            <a:r>
              <a:rPr lang="de-DE" dirty="0"/>
              <a:t>                      investierte Energie / Strom</a:t>
            </a:r>
          </a:p>
        </p:txBody>
      </p:sp>
      <p:sp>
        <p:nvSpPr>
          <p:cNvPr id="4" name="Foliennummernplatzhalter 3"/>
          <p:cNvSpPr>
            <a:spLocks noGrp="1"/>
          </p:cNvSpPr>
          <p:nvPr>
            <p:ph type="sldNum" sz="quarter" idx="5"/>
          </p:nvPr>
        </p:nvSpPr>
        <p:spPr/>
        <p:txBody>
          <a:bodyPr/>
          <a:lstStyle/>
          <a:p>
            <a:fld id="{A82A8818-C0CD-094F-8AF7-C8526655F3CC}" type="slidenum">
              <a:rPr lang="de-DE" smtClean="0"/>
              <a:t>114</a:t>
            </a:fld>
            <a:endParaRPr lang="de-DE"/>
          </a:p>
        </p:txBody>
      </p:sp>
    </p:spTree>
    <p:extLst>
      <p:ext uri="{BB962C8B-B14F-4D97-AF65-F5344CB8AC3E}">
        <p14:creationId xmlns:p14="http://schemas.microsoft.com/office/powerpoint/2010/main" val="21798192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Gerechnet über die erzeugte Energiemenge  Tonnen / TWh</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115</a:t>
            </a:fld>
            <a:endParaRPr lang="de-DE" altLang="de-DE"/>
          </a:p>
        </p:txBody>
      </p:sp>
    </p:spTree>
    <p:extLst>
      <p:ext uri="{BB962C8B-B14F-4D97-AF65-F5344CB8AC3E}">
        <p14:creationId xmlns:p14="http://schemas.microsoft.com/office/powerpoint/2010/main" val="17289184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Gerechnet über die erzeugte Energiemenge  Tonnen / TWh</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116</a:t>
            </a:fld>
            <a:endParaRPr lang="de-DE" altLang="de-DE"/>
          </a:p>
        </p:txBody>
      </p:sp>
    </p:spTree>
    <p:extLst>
      <p:ext uri="{BB962C8B-B14F-4D97-AF65-F5344CB8AC3E}">
        <p14:creationId xmlns:p14="http://schemas.microsoft.com/office/powerpoint/2010/main" val="127962100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2023 </a:t>
            </a:r>
            <a:r>
              <a:rPr lang="de-DE" b="1" dirty="0"/>
              <a:t>1.002 VLS</a:t>
            </a:r>
          </a:p>
          <a:p>
            <a:endParaRPr lang="de-DE" dirty="0"/>
          </a:p>
          <a:p>
            <a:r>
              <a:rPr lang="de-DE" dirty="0"/>
              <a:t>Solaranlagen in Saudi Arabien</a:t>
            </a:r>
            <a:r>
              <a:rPr lang="de-DE" baseline="0" dirty="0"/>
              <a:t> 2.750 VLS</a:t>
            </a:r>
          </a:p>
          <a:p>
            <a:r>
              <a:rPr lang="de-DE" baseline="0" dirty="0"/>
              <a:t>Stunden Jahr 8.760</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117</a:t>
            </a:fld>
            <a:endParaRPr lang="de-DE" altLang="de-DE"/>
          </a:p>
        </p:txBody>
      </p:sp>
    </p:spTree>
    <p:extLst>
      <p:ext uri="{BB962C8B-B14F-4D97-AF65-F5344CB8AC3E}">
        <p14:creationId xmlns:p14="http://schemas.microsoft.com/office/powerpoint/2010/main" val="409038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2023 </a:t>
            </a:r>
            <a:r>
              <a:rPr lang="de-DE" b="1" dirty="0"/>
              <a:t>1.872 VLS  </a:t>
            </a:r>
            <a:r>
              <a:rPr lang="de-DE" dirty="0" err="1"/>
              <a:t>Onshore</a:t>
            </a:r>
            <a:r>
              <a:rPr lang="de-DE" dirty="0"/>
              <a:t>,   2.857 Offshore,  Summe 1.991 </a:t>
            </a:r>
          </a:p>
          <a:p>
            <a:endParaRPr lang="de-DE" dirty="0"/>
          </a:p>
          <a:p>
            <a:r>
              <a:rPr lang="de-DE" dirty="0"/>
              <a:t>Offshore Anlagen</a:t>
            </a:r>
            <a:r>
              <a:rPr lang="de-DE" baseline="0" dirty="0"/>
              <a:t> bis 3.500 VLS</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118</a:t>
            </a:fld>
            <a:endParaRPr lang="de-DE" altLang="de-DE"/>
          </a:p>
        </p:txBody>
      </p:sp>
    </p:spTree>
    <p:extLst>
      <p:ext uri="{BB962C8B-B14F-4D97-AF65-F5344CB8AC3E}">
        <p14:creationId xmlns:p14="http://schemas.microsoft.com/office/powerpoint/2010/main" val="289763630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03949">
              <a:defRPr/>
            </a:pPr>
            <a:r>
              <a:rPr lang="de-DE" dirty="0"/>
              <a:t>Von der eingespeisten Leistung sind es für ganz Deutschland </a:t>
            </a:r>
            <a:r>
              <a:rPr lang="de-DE" dirty="0" err="1"/>
              <a:t>onshore</a:t>
            </a:r>
            <a:r>
              <a:rPr lang="de-DE" dirty="0"/>
              <a:t> im Durchschnitt nur 22% </a:t>
            </a:r>
            <a:r>
              <a:rPr lang="de-DE" dirty="0" err="1"/>
              <a:t>Nutung</a:t>
            </a:r>
            <a:r>
              <a:rPr lang="de-DE" dirty="0"/>
              <a:t> 1.930 VLS</a:t>
            </a:r>
          </a:p>
          <a:p>
            <a:endParaRPr lang="de-DE" dirty="0"/>
          </a:p>
          <a:p>
            <a:r>
              <a:rPr lang="de-DE" dirty="0"/>
              <a:t>Solar im Süden, Wind im Norden, </a:t>
            </a:r>
            <a:r>
              <a:rPr lang="de-DE" dirty="0" err="1"/>
              <a:t>desswegen</a:t>
            </a:r>
            <a:r>
              <a:rPr lang="de-DE" dirty="0"/>
              <a:t> Ausbau der Transport- und auch wegen dezentral des Verteilernetzes. Kosten </a:t>
            </a:r>
            <a:r>
              <a:rPr lang="de-DE" dirty="0" err="1"/>
              <a:t>biis</a:t>
            </a:r>
            <a:r>
              <a:rPr lang="de-DE" dirty="0"/>
              <a:t> 2025 1.000 Mrd. €</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119</a:t>
            </a:fld>
            <a:endParaRPr lang="de-DE" altLang="de-DE"/>
          </a:p>
        </p:txBody>
      </p:sp>
    </p:spTree>
    <p:extLst>
      <p:ext uri="{BB962C8B-B14F-4D97-AF65-F5344CB8AC3E}">
        <p14:creationId xmlns:p14="http://schemas.microsoft.com/office/powerpoint/2010/main" val="76454105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120</a:t>
            </a:fld>
            <a:endParaRPr lang="de-DE" altLang="de-DE"/>
          </a:p>
        </p:txBody>
      </p:sp>
    </p:spTree>
    <p:extLst>
      <p:ext uri="{BB962C8B-B14F-4D97-AF65-F5344CB8AC3E}">
        <p14:creationId xmlns:p14="http://schemas.microsoft.com/office/powerpoint/2010/main" val="125882967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Notwendig nach Max Planck Institut 10 TWh  = 10.000 </a:t>
            </a:r>
            <a:r>
              <a:rPr lang="de-DE" dirty="0" err="1"/>
              <a:t>GWh</a:t>
            </a:r>
            <a:endParaRPr lang="de-DE" dirty="0"/>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121</a:t>
            </a:fld>
            <a:endParaRPr lang="de-DE" altLang="de-DE"/>
          </a:p>
        </p:txBody>
      </p:sp>
    </p:spTree>
    <p:extLst>
      <p:ext uri="{BB962C8B-B14F-4D97-AF65-F5344CB8AC3E}">
        <p14:creationId xmlns:p14="http://schemas.microsoft.com/office/powerpoint/2010/main" val="344452917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123</a:t>
            </a:fld>
            <a:endParaRPr lang="de-DE" altLang="de-DE"/>
          </a:p>
        </p:txBody>
      </p:sp>
    </p:spTree>
    <p:extLst>
      <p:ext uri="{BB962C8B-B14F-4D97-AF65-F5344CB8AC3E}">
        <p14:creationId xmlns:p14="http://schemas.microsoft.com/office/powerpoint/2010/main" val="402949253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124</a:t>
            </a:fld>
            <a:endParaRPr lang="de-DE" altLang="de-DE"/>
          </a:p>
        </p:txBody>
      </p:sp>
    </p:spTree>
    <p:extLst>
      <p:ext uri="{BB962C8B-B14F-4D97-AF65-F5344CB8AC3E}">
        <p14:creationId xmlns:p14="http://schemas.microsoft.com/office/powerpoint/2010/main" val="106585301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125</a:t>
            </a:fld>
            <a:endParaRPr lang="de-DE" altLang="de-DE"/>
          </a:p>
        </p:txBody>
      </p:sp>
    </p:spTree>
    <p:extLst>
      <p:ext uri="{BB962C8B-B14F-4D97-AF65-F5344CB8AC3E}">
        <p14:creationId xmlns:p14="http://schemas.microsoft.com/office/powerpoint/2010/main" val="111965133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Solardach 1 Tages Speicher im Sommer</a:t>
            </a:r>
          </a:p>
          <a:p>
            <a:r>
              <a:rPr lang="de-DE" dirty="0"/>
              <a:t>5 kWp = 30 kWh -5 kWh = 25 kWh Speicher  </a:t>
            </a:r>
            <a:r>
              <a:rPr lang="de-DE" dirty="0" err="1"/>
              <a:t>Invest</a:t>
            </a:r>
            <a:r>
              <a:rPr lang="de-DE" dirty="0"/>
              <a:t> Kosten  10.000 €  bei 4% Zins und 10 Jahre Abschreibung, 90 % Wirkungsgrad = 33 Cent/kWh  + 9 Cent/kWh = 42 Cent/kWh </a:t>
            </a:r>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126</a:t>
            </a:fld>
            <a:endParaRPr lang="de-DE" altLang="de-DE"/>
          </a:p>
        </p:txBody>
      </p:sp>
    </p:spTree>
    <p:extLst>
      <p:ext uri="{BB962C8B-B14F-4D97-AF65-F5344CB8AC3E}">
        <p14:creationId xmlns:p14="http://schemas.microsoft.com/office/powerpoint/2010/main" val="346993877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Wenn ein Verbraucher die Leistung</a:t>
            </a:r>
            <a:r>
              <a:rPr lang="de-DE" baseline="0" dirty="0"/>
              <a:t> erhöht, </a:t>
            </a:r>
            <a:r>
              <a:rPr lang="de-DE" baseline="0" dirty="0" err="1"/>
              <a:t>muß</a:t>
            </a:r>
            <a:r>
              <a:rPr lang="de-DE" baseline="0" dirty="0"/>
              <a:t> die Erzeugung folgen - Herdplatte.</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128</a:t>
            </a:fld>
            <a:endParaRPr lang="de-DE" altLang="de-DE"/>
          </a:p>
        </p:txBody>
      </p:sp>
    </p:spTree>
    <p:extLst>
      <p:ext uri="{BB962C8B-B14F-4D97-AF65-F5344CB8AC3E}">
        <p14:creationId xmlns:p14="http://schemas.microsoft.com/office/powerpoint/2010/main" val="410834686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Wenn ein Verbraucher die Leistung</a:t>
            </a:r>
            <a:r>
              <a:rPr lang="de-DE" baseline="0" dirty="0"/>
              <a:t> erhöht, </a:t>
            </a:r>
            <a:r>
              <a:rPr lang="de-DE" baseline="0" dirty="0" err="1"/>
              <a:t>muß</a:t>
            </a:r>
            <a:r>
              <a:rPr lang="de-DE" baseline="0" dirty="0"/>
              <a:t> die Erzeugung folgen - Herdplatte.</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129</a:t>
            </a:fld>
            <a:endParaRPr lang="de-DE" altLang="de-DE"/>
          </a:p>
        </p:txBody>
      </p:sp>
    </p:spTree>
    <p:extLst>
      <p:ext uri="{BB962C8B-B14F-4D97-AF65-F5344CB8AC3E}">
        <p14:creationId xmlns:p14="http://schemas.microsoft.com/office/powerpoint/2010/main" val="418185092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dirty="0"/>
              <a:t>2023 Anteil</a:t>
            </a:r>
            <a:r>
              <a:rPr lang="de-DE" altLang="de-DE" baseline="0" dirty="0"/>
              <a:t> Wind und Sonne am Endenergieverbrauch 2.380 / 199 = 12 </a:t>
            </a:r>
            <a:r>
              <a:rPr lang="de-DE" altLang="de-DE" baseline="0" dirty="0" err="1"/>
              <a:t>fach</a:t>
            </a:r>
            <a:r>
              <a:rPr lang="de-DE" altLang="de-DE" baseline="0" dirty="0"/>
              <a:t> = </a:t>
            </a:r>
            <a:r>
              <a:rPr lang="de-DE" altLang="de-DE" b="1" baseline="0" dirty="0"/>
              <a:t>8,4 %</a:t>
            </a:r>
          </a:p>
          <a:p>
            <a:pPr marL="171349" indent="-171349">
              <a:buFont typeface="Arial" panose="020B0604020202020204" pitchFamily="34" charset="0"/>
              <a:buChar char="•"/>
            </a:pPr>
            <a:r>
              <a:rPr lang="de-DE" altLang="de-DE" b="0" baseline="0" dirty="0"/>
              <a:t>An Primärenergieverbrauch 2.997/199 = 15 </a:t>
            </a:r>
            <a:r>
              <a:rPr lang="de-DE" altLang="de-DE" b="0" baseline="0" dirty="0" err="1"/>
              <a:t>fach</a:t>
            </a:r>
            <a:r>
              <a:rPr lang="de-DE" altLang="de-DE" b="0" baseline="0" dirty="0"/>
              <a:t>  = </a:t>
            </a:r>
            <a:r>
              <a:rPr lang="de-DE" altLang="de-DE" b="1" baseline="0" dirty="0"/>
              <a:t>6,6 %</a:t>
            </a:r>
          </a:p>
          <a:p>
            <a:pPr marL="171349" indent="-171349">
              <a:buFont typeface="Arial" panose="020B0604020202020204" pitchFamily="34" charset="0"/>
              <a:buChar char="•"/>
            </a:pPr>
            <a:r>
              <a:rPr lang="de-DE" altLang="de-DE" b="0" baseline="0" dirty="0"/>
              <a:t>Senkung des Endenergieverbrauches auf 1200 TWH, DIW durch Programm Effizienz und Einsparung auf 750 TWh. (</a:t>
            </a:r>
            <a:r>
              <a:rPr lang="de-DE" altLang="de-DE" b="0" baseline="0" dirty="0" err="1"/>
              <a:t>Fratzscher</a:t>
            </a:r>
            <a:r>
              <a:rPr lang="de-DE" altLang="de-DE" b="0" baseline="0" dirty="0"/>
              <a:t>, Kempfert und Ulrike Herrmann von der TAZ)</a:t>
            </a:r>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132</a:t>
            </a:fld>
            <a:endParaRPr lang="de-DE" altLang="de-DE" sz="1200"/>
          </a:p>
        </p:txBody>
      </p:sp>
    </p:spTree>
    <p:extLst>
      <p:ext uri="{BB962C8B-B14F-4D97-AF65-F5344CB8AC3E}">
        <p14:creationId xmlns:p14="http://schemas.microsoft.com/office/powerpoint/2010/main" val="135842477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3854">
              <a:defRPr/>
            </a:pPr>
            <a:r>
              <a:rPr lang="de-DE" dirty="0"/>
              <a:t>Gerechnet über die erzeugte Energiemenge Kg / GWh  = Tonnen / TWh</a:t>
            </a:r>
          </a:p>
          <a:p>
            <a:endParaRPr lang="de-DE" dirty="0"/>
          </a:p>
          <a:p>
            <a:endParaRPr lang="de-DE" dirty="0"/>
          </a:p>
          <a:p>
            <a:r>
              <a:rPr lang="de-DE" dirty="0"/>
              <a:t>Wind  Kupfer </a:t>
            </a:r>
            <a:r>
              <a:rPr lang="de-DE" dirty="0" err="1"/>
              <a:t>ca</a:t>
            </a:r>
            <a:r>
              <a:rPr lang="de-DE" dirty="0"/>
              <a:t> 50.000 kg </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133</a:t>
            </a:fld>
            <a:endParaRPr lang="de-DE" altLang="de-DE"/>
          </a:p>
        </p:txBody>
      </p:sp>
    </p:spTree>
    <p:extLst>
      <p:ext uri="{BB962C8B-B14F-4D97-AF65-F5344CB8AC3E}">
        <p14:creationId xmlns:p14="http://schemas.microsoft.com/office/powerpoint/2010/main" val="217806546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Die Finanzkontrolleure haben im März 2024 einen Sonderbericht mit 88 Seiten vorgelegt. In dem werden die Maßnahmen von SPD, Grünen und FDP als ungenügend bewertet. </a:t>
            </a:r>
            <a:r>
              <a:rPr lang="de-DE" b="1" dirty="0"/>
              <a:t>Die Stromversorgung in Deutschland sei massiv gefährdet, hieß es.</a:t>
            </a:r>
          </a:p>
          <a:p>
            <a:pPr marL="171349" indent="-171349">
              <a:buFont typeface="Arial" panose="020B0604020202020204" pitchFamily="34" charset="0"/>
              <a:buChar char="•"/>
            </a:pPr>
            <a:endParaRPr lang="de-DE" b="1" dirty="0"/>
          </a:p>
          <a:p>
            <a:pPr marL="171349" indent="-171349">
              <a:buFont typeface="Arial" panose="020B0604020202020204" pitchFamily="34" charset="0"/>
              <a:buChar char="•"/>
            </a:pPr>
            <a:r>
              <a:rPr lang="de-DE" dirty="0" err="1"/>
              <a:t>Habeck</a:t>
            </a:r>
            <a:r>
              <a:rPr lang="de-DE" dirty="0"/>
              <a:t> hat scharfe Kritik an dem Bericht geübt. Der Bundeswirtschaftsminister warf dem Bundesrechnungshof eine „erstaunliche Wahrnehmung“ vor, </a:t>
            </a:r>
            <a:r>
              <a:rPr lang="de-DE" b="1" dirty="0"/>
              <a:t>die nichts mit der Wirklichkeit zu tun habe</a:t>
            </a:r>
            <a:r>
              <a:rPr lang="de-DE" dirty="0"/>
              <a:t>. </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134</a:t>
            </a:fld>
            <a:endParaRPr lang="de-DE" altLang="de-DE"/>
          </a:p>
        </p:txBody>
      </p:sp>
    </p:spTree>
    <p:extLst>
      <p:ext uri="{BB962C8B-B14F-4D97-AF65-F5344CB8AC3E}">
        <p14:creationId xmlns:p14="http://schemas.microsoft.com/office/powerpoint/2010/main" val="36279411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Weite massive Erhöhung der </a:t>
            </a:r>
            <a:r>
              <a:rPr lang="de-DE" dirty="0" err="1"/>
              <a:t>Redispetch</a:t>
            </a:r>
            <a:r>
              <a:rPr lang="de-DE" baseline="0" dirty="0"/>
              <a:t> - K</a:t>
            </a:r>
            <a:r>
              <a:rPr lang="de-DE" dirty="0"/>
              <a:t>osten mit jeder weiteren Solar- und Windanlage</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135</a:t>
            </a:fld>
            <a:endParaRPr lang="de-DE" altLang="de-DE"/>
          </a:p>
        </p:txBody>
      </p:sp>
    </p:spTree>
    <p:extLst>
      <p:ext uri="{BB962C8B-B14F-4D97-AF65-F5344CB8AC3E}">
        <p14:creationId xmlns:p14="http://schemas.microsoft.com/office/powerpoint/2010/main" val="366780149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Weite massive Erhöhung der </a:t>
            </a:r>
            <a:r>
              <a:rPr lang="de-DE" dirty="0" err="1"/>
              <a:t>Redispetch</a:t>
            </a:r>
            <a:r>
              <a:rPr lang="de-DE" baseline="0" dirty="0"/>
              <a:t> - K</a:t>
            </a:r>
            <a:r>
              <a:rPr lang="de-DE" dirty="0"/>
              <a:t>osten mit jeder weiteren Solar- und Windanlage</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136</a:t>
            </a:fld>
            <a:endParaRPr lang="de-DE" altLang="de-DE"/>
          </a:p>
        </p:txBody>
      </p:sp>
    </p:spTree>
    <p:extLst>
      <p:ext uri="{BB962C8B-B14F-4D97-AF65-F5344CB8AC3E}">
        <p14:creationId xmlns:p14="http://schemas.microsoft.com/office/powerpoint/2010/main" val="11397806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137</a:t>
            </a:fld>
            <a:endParaRPr lang="de-DE" altLang="de-DE"/>
          </a:p>
        </p:txBody>
      </p:sp>
    </p:spTree>
    <p:extLst>
      <p:ext uri="{BB962C8B-B14F-4D97-AF65-F5344CB8AC3E}">
        <p14:creationId xmlns:p14="http://schemas.microsoft.com/office/powerpoint/2010/main" val="169870410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138</a:t>
            </a:fld>
            <a:endParaRPr lang="de-DE" altLang="de-DE"/>
          </a:p>
        </p:txBody>
      </p:sp>
    </p:spTree>
    <p:extLst>
      <p:ext uri="{BB962C8B-B14F-4D97-AF65-F5344CB8AC3E}">
        <p14:creationId xmlns:p14="http://schemas.microsoft.com/office/powerpoint/2010/main" val="374686460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139</a:t>
            </a:fld>
            <a:endParaRPr lang="de-DE" altLang="de-DE"/>
          </a:p>
        </p:txBody>
      </p:sp>
    </p:spTree>
    <p:extLst>
      <p:ext uri="{BB962C8B-B14F-4D97-AF65-F5344CB8AC3E}">
        <p14:creationId xmlns:p14="http://schemas.microsoft.com/office/powerpoint/2010/main" val="90267987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140</a:t>
            </a:fld>
            <a:endParaRPr lang="de-DE" altLang="de-DE"/>
          </a:p>
        </p:txBody>
      </p:sp>
    </p:spTree>
    <p:extLst>
      <p:ext uri="{BB962C8B-B14F-4D97-AF65-F5344CB8AC3E}">
        <p14:creationId xmlns:p14="http://schemas.microsoft.com/office/powerpoint/2010/main" val="155430869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141</a:t>
            </a:fld>
            <a:endParaRPr lang="de-DE" altLang="de-DE"/>
          </a:p>
        </p:txBody>
      </p:sp>
    </p:spTree>
    <p:extLst>
      <p:ext uri="{BB962C8B-B14F-4D97-AF65-F5344CB8AC3E}">
        <p14:creationId xmlns:p14="http://schemas.microsoft.com/office/powerpoint/2010/main" val="391284212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142</a:t>
            </a:fld>
            <a:endParaRPr lang="de-DE" altLang="de-DE"/>
          </a:p>
        </p:txBody>
      </p:sp>
    </p:spTree>
    <p:extLst>
      <p:ext uri="{BB962C8B-B14F-4D97-AF65-F5344CB8AC3E}">
        <p14:creationId xmlns:p14="http://schemas.microsoft.com/office/powerpoint/2010/main" val="346885659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143</a:t>
            </a:fld>
            <a:endParaRPr lang="de-DE" altLang="de-DE"/>
          </a:p>
        </p:txBody>
      </p:sp>
    </p:spTree>
    <p:extLst>
      <p:ext uri="{BB962C8B-B14F-4D97-AF65-F5344CB8AC3E}">
        <p14:creationId xmlns:p14="http://schemas.microsoft.com/office/powerpoint/2010/main" val="202825589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144</a:t>
            </a:fld>
            <a:endParaRPr lang="de-DE" altLang="de-DE"/>
          </a:p>
        </p:txBody>
      </p:sp>
    </p:spTree>
    <p:extLst>
      <p:ext uri="{BB962C8B-B14F-4D97-AF65-F5344CB8AC3E}">
        <p14:creationId xmlns:p14="http://schemas.microsoft.com/office/powerpoint/2010/main" val="166895858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145</a:t>
            </a:fld>
            <a:endParaRPr lang="de-DE" altLang="de-DE"/>
          </a:p>
        </p:txBody>
      </p:sp>
    </p:spTree>
    <p:extLst>
      <p:ext uri="{BB962C8B-B14F-4D97-AF65-F5344CB8AC3E}">
        <p14:creationId xmlns:p14="http://schemas.microsoft.com/office/powerpoint/2010/main" val="7610030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C15C9CB5-EB3F-4048-B509-ED76E30EF00F}" type="slidenum">
              <a:rPr lang="de-DE" altLang="de-DE" smtClean="0"/>
              <a:pPr>
                <a:defRPr/>
              </a:pPr>
              <a:t>148</a:t>
            </a:fld>
            <a:endParaRPr lang="de-DE" altLang="de-DE"/>
          </a:p>
        </p:txBody>
      </p:sp>
    </p:spTree>
    <p:extLst>
      <p:ext uri="{BB962C8B-B14F-4D97-AF65-F5344CB8AC3E}">
        <p14:creationId xmlns:p14="http://schemas.microsoft.com/office/powerpoint/2010/main" val="159936343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153</a:t>
            </a:fld>
            <a:endParaRPr lang="de-DE" altLang="de-DE"/>
          </a:p>
        </p:txBody>
      </p:sp>
    </p:spTree>
    <p:extLst>
      <p:ext uri="{BB962C8B-B14F-4D97-AF65-F5344CB8AC3E}">
        <p14:creationId xmlns:p14="http://schemas.microsoft.com/office/powerpoint/2010/main" val="331482059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Durch</a:t>
            </a:r>
            <a:r>
              <a:rPr lang="de-DE" baseline="0" dirty="0"/>
              <a:t> den schlechten Rückverstromungswirkungsgrad  von 25 %, und da die Spitzen von den Elektrolyseanlagen nicht verwendet werden können,  erfordert dies die 2,66 fache Anzahl der Solar- und Windkraftanlagen</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161</a:t>
            </a:fld>
            <a:endParaRPr lang="de-DE" altLang="de-DE"/>
          </a:p>
        </p:txBody>
      </p:sp>
    </p:spTree>
    <p:extLst>
      <p:ext uri="{BB962C8B-B14F-4D97-AF65-F5344CB8AC3E}">
        <p14:creationId xmlns:p14="http://schemas.microsoft.com/office/powerpoint/2010/main" val="391841308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Derzeitige Situation mit alten vorhandenen fossilen Kraftwerken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162</a:t>
            </a:fld>
            <a:endParaRPr lang="de-DE" altLang="de-DE"/>
          </a:p>
        </p:txBody>
      </p:sp>
    </p:spTree>
    <p:extLst>
      <p:ext uri="{BB962C8B-B14F-4D97-AF65-F5344CB8AC3E}">
        <p14:creationId xmlns:p14="http://schemas.microsoft.com/office/powerpoint/2010/main" val="363047511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Derzeitige Situation mit alten vorhandenen fossilen Kraftwerken</a:t>
            </a:r>
          </a:p>
          <a:p>
            <a:pPr defTabSz="913854">
              <a:defRPr/>
            </a:pPr>
            <a:r>
              <a:rPr lang="de-DE" dirty="0"/>
              <a:t>Bei Verwendung von</a:t>
            </a:r>
            <a:r>
              <a:rPr lang="de-DE" baseline="0" dirty="0"/>
              <a:t> CCS Anlagen mit </a:t>
            </a:r>
            <a:r>
              <a:rPr lang="de-DE" baseline="0" dirty="0" err="1"/>
              <a:t>ca</a:t>
            </a:r>
            <a:r>
              <a:rPr lang="de-DE" baseline="0" dirty="0"/>
              <a:t> 20 % Wirkungsgradverlusten erhöhen sich der Stromerzeugungsbedarf auf 40%</a:t>
            </a:r>
            <a:endParaRPr lang="de-DE" dirty="0"/>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163</a:t>
            </a:fld>
            <a:endParaRPr lang="de-DE" altLang="de-DE"/>
          </a:p>
        </p:txBody>
      </p:sp>
    </p:spTree>
    <p:extLst>
      <p:ext uri="{BB962C8B-B14F-4D97-AF65-F5344CB8AC3E}">
        <p14:creationId xmlns:p14="http://schemas.microsoft.com/office/powerpoint/2010/main" val="196129702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Folienbildplatzhalter 1"/>
          <p:cNvSpPr>
            <a:spLocks noGrp="1" noRot="1" noChangeAspect="1" noTextEdit="1"/>
          </p:cNvSpPr>
          <p:nvPr>
            <p:ph type="sldImg"/>
          </p:nvPr>
        </p:nvSpPr>
        <p:spPr>
          <a:ln/>
        </p:spPr>
      </p:sp>
      <p:sp>
        <p:nvSpPr>
          <p:cNvPr id="14438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dirty="0"/>
              <a:t>Power </a:t>
            </a:r>
            <a:r>
              <a:rPr lang="de-DE" dirty="0" err="1"/>
              <a:t>to</a:t>
            </a:r>
            <a:r>
              <a:rPr lang="de-DE" dirty="0"/>
              <a:t> Gas</a:t>
            </a:r>
          </a:p>
          <a:p>
            <a:pPr marL="171349" indent="-171349">
              <a:buFont typeface="Arial" panose="020B0604020202020204" pitchFamily="34" charset="0"/>
              <a:buChar char="•"/>
            </a:pPr>
            <a:r>
              <a:rPr lang="de-DE" dirty="0"/>
              <a:t>Derzeit ist P2G</a:t>
            </a:r>
            <a:r>
              <a:rPr lang="de-DE" baseline="0" dirty="0"/>
              <a:t> eine</a:t>
            </a:r>
            <a:r>
              <a:rPr lang="de-DE" dirty="0"/>
              <a:t> </a:t>
            </a:r>
            <a:r>
              <a:rPr lang="de-DE" b="1" dirty="0"/>
              <a:t>alternativlose Option </a:t>
            </a:r>
            <a:r>
              <a:rPr lang="de-DE" dirty="0"/>
              <a:t>für eine erforderliche Langzeitspeicherung. </a:t>
            </a:r>
          </a:p>
          <a:p>
            <a:pPr marL="171349" indent="-171349">
              <a:buFont typeface="Arial" panose="020B0604020202020204" pitchFamily="34" charset="0"/>
              <a:buChar char="•"/>
            </a:pPr>
            <a:r>
              <a:rPr lang="de-DE" altLang="de-DE" dirty="0"/>
              <a:t>Insbesondere auch als Energieträger im mobilen Bereich Transporte Luft und Schifffahrt</a:t>
            </a:r>
          </a:p>
          <a:p>
            <a:pPr marL="171349" indent="-171349">
              <a:buFont typeface="Arial" panose="020B0604020202020204" pitchFamily="34" charset="0"/>
              <a:buChar char="•"/>
            </a:pPr>
            <a:endParaRPr lang="de-DE" altLang="de-DE" dirty="0"/>
          </a:p>
          <a:p>
            <a:pPr marL="171349" indent="-171349">
              <a:buFont typeface="Arial" panose="020B0604020202020204" pitchFamily="34" charset="0"/>
              <a:buChar char="•"/>
            </a:pPr>
            <a:r>
              <a:rPr lang="de-DE" altLang="de-DE" dirty="0"/>
              <a:t>Meine Damen und Herren,</a:t>
            </a:r>
            <a:r>
              <a:rPr lang="de-DE" altLang="de-DE" baseline="0" dirty="0"/>
              <a:t> w</a:t>
            </a:r>
            <a:r>
              <a:rPr lang="de-DE" altLang="de-DE" dirty="0"/>
              <a:t>o stehen wir heute? </a:t>
            </a:r>
          </a:p>
          <a:p>
            <a:pPr marL="171349" indent="-171349">
              <a:buFont typeface="Arial" panose="020B0604020202020204" pitchFamily="34" charset="0"/>
              <a:buChar char="•"/>
            </a:pPr>
            <a:endParaRPr lang="de-DE" altLang="de-DE" dirty="0"/>
          </a:p>
          <a:p>
            <a:pPr marL="171349" indent="-171349">
              <a:buFont typeface="Arial" panose="020B0604020202020204" pitchFamily="34" charset="0"/>
              <a:buChar char="•"/>
            </a:pPr>
            <a:r>
              <a:rPr lang="de-DE" altLang="de-DE" dirty="0"/>
              <a:t>Schauern wir und einmal die technischen Daten an, Wirkungsgrade und Produktionskosten</a:t>
            </a:r>
          </a:p>
        </p:txBody>
      </p:sp>
      <p:sp>
        <p:nvSpPr>
          <p:cNvPr id="14438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EF163B94-28D6-4169-8EB0-32FF50C7C220}" type="slidenum">
              <a:rPr lang="de-DE" altLang="de-DE" sz="1200"/>
              <a:pPr/>
              <a:t>164</a:t>
            </a:fld>
            <a:endParaRPr lang="de-DE" altLang="de-DE" sz="1200"/>
          </a:p>
        </p:txBody>
      </p:sp>
    </p:spTree>
    <p:extLst>
      <p:ext uri="{BB962C8B-B14F-4D97-AF65-F5344CB8AC3E}">
        <p14:creationId xmlns:p14="http://schemas.microsoft.com/office/powerpoint/2010/main" val="282965613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Folienbildplatzhalter 1"/>
          <p:cNvSpPr>
            <a:spLocks noGrp="1" noRot="1" noChangeAspect="1" noTextEdit="1"/>
          </p:cNvSpPr>
          <p:nvPr>
            <p:ph type="sldImg"/>
          </p:nvPr>
        </p:nvSpPr>
        <p:spPr>
          <a:ln/>
        </p:spPr>
      </p:sp>
      <p:sp>
        <p:nvSpPr>
          <p:cNvPr id="14438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dirty="0"/>
              <a:t>Erklärung Einzelwirkungsgrade</a:t>
            </a:r>
          </a:p>
          <a:p>
            <a:pPr marL="171349" indent="-171349">
              <a:buFont typeface="Arial" panose="020B0604020202020204" pitchFamily="34" charset="0"/>
              <a:buChar char="•"/>
            </a:pPr>
            <a:r>
              <a:rPr lang="de-DE" altLang="de-DE" dirty="0"/>
              <a:t>Einzelwirkungsgrade müssen multipliziert werden</a:t>
            </a:r>
            <a:r>
              <a:rPr lang="de-DE" altLang="de-DE" baseline="0" dirty="0"/>
              <a:t> um den Systemwirkungsgrad zu errechnen</a:t>
            </a:r>
          </a:p>
          <a:p>
            <a:endParaRPr lang="de-DE" altLang="de-DE" dirty="0"/>
          </a:p>
          <a:p>
            <a:pPr marL="171349" indent="-171349">
              <a:buFont typeface="Arial" panose="020B0604020202020204" pitchFamily="34" charset="0"/>
              <a:buChar char="•"/>
            </a:pPr>
            <a:r>
              <a:rPr lang="de-DE" altLang="de-DE" dirty="0"/>
              <a:t>Prozesskosten</a:t>
            </a:r>
          </a:p>
        </p:txBody>
      </p:sp>
      <p:sp>
        <p:nvSpPr>
          <p:cNvPr id="14438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EF163B94-28D6-4169-8EB0-32FF50C7C220}" type="slidenum">
              <a:rPr lang="de-DE" altLang="de-DE" sz="1200"/>
              <a:pPr/>
              <a:t>165</a:t>
            </a:fld>
            <a:endParaRPr lang="de-DE" altLang="de-DE" sz="1200"/>
          </a:p>
        </p:txBody>
      </p:sp>
    </p:spTree>
    <p:extLst>
      <p:ext uri="{BB962C8B-B14F-4D97-AF65-F5344CB8AC3E}">
        <p14:creationId xmlns:p14="http://schemas.microsoft.com/office/powerpoint/2010/main" val="311968842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Folienbildplatzhalter 1"/>
          <p:cNvSpPr>
            <a:spLocks noGrp="1" noRot="1" noChangeAspect="1" noTextEdit="1"/>
          </p:cNvSpPr>
          <p:nvPr>
            <p:ph type="sldImg"/>
          </p:nvPr>
        </p:nvSpPr>
        <p:spPr>
          <a:ln/>
        </p:spPr>
      </p:sp>
      <p:sp>
        <p:nvSpPr>
          <p:cNvPr id="144387" name="Notizenplatzhalter 2"/>
          <p:cNvSpPr>
            <a:spLocks noGrp="1"/>
          </p:cNvSpPr>
          <p:nvPr>
            <p:ph type="body" idx="1"/>
          </p:nvPr>
        </p:nvSpPr>
        <p:spPr>
          <a:noFill/>
        </p:spPr>
        <p:txBody>
          <a:bodyPr/>
          <a:lstStyle/>
          <a:p>
            <a:endParaRPr lang="de-DE" altLang="de-DE" dirty="0"/>
          </a:p>
          <a:p>
            <a:pPr marL="171349" indent="-171349">
              <a:buFont typeface="Arial" panose="020B0604020202020204" pitchFamily="34" charset="0"/>
              <a:buChar char="•"/>
            </a:pPr>
            <a:r>
              <a:rPr lang="de-DE" altLang="de-DE" dirty="0"/>
              <a:t>Erzeugungspreise an der Börse 3-5 Cent/KWh</a:t>
            </a:r>
          </a:p>
          <a:p>
            <a:pPr marL="171349" indent="-171349">
              <a:buFont typeface="Arial" panose="020B0604020202020204" pitchFamily="34" charset="0"/>
              <a:buChar char="•"/>
            </a:pPr>
            <a:r>
              <a:rPr lang="de-DE" altLang="de-DE" dirty="0"/>
              <a:t>100 Cent/KWh</a:t>
            </a:r>
            <a:r>
              <a:rPr lang="de-DE" altLang="de-DE" baseline="0" dirty="0"/>
              <a:t> Rückerzeugungskosten,</a:t>
            </a:r>
            <a:r>
              <a:rPr lang="de-DE" altLang="de-DE" dirty="0"/>
              <a:t> das würde einen Haushaltspreis</a:t>
            </a:r>
            <a:r>
              <a:rPr lang="de-DE" altLang="de-DE" baseline="0" dirty="0"/>
              <a:t> bei einer Mischkostenrechnung jenseits von einem Euro ergeben</a:t>
            </a:r>
          </a:p>
          <a:p>
            <a:pPr marL="171349" indent="-171349">
              <a:buFont typeface="Arial" panose="020B0604020202020204" pitchFamily="34" charset="0"/>
              <a:buChar char="•"/>
            </a:pPr>
            <a:endParaRPr lang="de-DE" altLang="de-DE" baseline="0" dirty="0"/>
          </a:p>
          <a:p>
            <a:pPr marL="171349" indent="-171349">
              <a:buFont typeface="Arial" panose="020B0604020202020204" pitchFamily="34" charset="0"/>
              <a:buChar char="•"/>
            </a:pPr>
            <a:endParaRPr lang="de-DE" altLang="de-DE" baseline="0" dirty="0"/>
          </a:p>
          <a:p>
            <a:pPr marL="171349" indent="-171349">
              <a:buFont typeface="Arial" panose="020B0604020202020204" pitchFamily="34" charset="0"/>
              <a:buChar char="•"/>
            </a:pPr>
            <a:endParaRPr lang="de-DE" altLang="de-DE" baseline="0" dirty="0"/>
          </a:p>
          <a:p>
            <a:pPr marL="171349" indent="-171349">
              <a:buFont typeface="Arial" panose="020B0604020202020204" pitchFamily="34" charset="0"/>
              <a:buChar char="•"/>
            </a:pPr>
            <a:r>
              <a:rPr lang="de-DE" altLang="de-DE" baseline="0" dirty="0"/>
              <a:t>Machen wir mal sehr optimistische Zukunftsannahmen</a:t>
            </a:r>
            <a:endParaRPr lang="de-DE" altLang="de-DE" dirty="0"/>
          </a:p>
        </p:txBody>
      </p:sp>
      <p:sp>
        <p:nvSpPr>
          <p:cNvPr id="14438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EF163B94-28D6-4169-8EB0-32FF50C7C220}" type="slidenum">
              <a:rPr lang="de-DE" altLang="de-DE" sz="1200"/>
              <a:pPr/>
              <a:t>166</a:t>
            </a:fld>
            <a:endParaRPr lang="de-DE" altLang="de-DE" sz="1200"/>
          </a:p>
        </p:txBody>
      </p:sp>
    </p:spTree>
    <p:extLst>
      <p:ext uri="{BB962C8B-B14F-4D97-AF65-F5344CB8AC3E}">
        <p14:creationId xmlns:p14="http://schemas.microsoft.com/office/powerpoint/2010/main" val="1776706195"/>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Folienbildplatzhalter 1"/>
          <p:cNvSpPr>
            <a:spLocks noGrp="1" noRot="1" noChangeAspect="1" noTextEdit="1"/>
          </p:cNvSpPr>
          <p:nvPr>
            <p:ph type="sldImg"/>
          </p:nvPr>
        </p:nvSpPr>
        <p:spPr>
          <a:ln/>
        </p:spPr>
      </p:sp>
      <p:sp>
        <p:nvSpPr>
          <p:cNvPr id="144387" name="Notizenplatzhalter 2"/>
          <p:cNvSpPr>
            <a:spLocks noGrp="1"/>
          </p:cNvSpPr>
          <p:nvPr>
            <p:ph type="body" idx="1"/>
          </p:nvPr>
        </p:nvSpPr>
        <p:spPr>
          <a:noFill/>
        </p:spPr>
        <p:txBody>
          <a:bodyPr/>
          <a:lstStyle/>
          <a:p>
            <a:endParaRPr lang="de-DE" altLang="de-DE" dirty="0"/>
          </a:p>
          <a:p>
            <a:pPr marL="171349" indent="-171349">
              <a:buFont typeface="Arial" panose="020B0604020202020204" pitchFamily="34" charset="0"/>
              <a:buChar char="•"/>
            </a:pPr>
            <a:r>
              <a:rPr lang="de-DE" altLang="de-DE" dirty="0"/>
              <a:t>Bei Absinken</a:t>
            </a:r>
            <a:r>
              <a:rPr lang="de-DE" altLang="de-DE" baseline="0" dirty="0"/>
              <a:t> der EE Kosten auf 7 Cent/KWh, Verbesserung der Teilwirkungsgrade H2 Erzeugung und </a:t>
            </a:r>
            <a:r>
              <a:rPr lang="de-DE" altLang="de-DE" baseline="0" dirty="0" err="1"/>
              <a:t>Methanisierung</a:t>
            </a:r>
            <a:r>
              <a:rPr lang="de-DE" altLang="de-DE" baseline="0" dirty="0"/>
              <a:t> um  10 Prozentpunkte und Halbierung der </a:t>
            </a:r>
            <a:r>
              <a:rPr lang="de-DE" altLang="de-DE" baseline="0" dirty="0" err="1"/>
              <a:t>Prozeßkosten</a:t>
            </a:r>
            <a:r>
              <a:rPr lang="de-DE" altLang="de-DE" baseline="0" dirty="0"/>
              <a:t> bei H2 Erzeugung und </a:t>
            </a:r>
            <a:r>
              <a:rPr lang="de-DE" altLang="de-DE" baseline="0" dirty="0" err="1"/>
              <a:t>Methanisierung</a:t>
            </a:r>
            <a:r>
              <a:rPr lang="de-DE" altLang="de-DE" baseline="0" dirty="0"/>
              <a:t>, dann ergeben sich folgende Rückverstromungskosten</a:t>
            </a:r>
          </a:p>
          <a:p>
            <a:pPr marL="171349" indent="-171349">
              <a:buFont typeface="Arial" panose="020B0604020202020204" pitchFamily="34" charset="0"/>
              <a:buChar char="•"/>
            </a:pPr>
            <a:endParaRPr lang="de-DE" altLang="de-DE" baseline="0" dirty="0"/>
          </a:p>
        </p:txBody>
      </p:sp>
      <p:sp>
        <p:nvSpPr>
          <p:cNvPr id="14438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EF163B94-28D6-4169-8EB0-32FF50C7C220}" type="slidenum">
              <a:rPr lang="de-DE" altLang="de-DE" sz="1200"/>
              <a:pPr/>
              <a:t>167</a:t>
            </a:fld>
            <a:endParaRPr lang="de-DE" altLang="de-DE" sz="1200"/>
          </a:p>
        </p:txBody>
      </p:sp>
    </p:spTree>
    <p:extLst>
      <p:ext uri="{BB962C8B-B14F-4D97-AF65-F5344CB8AC3E}">
        <p14:creationId xmlns:p14="http://schemas.microsoft.com/office/powerpoint/2010/main" val="339659058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Generation: </a:t>
            </a:r>
            <a:r>
              <a:rPr lang="de-DE" b="1" dirty="0">
                <a:solidFill>
                  <a:srgbClr val="FF0000"/>
                </a:solidFill>
              </a:rPr>
              <a:t>Leistung Sicherheit  Technik</a:t>
            </a:r>
          </a:p>
          <a:p>
            <a:r>
              <a:rPr lang="de-DE" sz="2000" dirty="0" err="1"/>
              <a:t>Harrisburg</a:t>
            </a:r>
            <a:r>
              <a:rPr lang="de-DE" sz="2000" b="1" dirty="0"/>
              <a:t> </a:t>
            </a:r>
            <a:r>
              <a:rPr lang="de-DE" dirty="0" err="1"/>
              <a:t>Tschernobil</a:t>
            </a:r>
            <a:r>
              <a:rPr lang="de-DE" dirty="0"/>
              <a:t> 1976 </a:t>
            </a:r>
            <a:r>
              <a:rPr lang="de-DE" dirty="0" err="1"/>
              <a:t>Fukoshima</a:t>
            </a:r>
            <a:r>
              <a:rPr lang="de-DE" dirty="0"/>
              <a:t> 2011</a:t>
            </a:r>
          </a:p>
          <a:p>
            <a:r>
              <a:rPr lang="de-DE" altLang="de-DE" dirty="0"/>
              <a:t>Europa</a:t>
            </a:r>
            <a:r>
              <a:rPr lang="de-DE" altLang="de-DE" baseline="0" dirty="0"/>
              <a:t> </a:t>
            </a:r>
            <a:r>
              <a:rPr lang="de-DE" altLang="de-DE" dirty="0"/>
              <a:t>Bau 2 Anlagen</a:t>
            </a:r>
          </a:p>
          <a:p>
            <a:r>
              <a:rPr lang="de-DE" altLang="de-DE" dirty="0" err="1"/>
              <a:t>Olkioutu</a:t>
            </a:r>
            <a:r>
              <a:rPr lang="de-DE" altLang="de-DE" dirty="0"/>
              <a:t> Finnland, </a:t>
            </a:r>
            <a:r>
              <a:rPr lang="de-DE" altLang="de-DE" dirty="0" err="1"/>
              <a:t>Flamensville</a:t>
            </a:r>
            <a:r>
              <a:rPr lang="de-DE" altLang="de-DE" dirty="0"/>
              <a:t> Frankreich, Fertigst. 2019/2020</a:t>
            </a:r>
          </a:p>
          <a:p>
            <a:r>
              <a:rPr lang="de-DE" altLang="de-DE" dirty="0"/>
              <a:t>Planung 27 Anlagen</a:t>
            </a:r>
          </a:p>
          <a:p>
            <a:r>
              <a:rPr lang="de-DE" altLang="de-DE" dirty="0"/>
              <a:t>Engl.11 , Fin. 1, </a:t>
            </a:r>
            <a:r>
              <a:rPr lang="de-DE" altLang="de-DE" dirty="0" err="1"/>
              <a:t>Rumä</a:t>
            </a:r>
            <a:r>
              <a:rPr lang="de-DE" altLang="de-DE" dirty="0"/>
              <a:t>. 2, </a:t>
            </a:r>
            <a:r>
              <a:rPr lang="de-DE" altLang="de-DE" dirty="0" err="1"/>
              <a:t>Tschech</a:t>
            </a:r>
            <a:r>
              <a:rPr lang="de-DE" altLang="de-DE" dirty="0"/>
              <a:t>. 2, Ungarn 2, Ukraine 3, Polen 6</a:t>
            </a:r>
          </a:p>
          <a:p>
            <a:endParaRPr lang="de-DE" dirty="0"/>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170</a:t>
            </a:fld>
            <a:endParaRPr lang="de-DE"/>
          </a:p>
        </p:txBody>
      </p:sp>
    </p:spTree>
    <p:extLst>
      <p:ext uri="{BB962C8B-B14F-4D97-AF65-F5344CB8AC3E}">
        <p14:creationId xmlns:p14="http://schemas.microsoft.com/office/powerpoint/2010/main" val="6286661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Generation: </a:t>
            </a:r>
            <a:r>
              <a:rPr lang="de-DE" b="1" dirty="0">
                <a:solidFill>
                  <a:srgbClr val="FF0000"/>
                </a:solidFill>
              </a:rPr>
              <a:t>Leistung Sicherheit  Technik</a:t>
            </a:r>
          </a:p>
          <a:p>
            <a:r>
              <a:rPr lang="de-DE" sz="2000" dirty="0" err="1"/>
              <a:t>Harrisburg</a:t>
            </a:r>
            <a:r>
              <a:rPr lang="de-DE" sz="2000" b="1" dirty="0"/>
              <a:t> </a:t>
            </a:r>
            <a:r>
              <a:rPr lang="de-DE" dirty="0" err="1"/>
              <a:t>Tschernobil</a:t>
            </a:r>
            <a:r>
              <a:rPr lang="de-DE" dirty="0"/>
              <a:t> 1976 </a:t>
            </a:r>
            <a:r>
              <a:rPr lang="de-DE" dirty="0" err="1"/>
              <a:t>Fukoshima</a:t>
            </a:r>
            <a:r>
              <a:rPr lang="de-DE" dirty="0"/>
              <a:t> 2011</a:t>
            </a:r>
          </a:p>
          <a:p>
            <a:r>
              <a:rPr lang="de-DE" altLang="de-DE" dirty="0"/>
              <a:t>Europa</a:t>
            </a:r>
            <a:r>
              <a:rPr lang="de-DE" altLang="de-DE" baseline="0" dirty="0"/>
              <a:t> </a:t>
            </a:r>
            <a:r>
              <a:rPr lang="de-DE" altLang="de-DE" dirty="0"/>
              <a:t>Bau 2 Anlagen</a:t>
            </a:r>
          </a:p>
          <a:p>
            <a:r>
              <a:rPr lang="de-DE" altLang="de-DE" dirty="0" err="1"/>
              <a:t>Olkioutu</a:t>
            </a:r>
            <a:r>
              <a:rPr lang="de-DE" altLang="de-DE" dirty="0"/>
              <a:t> Finnland, </a:t>
            </a:r>
            <a:r>
              <a:rPr lang="de-DE" altLang="de-DE" dirty="0" err="1"/>
              <a:t>Flamensville</a:t>
            </a:r>
            <a:r>
              <a:rPr lang="de-DE" altLang="de-DE" dirty="0"/>
              <a:t> Frankreich, Fertigst. 2019/2020</a:t>
            </a:r>
          </a:p>
          <a:p>
            <a:r>
              <a:rPr lang="de-DE" altLang="de-DE" dirty="0"/>
              <a:t>Planung 27 Anlagen</a:t>
            </a:r>
          </a:p>
          <a:p>
            <a:r>
              <a:rPr lang="de-DE" altLang="de-DE" dirty="0"/>
              <a:t>Engl.11 , Fin. 1, </a:t>
            </a:r>
            <a:r>
              <a:rPr lang="de-DE" altLang="de-DE" dirty="0" err="1"/>
              <a:t>Rumä</a:t>
            </a:r>
            <a:r>
              <a:rPr lang="de-DE" altLang="de-DE" dirty="0"/>
              <a:t>. 2, </a:t>
            </a:r>
            <a:r>
              <a:rPr lang="de-DE" altLang="de-DE" dirty="0" err="1"/>
              <a:t>Tschech</a:t>
            </a:r>
            <a:r>
              <a:rPr lang="de-DE" altLang="de-DE" dirty="0"/>
              <a:t>. 2, Ungarn 2, Ukraine 3, Polen 6</a:t>
            </a:r>
          </a:p>
          <a:p>
            <a:endParaRPr lang="de-DE" dirty="0"/>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171</a:t>
            </a:fld>
            <a:endParaRPr lang="de-DE"/>
          </a:p>
        </p:txBody>
      </p:sp>
    </p:spTree>
    <p:extLst>
      <p:ext uri="{BB962C8B-B14F-4D97-AF65-F5344CB8AC3E}">
        <p14:creationId xmlns:p14="http://schemas.microsoft.com/office/powerpoint/2010/main" val="385559742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Gen</a:t>
            </a:r>
            <a:r>
              <a:rPr lang="de-DE" b="1" baseline="0" dirty="0"/>
              <a:t> 1</a:t>
            </a:r>
            <a:r>
              <a:rPr lang="de-DE" b="0" baseline="0" dirty="0"/>
              <a:t> reine Forschungsanlagen</a:t>
            </a:r>
          </a:p>
          <a:p>
            <a:r>
              <a:rPr lang="de-DE" b="1" baseline="0" dirty="0"/>
              <a:t>Gen 2</a:t>
            </a:r>
            <a:r>
              <a:rPr lang="de-DE" b="0" baseline="0" dirty="0"/>
              <a:t> erste </a:t>
            </a:r>
            <a:r>
              <a:rPr lang="de-DE" b="0" baseline="0" dirty="0" err="1"/>
              <a:t>komerzielle</a:t>
            </a:r>
            <a:r>
              <a:rPr lang="de-DE" b="0" baseline="0" dirty="0"/>
              <a:t> Anlagen in der bekannten </a:t>
            </a:r>
            <a:r>
              <a:rPr lang="de-DE" b="0" baseline="0" dirty="0" err="1"/>
              <a:t>Indusriequalität</a:t>
            </a:r>
            <a:r>
              <a:rPr lang="de-DE" b="0" baseline="0" dirty="0"/>
              <a:t>, mit Nachrüstungen</a:t>
            </a:r>
          </a:p>
          <a:p>
            <a:r>
              <a:rPr lang="de-DE" b="1" baseline="0" dirty="0"/>
              <a:t>Gen 3</a:t>
            </a:r>
            <a:r>
              <a:rPr lang="de-DE" b="0" baseline="0" dirty="0"/>
              <a:t> Anlagen mit hoher </a:t>
            </a:r>
            <a:r>
              <a:rPr lang="de-DE" b="0" baseline="0" dirty="0" err="1"/>
              <a:t>sicherheit</a:t>
            </a:r>
            <a:r>
              <a:rPr lang="de-DE" b="0" baseline="0" dirty="0"/>
              <a:t>, redundant / </a:t>
            </a:r>
            <a:r>
              <a:rPr lang="de-DE" b="0" baseline="0" dirty="0" err="1"/>
              <a:t>diversitär</a:t>
            </a:r>
            <a:r>
              <a:rPr lang="de-DE" b="0" baseline="0" dirty="0"/>
              <a:t> </a:t>
            </a:r>
          </a:p>
          <a:p>
            <a:r>
              <a:rPr lang="de-DE" b="1" baseline="0" dirty="0"/>
              <a:t>Gen 3+</a:t>
            </a:r>
            <a:r>
              <a:rPr lang="de-DE" b="0" baseline="0" dirty="0"/>
              <a:t> Auslegung gegen Kernschmelzen</a:t>
            </a:r>
          </a:p>
          <a:p>
            <a:r>
              <a:rPr lang="de-DE" b="1" baseline="0" dirty="0"/>
              <a:t>Gen 3+ 2.0 </a:t>
            </a:r>
            <a:r>
              <a:rPr lang="de-DE" b="0" baseline="0" dirty="0"/>
              <a:t>mit passiven </a:t>
            </a:r>
            <a:r>
              <a:rPr lang="de-DE" b="0" baseline="0" dirty="0" err="1"/>
              <a:t>Scherheitssytemen</a:t>
            </a:r>
            <a:endParaRPr lang="de-DE" b="0" dirty="0"/>
          </a:p>
          <a:p>
            <a:endParaRPr lang="de-DE" b="1" dirty="0"/>
          </a:p>
          <a:p>
            <a:r>
              <a:rPr lang="de-DE" sz="2000" b="1" dirty="0"/>
              <a:t>Gen 1</a:t>
            </a:r>
            <a:r>
              <a:rPr lang="de-DE" sz="2000" dirty="0"/>
              <a:t> </a:t>
            </a:r>
            <a:r>
              <a:rPr lang="de-DE" sz="2000" dirty="0" err="1"/>
              <a:t>Harrisburg</a:t>
            </a:r>
            <a:r>
              <a:rPr lang="de-DE" sz="2000" b="1" dirty="0"/>
              <a:t> </a:t>
            </a:r>
            <a:r>
              <a:rPr lang="de-DE" dirty="0" err="1"/>
              <a:t>Tschernobil</a:t>
            </a:r>
            <a:r>
              <a:rPr lang="de-DE" dirty="0"/>
              <a:t> 1976 </a:t>
            </a:r>
            <a:r>
              <a:rPr lang="de-DE" dirty="0" err="1"/>
              <a:t>Fukoshima</a:t>
            </a:r>
            <a:r>
              <a:rPr lang="de-DE" dirty="0"/>
              <a:t> 2011</a:t>
            </a:r>
          </a:p>
          <a:p>
            <a:r>
              <a:rPr lang="de-DE" altLang="de-DE" b="1" dirty="0"/>
              <a:t>Gen 3</a:t>
            </a:r>
            <a:r>
              <a:rPr lang="de-DE" altLang="de-DE" dirty="0"/>
              <a:t> Konvoi</a:t>
            </a:r>
          </a:p>
          <a:p>
            <a:r>
              <a:rPr lang="de-DE" altLang="de-DE" b="1" dirty="0"/>
              <a:t>Gen</a:t>
            </a:r>
            <a:r>
              <a:rPr lang="de-DE" altLang="de-DE" b="1" baseline="0" dirty="0"/>
              <a:t> 3+</a:t>
            </a:r>
            <a:r>
              <a:rPr lang="de-DE" altLang="de-DE" baseline="0" dirty="0"/>
              <a:t> EPR der </a:t>
            </a:r>
            <a:r>
              <a:rPr lang="de-DE" altLang="de-DE" baseline="0" dirty="0" err="1"/>
              <a:t>Areva</a:t>
            </a:r>
            <a:r>
              <a:rPr lang="de-DE" altLang="de-DE" baseline="0" dirty="0"/>
              <a:t>,   2xChina, </a:t>
            </a:r>
            <a:r>
              <a:rPr lang="de-DE" altLang="de-DE" dirty="0" err="1"/>
              <a:t>Olkioutu</a:t>
            </a:r>
            <a:r>
              <a:rPr lang="de-DE" altLang="de-DE" dirty="0"/>
              <a:t> Finnland, </a:t>
            </a:r>
            <a:r>
              <a:rPr lang="de-DE" altLang="de-DE" dirty="0" err="1"/>
              <a:t>Flamensville</a:t>
            </a:r>
            <a:r>
              <a:rPr lang="de-DE" altLang="de-DE" dirty="0"/>
              <a:t> Frankreich, 2 x </a:t>
            </a:r>
            <a:r>
              <a:rPr lang="de-DE" altLang="de-DE" dirty="0" err="1"/>
              <a:t>Higly</a:t>
            </a:r>
            <a:r>
              <a:rPr lang="de-DE" altLang="de-DE" dirty="0"/>
              <a:t> Point</a:t>
            </a:r>
          </a:p>
          <a:p>
            <a:endParaRPr lang="de-DE" altLang="de-DE" dirty="0"/>
          </a:p>
          <a:p>
            <a:r>
              <a:rPr lang="de-DE" altLang="de-DE" dirty="0"/>
              <a:t>Planung in Europa  27 Anlagen</a:t>
            </a:r>
          </a:p>
          <a:p>
            <a:r>
              <a:rPr lang="de-DE" altLang="de-DE" dirty="0"/>
              <a:t>Engl.11 , Fin. 1, </a:t>
            </a:r>
            <a:r>
              <a:rPr lang="de-DE" altLang="de-DE" dirty="0" err="1"/>
              <a:t>Rumä</a:t>
            </a:r>
            <a:r>
              <a:rPr lang="de-DE" altLang="de-DE" dirty="0"/>
              <a:t>. 2, </a:t>
            </a:r>
            <a:r>
              <a:rPr lang="de-DE" altLang="de-DE" dirty="0" err="1"/>
              <a:t>Tschech</a:t>
            </a:r>
            <a:r>
              <a:rPr lang="de-DE" altLang="de-DE" dirty="0"/>
              <a:t>. 2, Ungarn 2, Ukraine 3, Polen 6</a:t>
            </a:r>
          </a:p>
          <a:p>
            <a:endParaRPr lang="de-DE" dirty="0"/>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172</a:t>
            </a:fld>
            <a:endParaRPr lang="de-DE"/>
          </a:p>
        </p:txBody>
      </p:sp>
    </p:spTree>
    <p:extLst>
      <p:ext uri="{BB962C8B-B14F-4D97-AF65-F5344CB8AC3E}">
        <p14:creationId xmlns:p14="http://schemas.microsoft.com/office/powerpoint/2010/main" val="4279929938"/>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Generation: </a:t>
            </a:r>
            <a:r>
              <a:rPr lang="de-DE" b="1" dirty="0">
                <a:solidFill>
                  <a:srgbClr val="FF0000"/>
                </a:solidFill>
              </a:rPr>
              <a:t>Leistung Sicherheit  Technik</a:t>
            </a:r>
          </a:p>
          <a:p>
            <a:r>
              <a:rPr lang="de-DE" sz="2000" dirty="0" err="1"/>
              <a:t>Harrisburg</a:t>
            </a:r>
            <a:r>
              <a:rPr lang="de-DE" sz="2000" b="1" dirty="0"/>
              <a:t> </a:t>
            </a:r>
            <a:r>
              <a:rPr lang="de-DE" dirty="0" err="1"/>
              <a:t>Tschernobil</a:t>
            </a:r>
            <a:r>
              <a:rPr lang="de-DE" dirty="0"/>
              <a:t> 1976 </a:t>
            </a:r>
            <a:r>
              <a:rPr lang="de-DE" dirty="0" err="1"/>
              <a:t>Fukoshima</a:t>
            </a:r>
            <a:r>
              <a:rPr lang="de-DE" dirty="0"/>
              <a:t> 2011</a:t>
            </a:r>
          </a:p>
          <a:p>
            <a:r>
              <a:rPr lang="de-DE" altLang="de-DE" dirty="0"/>
              <a:t>Europa</a:t>
            </a:r>
            <a:r>
              <a:rPr lang="de-DE" altLang="de-DE" baseline="0" dirty="0"/>
              <a:t> </a:t>
            </a:r>
            <a:r>
              <a:rPr lang="de-DE" altLang="de-DE" dirty="0"/>
              <a:t>Bau 2 Anlagen</a:t>
            </a:r>
          </a:p>
          <a:p>
            <a:r>
              <a:rPr lang="de-DE" altLang="de-DE" dirty="0" err="1"/>
              <a:t>Olkioutu</a:t>
            </a:r>
            <a:r>
              <a:rPr lang="de-DE" altLang="de-DE" dirty="0"/>
              <a:t> Finnland, </a:t>
            </a:r>
            <a:r>
              <a:rPr lang="de-DE" altLang="de-DE" dirty="0" err="1"/>
              <a:t>Flamensville</a:t>
            </a:r>
            <a:r>
              <a:rPr lang="de-DE" altLang="de-DE" dirty="0"/>
              <a:t> Frankreich, Fertigst. 2019/2020</a:t>
            </a:r>
          </a:p>
          <a:p>
            <a:r>
              <a:rPr lang="de-DE" altLang="de-DE" dirty="0"/>
              <a:t>Planung 27 Anlagen</a:t>
            </a:r>
          </a:p>
          <a:p>
            <a:r>
              <a:rPr lang="de-DE" altLang="de-DE" dirty="0"/>
              <a:t>Engl.11 , Fin. 1, </a:t>
            </a:r>
            <a:r>
              <a:rPr lang="de-DE" altLang="de-DE" dirty="0" err="1"/>
              <a:t>Rumä</a:t>
            </a:r>
            <a:r>
              <a:rPr lang="de-DE" altLang="de-DE" dirty="0"/>
              <a:t>. 2, </a:t>
            </a:r>
            <a:r>
              <a:rPr lang="de-DE" altLang="de-DE" dirty="0" err="1"/>
              <a:t>Tschech</a:t>
            </a:r>
            <a:r>
              <a:rPr lang="de-DE" altLang="de-DE" dirty="0"/>
              <a:t>. 2, Ungarn 2, Ukraine 3, Polen 6</a:t>
            </a:r>
          </a:p>
          <a:p>
            <a:endParaRPr lang="de-DE" dirty="0"/>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173</a:t>
            </a:fld>
            <a:endParaRPr lang="de-DE"/>
          </a:p>
        </p:txBody>
      </p:sp>
    </p:spTree>
    <p:extLst>
      <p:ext uri="{BB962C8B-B14F-4D97-AF65-F5344CB8AC3E}">
        <p14:creationId xmlns:p14="http://schemas.microsoft.com/office/powerpoint/2010/main" val="249720675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Generation: </a:t>
            </a:r>
            <a:r>
              <a:rPr lang="de-DE" b="1" dirty="0">
                <a:solidFill>
                  <a:srgbClr val="FF0000"/>
                </a:solidFill>
              </a:rPr>
              <a:t>Leistung Sicherheit  Technik</a:t>
            </a:r>
          </a:p>
          <a:p>
            <a:r>
              <a:rPr lang="de-DE" sz="2000" dirty="0" err="1"/>
              <a:t>Harrisburg</a:t>
            </a:r>
            <a:r>
              <a:rPr lang="de-DE" sz="2000" b="1" dirty="0"/>
              <a:t> </a:t>
            </a:r>
            <a:r>
              <a:rPr lang="de-DE" dirty="0" err="1"/>
              <a:t>Tschernobil</a:t>
            </a:r>
            <a:r>
              <a:rPr lang="de-DE" dirty="0"/>
              <a:t> 1976 </a:t>
            </a:r>
            <a:r>
              <a:rPr lang="de-DE" dirty="0" err="1"/>
              <a:t>Fukoshima</a:t>
            </a:r>
            <a:r>
              <a:rPr lang="de-DE" dirty="0"/>
              <a:t> 2011</a:t>
            </a:r>
          </a:p>
          <a:p>
            <a:r>
              <a:rPr lang="de-DE" altLang="de-DE" dirty="0"/>
              <a:t>Europa</a:t>
            </a:r>
            <a:r>
              <a:rPr lang="de-DE" altLang="de-DE" baseline="0" dirty="0"/>
              <a:t> </a:t>
            </a:r>
            <a:r>
              <a:rPr lang="de-DE" altLang="de-DE" dirty="0"/>
              <a:t>Bau 2 Anlagen</a:t>
            </a:r>
          </a:p>
          <a:p>
            <a:r>
              <a:rPr lang="de-DE" altLang="de-DE" dirty="0" err="1"/>
              <a:t>Olkioutu</a:t>
            </a:r>
            <a:r>
              <a:rPr lang="de-DE" altLang="de-DE" dirty="0"/>
              <a:t> Finnland, </a:t>
            </a:r>
            <a:r>
              <a:rPr lang="de-DE" altLang="de-DE" dirty="0" err="1"/>
              <a:t>Flamensville</a:t>
            </a:r>
            <a:r>
              <a:rPr lang="de-DE" altLang="de-DE" dirty="0"/>
              <a:t> Frankreich, Fertigst. 2019/2020</a:t>
            </a:r>
          </a:p>
          <a:p>
            <a:r>
              <a:rPr lang="de-DE" altLang="de-DE" dirty="0"/>
              <a:t>Planung 27 Anlagen</a:t>
            </a:r>
          </a:p>
          <a:p>
            <a:r>
              <a:rPr lang="de-DE" altLang="de-DE" dirty="0"/>
              <a:t>Engl.11 , Fin. 1, </a:t>
            </a:r>
            <a:r>
              <a:rPr lang="de-DE" altLang="de-DE" dirty="0" err="1"/>
              <a:t>Rumä</a:t>
            </a:r>
            <a:r>
              <a:rPr lang="de-DE" altLang="de-DE" dirty="0"/>
              <a:t>. 2, </a:t>
            </a:r>
            <a:r>
              <a:rPr lang="de-DE" altLang="de-DE" dirty="0" err="1"/>
              <a:t>Tschech</a:t>
            </a:r>
            <a:r>
              <a:rPr lang="de-DE" altLang="de-DE" dirty="0"/>
              <a:t>. 2, Ungarn 2, Ukraine 3, Polen 6</a:t>
            </a:r>
          </a:p>
          <a:p>
            <a:endParaRPr lang="de-DE" dirty="0"/>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174</a:t>
            </a:fld>
            <a:endParaRPr lang="de-DE"/>
          </a:p>
        </p:txBody>
      </p:sp>
    </p:spTree>
    <p:extLst>
      <p:ext uri="{BB962C8B-B14F-4D97-AF65-F5344CB8AC3E}">
        <p14:creationId xmlns:p14="http://schemas.microsoft.com/office/powerpoint/2010/main" val="249139641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Keine Wasserreaktoren,</a:t>
            </a:r>
            <a:r>
              <a:rPr lang="de-DE" baseline="0" dirty="0"/>
              <a:t> drucklose Reaktoren</a:t>
            </a:r>
            <a:endParaRPr lang="de-DE" dirty="0"/>
          </a:p>
          <a:p>
            <a:r>
              <a:rPr lang="de-DE" dirty="0"/>
              <a:t>Weltweit</a:t>
            </a:r>
            <a:r>
              <a:rPr lang="de-DE" baseline="0" dirty="0"/>
              <a:t> 70 </a:t>
            </a:r>
            <a:r>
              <a:rPr lang="de-DE" baseline="0" dirty="0" err="1"/>
              <a:t>startups</a:t>
            </a:r>
            <a:endParaRPr lang="de-DE" baseline="0" dirty="0"/>
          </a:p>
          <a:p>
            <a:pPr marL="171349" indent="-171349" defTabSz="913854">
              <a:buFont typeface="Arial" panose="020B0604020202020204" pitchFamily="34" charset="0"/>
              <a:buChar char="•"/>
              <a:defRPr/>
            </a:pPr>
            <a:r>
              <a:rPr lang="de-DE" baseline="0" dirty="0"/>
              <a:t>DFR  wird in </a:t>
            </a:r>
            <a:r>
              <a:rPr lang="de-DE" baseline="0" dirty="0" err="1"/>
              <a:t>Uranda</a:t>
            </a:r>
            <a:r>
              <a:rPr lang="de-DE" baseline="0" dirty="0"/>
              <a:t> gebaut Baubeginn 2026</a:t>
            </a:r>
          </a:p>
          <a:p>
            <a:pPr marL="171349" indent="-171349">
              <a:buFont typeface="Arial" panose="020B0604020202020204" pitchFamily="34" charset="0"/>
              <a:buChar char="•"/>
            </a:pPr>
            <a:r>
              <a:rPr lang="de-DE" baseline="0" dirty="0" err="1"/>
              <a:t>Copenhagen</a:t>
            </a:r>
            <a:r>
              <a:rPr lang="de-DE" baseline="0" dirty="0"/>
              <a:t> </a:t>
            </a:r>
            <a:r>
              <a:rPr lang="de-DE" baseline="0" dirty="0" err="1"/>
              <a:t>Atomic</a:t>
            </a:r>
            <a:endParaRPr lang="de-DE" baseline="0" dirty="0"/>
          </a:p>
          <a:p>
            <a:pPr marL="171349" indent="-171349">
              <a:buFont typeface="Arial" panose="020B0604020202020204" pitchFamily="34" charset="0"/>
              <a:buChar char="•"/>
            </a:pPr>
            <a:r>
              <a:rPr lang="de-DE" baseline="0" dirty="0"/>
              <a:t>Terra Power </a:t>
            </a:r>
            <a:r>
              <a:rPr lang="de-DE" baseline="0" dirty="0" err="1"/>
              <a:t>Bil</a:t>
            </a:r>
            <a:r>
              <a:rPr lang="de-DE" baseline="0" dirty="0"/>
              <a:t> Gates 1 </a:t>
            </a:r>
            <a:r>
              <a:rPr lang="de-DE" baseline="0" dirty="0" err="1"/>
              <a:t>Millarde</a:t>
            </a:r>
            <a:r>
              <a:rPr lang="de-DE" baseline="0" dirty="0"/>
              <a:t> </a:t>
            </a:r>
            <a:endParaRPr lang="de-DE" dirty="0"/>
          </a:p>
        </p:txBody>
      </p:sp>
      <p:sp>
        <p:nvSpPr>
          <p:cNvPr id="4" name="Foliennummernplatzhalter 3"/>
          <p:cNvSpPr>
            <a:spLocks noGrp="1"/>
          </p:cNvSpPr>
          <p:nvPr>
            <p:ph type="sldNum" sz="quarter" idx="5"/>
          </p:nvPr>
        </p:nvSpPr>
        <p:spPr/>
        <p:txBody>
          <a:bodyPr/>
          <a:lstStyle/>
          <a:p>
            <a:fld id="{068BFBC9-8E7C-574A-82FC-09A88FA9981C}" type="slidenum">
              <a:rPr lang="de-DE" smtClean="0"/>
              <a:t>175</a:t>
            </a:fld>
            <a:endParaRPr lang="de-DE"/>
          </a:p>
        </p:txBody>
      </p:sp>
    </p:spTree>
    <p:extLst>
      <p:ext uri="{BB962C8B-B14F-4D97-AF65-F5344CB8AC3E}">
        <p14:creationId xmlns:p14="http://schemas.microsoft.com/office/powerpoint/2010/main" val="146540890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5</a:t>
            </a:r>
            <a:r>
              <a:rPr lang="de-DE" baseline="0" dirty="0"/>
              <a:t> x 10 -4, alle 5.000 Jahre ein schwerer Unfall</a:t>
            </a:r>
          </a:p>
          <a:p>
            <a:r>
              <a:rPr lang="de-DE" baseline="0" dirty="0"/>
              <a:t>10 – 8      </a:t>
            </a:r>
            <a:r>
              <a:rPr lang="de-DE" dirty="0"/>
              <a:t>Die Wahrscheinlichkeit für 6 Richtige im Lotto</a:t>
            </a:r>
          </a:p>
          <a:p>
            <a:r>
              <a:rPr lang="de-DE" dirty="0"/>
              <a:t>10</a:t>
            </a:r>
            <a:r>
              <a:rPr lang="de-DE" baseline="0" dirty="0"/>
              <a:t> – 8      alle 100 Millionen Jahre einen Unfall</a:t>
            </a:r>
          </a:p>
          <a:p>
            <a:r>
              <a:rPr lang="de-DE" baseline="0" dirty="0"/>
              <a:t>EPR 6,1 x 10 </a:t>
            </a:r>
            <a:r>
              <a:rPr lang="de-DE" baseline="30000" dirty="0"/>
              <a:t>-7</a:t>
            </a:r>
            <a:r>
              <a:rPr lang="de-DE" baseline="0" dirty="0"/>
              <a:t>   SWR 72 10 </a:t>
            </a:r>
            <a:r>
              <a:rPr lang="de-DE" baseline="30000" dirty="0"/>
              <a:t>-7</a:t>
            </a:r>
            <a:r>
              <a:rPr lang="de-DE" baseline="0" dirty="0"/>
              <a:t> </a:t>
            </a:r>
            <a:r>
              <a:rPr lang="de-DE" baseline="0"/>
              <a:t>-10 </a:t>
            </a:r>
            <a:r>
              <a:rPr lang="de-DE" baseline="30000"/>
              <a:t>-</a:t>
            </a:r>
            <a:r>
              <a:rPr lang="de-DE" baseline="30000" dirty="0"/>
              <a:t>8</a:t>
            </a:r>
          </a:p>
        </p:txBody>
      </p:sp>
      <p:sp>
        <p:nvSpPr>
          <p:cNvPr id="4" name="Foliennummernplatzhalter 3"/>
          <p:cNvSpPr>
            <a:spLocks noGrp="1"/>
          </p:cNvSpPr>
          <p:nvPr>
            <p:ph type="sldNum" sz="quarter" idx="5"/>
          </p:nvPr>
        </p:nvSpPr>
        <p:spPr/>
        <p:txBody>
          <a:bodyPr/>
          <a:lstStyle/>
          <a:p>
            <a:fld id="{A82A8818-C0CD-094F-8AF7-C8526655F3CC}" type="slidenum">
              <a:rPr lang="de-DE" smtClean="0"/>
              <a:t>176</a:t>
            </a:fld>
            <a:endParaRPr lang="de-DE"/>
          </a:p>
        </p:txBody>
      </p:sp>
    </p:spTree>
    <p:extLst>
      <p:ext uri="{BB962C8B-B14F-4D97-AF65-F5344CB8AC3E}">
        <p14:creationId xmlns:p14="http://schemas.microsoft.com/office/powerpoint/2010/main" val="2086707794"/>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1/3 Solar- und</a:t>
            </a:r>
            <a:r>
              <a:rPr lang="de-DE" baseline="0" dirty="0"/>
              <a:t> 2/3 Windanlagen</a:t>
            </a:r>
          </a:p>
          <a:p>
            <a:r>
              <a:rPr lang="de-DE" baseline="0" dirty="0"/>
              <a:t>Dachanlagen 10 KW</a:t>
            </a:r>
          </a:p>
          <a:p>
            <a:r>
              <a:rPr lang="de-DE" baseline="0" dirty="0"/>
              <a:t>Nuklear 3 x 1.400 MW= 4.200 MW x 8.000 h     = 34 </a:t>
            </a:r>
            <a:r>
              <a:rPr lang="de-DE" baseline="0" dirty="0" err="1"/>
              <a:t>TWh</a:t>
            </a:r>
            <a:endParaRPr lang="de-DE" baseline="0" dirty="0"/>
          </a:p>
          <a:p>
            <a:r>
              <a:rPr lang="de-DE" baseline="0" dirty="0"/>
              <a:t>Wind 6.000 x 4 MW = 24.000 MW  x 1.800 h     = 43 </a:t>
            </a:r>
            <a:r>
              <a:rPr lang="de-DE" baseline="0" dirty="0" err="1"/>
              <a:t>TWh</a:t>
            </a:r>
            <a:endParaRPr lang="de-DE" baseline="0" dirty="0"/>
          </a:p>
          <a:p>
            <a:r>
              <a:rPr lang="de-DE" baseline="0" dirty="0"/>
              <a:t>Solar  2.000.000 x 0,01 MW =20.000 MW x 800 = 17 </a:t>
            </a:r>
            <a:r>
              <a:rPr lang="de-DE" baseline="0" dirty="0" err="1"/>
              <a:t>TWh</a:t>
            </a:r>
            <a:endParaRPr lang="de-DE" baseline="0" dirty="0"/>
          </a:p>
          <a:p>
            <a:endParaRPr lang="de-DE" baseline="0" dirty="0"/>
          </a:p>
          <a:p>
            <a:r>
              <a:rPr lang="de-DE" baseline="0" dirty="0"/>
              <a:t>Hier fehlen noch Kurzzeitspeicher für Frequenzstützung und Sekundenreserve</a:t>
            </a:r>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180</a:t>
            </a:fld>
            <a:endParaRPr lang="de-DE"/>
          </a:p>
        </p:txBody>
      </p:sp>
    </p:spTree>
    <p:extLst>
      <p:ext uri="{BB962C8B-B14F-4D97-AF65-F5344CB8AC3E}">
        <p14:creationId xmlns:p14="http://schemas.microsoft.com/office/powerpoint/2010/main" val="226965679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Beim Vergleich mit Kernkraft </a:t>
            </a:r>
            <a:r>
              <a:rPr lang="de-DE" dirty="0" err="1"/>
              <a:t>muß</a:t>
            </a:r>
            <a:r>
              <a:rPr lang="de-DE" dirty="0"/>
              <a:t> bei Wind und Sonne auch noch Speicher und Backup Kraftwerke gerechnet werden dann 3 - 4  Tote / TWh</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181</a:t>
            </a:fld>
            <a:endParaRPr lang="de-DE" altLang="de-DE"/>
          </a:p>
        </p:txBody>
      </p:sp>
    </p:spTree>
    <p:extLst>
      <p:ext uri="{BB962C8B-B14F-4D97-AF65-F5344CB8AC3E}">
        <p14:creationId xmlns:p14="http://schemas.microsoft.com/office/powerpoint/2010/main" val="312485784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183</a:t>
            </a:fld>
            <a:endParaRPr lang="de-DE"/>
          </a:p>
        </p:txBody>
      </p:sp>
    </p:spTree>
    <p:extLst>
      <p:ext uri="{BB962C8B-B14F-4D97-AF65-F5344CB8AC3E}">
        <p14:creationId xmlns:p14="http://schemas.microsoft.com/office/powerpoint/2010/main" val="228563873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Kurzlebige Spaltprodukte </a:t>
            </a:r>
            <a:r>
              <a:rPr lang="de-DE" dirty="0" err="1"/>
              <a:t>Mo,Si</a:t>
            </a:r>
            <a:r>
              <a:rPr lang="de-DE" dirty="0"/>
              <a:t>, </a:t>
            </a:r>
            <a:r>
              <a:rPr lang="de-DE" dirty="0" err="1"/>
              <a:t>Sr</a:t>
            </a:r>
            <a:r>
              <a:rPr lang="de-DE" dirty="0"/>
              <a:t>, </a:t>
            </a:r>
            <a:r>
              <a:rPr lang="de-DE" dirty="0" err="1"/>
              <a:t>Zr</a:t>
            </a:r>
            <a:endParaRPr lang="de-DE" dirty="0"/>
          </a:p>
          <a:p>
            <a:r>
              <a:rPr lang="de-DE" dirty="0"/>
              <a:t>Langlebige Spaltprodukte </a:t>
            </a:r>
            <a:r>
              <a:rPr lang="de-DE" dirty="0" err="1"/>
              <a:t>Cs</a:t>
            </a:r>
            <a:r>
              <a:rPr lang="de-DE" dirty="0"/>
              <a:t> Cäsium 90 </a:t>
            </a:r>
            <a:r>
              <a:rPr lang="de-DE" dirty="0" err="1"/>
              <a:t>Sr</a:t>
            </a:r>
            <a:r>
              <a:rPr lang="de-DE" dirty="0"/>
              <a:t>   Strontium</a:t>
            </a:r>
          </a:p>
          <a:p>
            <a:endParaRPr lang="de-DE" dirty="0"/>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184</a:t>
            </a:fld>
            <a:endParaRPr lang="de-DE"/>
          </a:p>
        </p:txBody>
      </p:sp>
    </p:spTree>
    <p:extLst>
      <p:ext uri="{BB962C8B-B14F-4D97-AF65-F5344CB8AC3E}">
        <p14:creationId xmlns:p14="http://schemas.microsoft.com/office/powerpoint/2010/main" val="38295255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Am</a:t>
            </a:r>
            <a:r>
              <a:rPr lang="de-DE" baseline="0" dirty="0"/>
              <a:t> Standort in </a:t>
            </a:r>
            <a:r>
              <a:rPr lang="de-DE" baseline="0" dirty="0" err="1"/>
              <a:t>Oulkiuoto</a:t>
            </a:r>
            <a:endParaRPr lang="de-DE" baseline="0" dirty="0"/>
          </a:p>
          <a:p>
            <a:endParaRPr lang="de-DE" baseline="0" dirty="0"/>
          </a:p>
          <a:p>
            <a:r>
              <a:rPr lang="de-DE" baseline="0" dirty="0" err="1"/>
              <a:t>Horizentrale</a:t>
            </a:r>
            <a:r>
              <a:rPr lang="de-DE" baseline="0" dirty="0"/>
              <a:t> Einlagerung </a:t>
            </a:r>
          </a:p>
          <a:p>
            <a:r>
              <a:rPr lang="de-DE" baseline="0" dirty="0"/>
              <a:t>500 Jahre wieder hoch </a:t>
            </a:r>
            <a:r>
              <a:rPr lang="de-DE" baseline="0" dirty="0" err="1"/>
              <a:t>holbar</a:t>
            </a:r>
            <a:endParaRPr lang="de-DE" baseline="0" dirty="0"/>
          </a:p>
        </p:txBody>
      </p:sp>
      <p:sp>
        <p:nvSpPr>
          <p:cNvPr id="4" name="Foliennummernplatzhalter 3"/>
          <p:cNvSpPr>
            <a:spLocks noGrp="1"/>
          </p:cNvSpPr>
          <p:nvPr>
            <p:ph type="sldNum" sz="quarter" idx="10"/>
          </p:nvPr>
        </p:nvSpPr>
        <p:spPr/>
        <p:txBody>
          <a:bodyPr/>
          <a:lstStyle/>
          <a:p>
            <a:fld id="{068BFBC9-8E7C-574A-82FC-09A88FA9981C}" type="slidenum">
              <a:rPr lang="de-DE" smtClean="0"/>
              <a:t>185</a:t>
            </a:fld>
            <a:endParaRPr lang="de-DE"/>
          </a:p>
        </p:txBody>
      </p:sp>
    </p:spTree>
    <p:extLst>
      <p:ext uri="{BB962C8B-B14F-4D97-AF65-F5344CB8AC3E}">
        <p14:creationId xmlns:p14="http://schemas.microsoft.com/office/powerpoint/2010/main" val="239490711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Am</a:t>
            </a:r>
            <a:r>
              <a:rPr lang="de-DE" baseline="0" dirty="0"/>
              <a:t> Standort in </a:t>
            </a:r>
            <a:r>
              <a:rPr lang="de-DE" baseline="0" dirty="0" err="1"/>
              <a:t>Oulkiuoto</a:t>
            </a:r>
            <a:endParaRPr lang="de-DE" baseline="0" dirty="0"/>
          </a:p>
          <a:p>
            <a:endParaRPr lang="de-DE" baseline="0" dirty="0"/>
          </a:p>
          <a:p>
            <a:r>
              <a:rPr lang="de-DE" baseline="0" dirty="0" err="1"/>
              <a:t>Horizentrale</a:t>
            </a:r>
            <a:r>
              <a:rPr lang="de-DE" baseline="0" dirty="0"/>
              <a:t> Einlagerung </a:t>
            </a:r>
          </a:p>
          <a:p>
            <a:r>
              <a:rPr lang="de-DE" baseline="0" dirty="0"/>
              <a:t>500 Jahre wieder hoch </a:t>
            </a:r>
            <a:r>
              <a:rPr lang="de-DE" baseline="0" dirty="0" err="1"/>
              <a:t>holbar</a:t>
            </a:r>
            <a:endParaRPr lang="de-DE" baseline="0" dirty="0"/>
          </a:p>
        </p:txBody>
      </p:sp>
      <p:sp>
        <p:nvSpPr>
          <p:cNvPr id="4" name="Foliennummernplatzhalter 3"/>
          <p:cNvSpPr>
            <a:spLocks noGrp="1"/>
          </p:cNvSpPr>
          <p:nvPr>
            <p:ph type="sldNum" sz="quarter" idx="10"/>
          </p:nvPr>
        </p:nvSpPr>
        <p:spPr/>
        <p:txBody>
          <a:bodyPr/>
          <a:lstStyle/>
          <a:p>
            <a:fld id="{068BFBC9-8E7C-574A-82FC-09A88FA9981C}" type="slidenum">
              <a:rPr lang="de-DE" smtClean="0"/>
              <a:t>186</a:t>
            </a:fld>
            <a:endParaRPr lang="de-DE"/>
          </a:p>
        </p:txBody>
      </p:sp>
    </p:spTree>
    <p:extLst>
      <p:ext uri="{BB962C8B-B14F-4D97-AF65-F5344CB8AC3E}">
        <p14:creationId xmlns:p14="http://schemas.microsoft.com/office/powerpoint/2010/main" val="95436178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Stützkörper für 12 Brennelemente</a:t>
            </a:r>
          </a:p>
          <a:p>
            <a:r>
              <a:rPr lang="de-DE" dirty="0"/>
              <a:t>Kupferrohr</a:t>
            </a:r>
            <a:r>
              <a:rPr lang="de-DE" baseline="0" dirty="0"/>
              <a:t> mit 50mm Wandstärke und verschweißtem Deckel</a:t>
            </a:r>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187</a:t>
            </a:fld>
            <a:endParaRPr lang="de-DE"/>
          </a:p>
        </p:txBody>
      </p:sp>
    </p:spTree>
    <p:extLst>
      <p:ext uri="{BB962C8B-B14F-4D97-AF65-F5344CB8AC3E}">
        <p14:creationId xmlns:p14="http://schemas.microsoft.com/office/powerpoint/2010/main" val="254357564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7 fache</a:t>
            </a:r>
            <a:r>
              <a:rPr lang="de-DE" b="1" baseline="0" dirty="0"/>
              <a:t> Barriere</a:t>
            </a:r>
            <a:endParaRPr lang="de-DE" b="1" dirty="0"/>
          </a:p>
          <a:p>
            <a:r>
              <a:rPr lang="de-DE" b="1" dirty="0"/>
              <a:t>EFA     Notstandgebäude Bunker/Notstrom/Warte/ Hochwasser sicher</a:t>
            </a:r>
          </a:p>
        </p:txBody>
      </p:sp>
      <p:sp>
        <p:nvSpPr>
          <p:cNvPr id="4" name="Foliennummernplatzhalter 3"/>
          <p:cNvSpPr>
            <a:spLocks noGrp="1"/>
          </p:cNvSpPr>
          <p:nvPr>
            <p:ph type="sldNum" sz="quarter" idx="5"/>
          </p:nvPr>
        </p:nvSpPr>
        <p:spPr/>
        <p:txBody>
          <a:bodyPr/>
          <a:lstStyle/>
          <a:p>
            <a:fld id="{068BFBC9-8E7C-574A-82FC-09A88FA9981C}" type="slidenum">
              <a:rPr lang="de-DE" smtClean="0"/>
              <a:t>188</a:t>
            </a:fld>
            <a:endParaRPr lang="de-DE"/>
          </a:p>
        </p:txBody>
      </p:sp>
    </p:spTree>
    <p:extLst>
      <p:ext uri="{BB962C8B-B14F-4D97-AF65-F5344CB8AC3E}">
        <p14:creationId xmlns:p14="http://schemas.microsoft.com/office/powerpoint/2010/main" val="120156723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Verhinderung der  Kernschmelze</a:t>
            </a:r>
          </a:p>
          <a:p>
            <a:r>
              <a:rPr lang="de-DE" b="1" dirty="0"/>
              <a:t>4 </a:t>
            </a:r>
            <a:r>
              <a:rPr lang="de-DE" b="1" dirty="0" err="1"/>
              <a:t>fach</a:t>
            </a:r>
            <a:r>
              <a:rPr lang="de-DE" b="1" dirty="0"/>
              <a:t> redundante Notkühlsysteme </a:t>
            </a:r>
          </a:p>
          <a:p>
            <a:r>
              <a:rPr lang="de-DE" b="1" dirty="0"/>
              <a:t>  </a:t>
            </a:r>
            <a:endParaRPr lang="de-DE" dirty="0"/>
          </a:p>
        </p:txBody>
      </p:sp>
      <p:sp>
        <p:nvSpPr>
          <p:cNvPr id="4" name="Foliennummernplatzhalter 3"/>
          <p:cNvSpPr>
            <a:spLocks noGrp="1"/>
          </p:cNvSpPr>
          <p:nvPr>
            <p:ph type="sldNum" sz="quarter" idx="5"/>
          </p:nvPr>
        </p:nvSpPr>
        <p:spPr/>
        <p:txBody>
          <a:bodyPr/>
          <a:lstStyle/>
          <a:p>
            <a:fld id="{068BFBC9-8E7C-574A-82FC-09A88FA9981C}" type="slidenum">
              <a:rPr lang="de-DE" smtClean="0"/>
              <a:t>189</a:t>
            </a:fld>
            <a:endParaRPr lang="de-DE"/>
          </a:p>
        </p:txBody>
      </p:sp>
    </p:spTree>
    <p:extLst>
      <p:ext uri="{BB962C8B-B14F-4D97-AF65-F5344CB8AC3E}">
        <p14:creationId xmlns:p14="http://schemas.microsoft.com/office/powerpoint/2010/main" val="208583093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sz="6000" b="1" dirty="0"/>
              <a:t>Reaktor statt Kessel Brennelemente </a:t>
            </a:r>
            <a:r>
              <a:rPr lang="de-DE" sz="8000" b="1" dirty="0"/>
              <a:t>Steuerstäbe</a:t>
            </a:r>
            <a:endParaRPr lang="de-DE" sz="6000" b="1" dirty="0"/>
          </a:p>
          <a:p>
            <a:r>
              <a:rPr lang="de-DE" sz="4400" b="1" dirty="0"/>
              <a:t>Herz Druckgefäß</a:t>
            </a:r>
          </a:p>
          <a:p>
            <a:r>
              <a:rPr lang="de-DE" sz="4400" b="1" dirty="0"/>
              <a:t>Siedepunkt Wasser  100°c hoher Druck</a:t>
            </a:r>
          </a:p>
        </p:txBody>
      </p:sp>
      <p:sp>
        <p:nvSpPr>
          <p:cNvPr id="4" name="Foliennummernplatzhalter 3"/>
          <p:cNvSpPr>
            <a:spLocks noGrp="1"/>
          </p:cNvSpPr>
          <p:nvPr>
            <p:ph type="sldNum" sz="quarter" idx="5"/>
          </p:nvPr>
        </p:nvSpPr>
        <p:spPr/>
        <p:txBody>
          <a:bodyPr/>
          <a:lstStyle/>
          <a:p>
            <a:fld id="{068BFBC9-8E7C-574A-82FC-09A88FA9981C}" type="slidenum">
              <a:rPr lang="de-DE" smtClean="0"/>
              <a:t>190</a:t>
            </a:fld>
            <a:endParaRPr lang="de-DE"/>
          </a:p>
        </p:txBody>
      </p:sp>
    </p:spTree>
    <p:extLst>
      <p:ext uri="{BB962C8B-B14F-4D97-AF65-F5344CB8AC3E}">
        <p14:creationId xmlns:p14="http://schemas.microsoft.com/office/powerpoint/2010/main" val="413399793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sz="6000" b="1" dirty="0"/>
              <a:t>Reaktor statt Kessel Brennelemente </a:t>
            </a:r>
            <a:r>
              <a:rPr lang="de-DE" sz="8000" b="1" dirty="0"/>
              <a:t>Steuerstäbe</a:t>
            </a:r>
            <a:endParaRPr lang="de-DE" sz="6000" b="1" dirty="0"/>
          </a:p>
          <a:p>
            <a:r>
              <a:rPr lang="de-DE" sz="4400" b="1" dirty="0"/>
              <a:t>Herz Druckgefäß</a:t>
            </a:r>
          </a:p>
          <a:p>
            <a:r>
              <a:rPr lang="de-DE" sz="4400" b="1" dirty="0"/>
              <a:t>Siedepunkt Wasser  100°c hoher Druck</a:t>
            </a:r>
          </a:p>
        </p:txBody>
      </p:sp>
      <p:sp>
        <p:nvSpPr>
          <p:cNvPr id="4" name="Foliennummernplatzhalter 3"/>
          <p:cNvSpPr>
            <a:spLocks noGrp="1"/>
          </p:cNvSpPr>
          <p:nvPr>
            <p:ph type="sldNum" sz="quarter" idx="5"/>
          </p:nvPr>
        </p:nvSpPr>
        <p:spPr/>
        <p:txBody>
          <a:bodyPr/>
          <a:lstStyle/>
          <a:p>
            <a:fld id="{068BFBC9-8E7C-574A-82FC-09A88FA9981C}" type="slidenum">
              <a:rPr lang="de-DE" smtClean="0"/>
              <a:t>191</a:t>
            </a:fld>
            <a:endParaRPr lang="de-DE"/>
          </a:p>
        </p:txBody>
      </p:sp>
    </p:spTree>
    <p:extLst>
      <p:ext uri="{BB962C8B-B14F-4D97-AF65-F5344CB8AC3E}">
        <p14:creationId xmlns:p14="http://schemas.microsoft.com/office/powerpoint/2010/main" val="619019017"/>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Kernspaltung =  Massenverlust  E= m C</a:t>
            </a:r>
            <a:r>
              <a:rPr lang="de-DE" baseline="30000" dirty="0"/>
              <a:t>2</a:t>
            </a:r>
            <a:endParaRPr lang="de-DE" dirty="0"/>
          </a:p>
          <a:p>
            <a:r>
              <a:rPr lang="de-DE" dirty="0"/>
              <a:t>Barium / Krypton.    Thorium U 232 + </a:t>
            </a:r>
            <a:r>
              <a:rPr lang="de-DE" dirty="0" err="1"/>
              <a:t>n</a:t>
            </a:r>
            <a:r>
              <a:rPr lang="de-DE" dirty="0"/>
              <a:t> ergibt spaltbares U 233</a:t>
            </a:r>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193</a:t>
            </a:fld>
            <a:endParaRPr lang="de-DE"/>
          </a:p>
        </p:txBody>
      </p:sp>
    </p:spTree>
    <p:extLst>
      <p:ext uri="{BB962C8B-B14F-4D97-AF65-F5344CB8AC3E}">
        <p14:creationId xmlns:p14="http://schemas.microsoft.com/office/powerpoint/2010/main" val="1093398758"/>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sz="1400" b="1" dirty="0"/>
              <a:t>Thermische Neutronen  sind abgebremste Neutronen</a:t>
            </a:r>
          </a:p>
        </p:txBody>
      </p:sp>
      <p:sp>
        <p:nvSpPr>
          <p:cNvPr id="4" name="Foliennummernplatzhalter 3"/>
          <p:cNvSpPr>
            <a:spLocks noGrp="1"/>
          </p:cNvSpPr>
          <p:nvPr>
            <p:ph type="sldNum" sz="quarter" idx="5"/>
          </p:nvPr>
        </p:nvSpPr>
        <p:spPr/>
        <p:txBody>
          <a:bodyPr/>
          <a:lstStyle/>
          <a:p>
            <a:fld id="{068BFBC9-8E7C-574A-82FC-09A88FA9981C}" type="slidenum">
              <a:rPr lang="de-DE" smtClean="0"/>
              <a:t>194</a:t>
            </a:fld>
            <a:endParaRPr lang="de-DE"/>
          </a:p>
        </p:txBody>
      </p:sp>
    </p:spTree>
    <p:extLst>
      <p:ext uri="{BB962C8B-B14F-4D97-AF65-F5344CB8AC3E}">
        <p14:creationId xmlns:p14="http://schemas.microsoft.com/office/powerpoint/2010/main" val="61895180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In der Natur ist U 235</a:t>
            </a:r>
            <a:r>
              <a:rPr lang="de-DE" b="1" baseline="0" dirty="0"/>
              <a:t>  zu </a:t>
            </a:r>
            <a:r>
              <a:rPr lang="de-DE" b="1" dirty="0"/>
              <a:t>0,72</a:t>
            </a:r>
            <a:r>
              <a:rPr lang="de-DE" b="1" baseline="0" dirty="0"/>
              <a:t> % in 238 enthalten</a:t>
            </a:r>
            <a:endParaRPr lang="de-DE" b="1" dirty="0"/>
          </a:p>
        </p:txBody>
      </p:sp>
      <p:sp>
        <p:nvSpPr>
          <p:cNvPr id="4" name="Foliennummernplatzhalter 3"/>
          <p:cNvSpPr>
            <a:spLocks noGrp="1"/>
          </p:cNvSpPr>
          <p:nvPr>
            <p:ph type="sldNum" sz="quarter" idx="5"/>
          </p:nvPr>
        </p:nvSpPr>
        <p:spPr/>
        <p:txBody>
          <a:bodyPr/>
          <a:lstStyle/>
          <a:p>
            <a:fld id="{068BFBC9-8E7C-574A-82FC-09A88FA9981C}" type="slidenum">
              <a:rPr lang="de-DE" smtClean="0"/>
              <a:t>195</a:t>
            </a:fld>
            <a:endParaRPr lang="de-DE"/>
          </a:p>
        </p:txBody>
      </p:sp>
    </p:spTree>
    <p:extLst>
      <p:ext uri="{BB962C8B-B14F-4D97-AF65-F5344CB8AC3E}">
        <p14:creationId xmlns:p14="http://schemas.microsoft.com/office/powerpoint/2010/main" val="3428573098"/>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Teil Plutonium wurde gespalten</a:t>
            </a:r>
          </a:p>
        </p:txBody>
      </p:sp>
      <p:sp>
        <p:nvSpPr>
          <p:cNvPr id="4" name="Foliennummernplatzhalter 3"/>
          <p:cNvSpPr>
            <a:spLocks noGrp="1"/>
          </p:cNvSpPr>
          <p:nvPr>
            <p:ph type="sldNum" sz="quarter" idx="5"/>
          </p:nvPr>
        </p:nvSpPr>
        <p:spPr/>
        <p:txBody>
          <a:bodyPr/>
          <a:lstStyle/>
          <a:p>
            <a:fld id="{068BFBC9-8E7C-574A-82FC-09A88FA9981C}" type="slidenum">
              <a:rPr lang="de-DE" smtClean="0"/>
              <a:t>196</a:t>
            </a:fld>
            <a:endParaRPr lang="de-DE"/>
          </a:p>
        </p:txBody>
      </p:sp>
    </p:spTree>
    <p:extLst>
      <p:ext uri="{BB962C8B-B14F-4D97-AF65-F5344CB8AC3E}">
        <p14:creationId xmlns:p14="http://schemas.microsoft.com/office/powerpoint/2010/main" val="4186208287"/>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solidFill>
                  <a:srgbClr val="FF0000"/>
                </a:solidFill>
                <a:latin typeface="arial" panose="020B0604020202020204" pitchFamily="34" charset="0"/>
              </a:rPr>
              <a:t>Kritische Masse 60 kg U235 beginnt Kernspaltung 150t im Reaktor</a:t>
            </a:r>
          </a:p>
          <a:p>
            <a:r>
              <a:rPr lang="de-DE" b="1" dirty="0">
                <a:solidFill>
                  <a:srgbClr val="222222"/>
                </a:solidFill>
                <a:latin typeface="arial" panose="020B0604020202020204" pitchFamily="34" charset="0"/>
              </a:rPr>
              <a:t>Reaktor 193 Brennelemente, </a:t>
            </a:r>
            <a:r>
              <a:rPr lang="de-DE" dirty="0">
                <a:solidFill>
                  <a:srgbClr val="222222"/>
                </a:solidFill>
                <a:latin typeface="arial" panose="020B0604020202020204" pitchFamily="34" charset="0"/>
              </a:rPr>
              <a:t>jedes </a:t>
            </a:r>
            <a:r>
              <a:rPr lang="de-DE" b="1" dirty="0">
                <a:solidFill>
                  <a:srgbClr val="222222"/>
                </a:solidFill>
                <a:latin typeface="arial" panose="020B0604020202020204" pitchFamily="34" charset="0"/>
              </a:rPr>
              <a:t>236 Brennstäben</a:t>
            </a:r>
            <a:endParaRPr lang="de-DE" dirty="0">
              <a:solidFill>
                <a:srgbClr val="222222"/>
              </a:solidFill>
              <a:latin typeface="arial" panose="020B0604020202020204" pitchFamily="34" charset="0"/>
            </a:endParaRPr>
          </a:p>
          <a:p>
            <a:r>
              <a:rPr lang="de-DE" dirty="0"/>
              <a:t>92 </a:t>
            </a:r>
            <a:r>
              <a:rPr lang="de-DE" b="1" dirty="0"/>
              <a:t>Protonen</a:t>
            </a:r>
            <a:r>
              <a:rPr lang="de-DE" dirty="0"/>
              <a:t> und 143 </a:t>
            </a:r>
            <a:r>
              <a:rPr lang="de-DE" b="1" dirty="0"/>
              <a:t>Neutronen</a:t>
            </a:r>
            <a:r>
              <a:rPr lang="de-DE" dirty="0"/>
              <a:t>.</a:t>
            </a:r>
          </a:p>
        </p:txBody>
      </p:sp>
      <p:sp>
        <p:nvSpPr>
          <p:cNvPr id="4" name="Foliennummernplatzhalter 3"/>
          <p:cNvSpPr>
            <a:spLocks noGrp="1"/>
          </p:cNvSpPr>
          <p:nvPr>
            <p:ph type="sldNum" sz="quarter" idx="5"/>
          </p:nvPr>
        </p:nvSpPr>
        <p:spPr/>
        <p:txBody>
          <a:bodyPr/>
          <a:lstStyle/>
          <a:p>
            <a:fld id="{A82A8818-C0CD-094F-8AF7-C8526655F3CC}" type="slidenum">
              <a:rPr lang="de-DE" smtClean="0"/>
              <a:t>197</a:t>
            </a:fld>
            <a:endParaRPr lang="de-DE"/>
          </a:p>
        </p:txBody>
      </p:sp>
    </p:spTree>
    <p:extLst>
      <p:ext uri="{BB962C8B-B14F-4D97-AF65-F5344CB8AC3E}">
        <p14:creationId xmlns:p14="http://schemas.microsoft.com/office/powerpoint/2010/main" val="183032144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0" dirty="0"/>
              <a:t>1.600</a:t>
            </a:r>
            <a:r>
              <a:rPr lang="de-DE" b="0" baseline="0" dirty="0"/>
              <a:t> MW, 4 Loop Anlage</a:t>
            </a:r>
          </a:p>
          <a:p>
            <a:r>
              <a:rPr lang="de-DE" b="0" baseline="0" dirty="0"/>
              <a:t>Mit Auffangwanne bei Kernschmelze</a:t>
            </a:r>
            <a:endParaRPr lang="de-DE" b="0" dirty="0"/>
          </a:p>
        </p:txBody>
      </p:sp>
      <p:sp>
        <p:nvSpPr>
          <p:cNvPr id="4" name="Foliennummernplatzhalter 3"/>
          <p:cNvSpPr>
            <a:spLocks noGrp="1"/>
          </p:cNvSpPr>
          <p:nvPr>
            <p:ph type="sldNum" sz="quarter" idx="5"/>
          </p:nvPr>
        </p:nvSpPr>
        <p:spPr/>
        <p:txBody>
          <a:bodyPr/>
          <a:lstStyle/>
          <a:p>
            <a:fld id="{068BFBC9-8E7C-574A-82FC-09A88FA9981C}" type="slidenum">
              <a:rPr lang="de-DE" smtClean="0"/>
              <a:t>199</a:t>
            </a:fld>
            <a:endParaRPr lang="de-DE"/>
          </a:p>
        </p:txBody>
      </p:sp>
    </p:spTree>
    <p:extLst>
      <p:ext uri="{BB962C8B-B14F-4D97-AF65-F5344CB8AC3E}">
        <p14:creationId xmlns:p14="http://schemas.microsoft.com/office/powerpoint/2010/main" val="69922858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0" dirty="0"/>
              <a:t>1.600</a:t>
            </a:r>
            <a:r>
              <a:rPr lang="de-DE" b="0" baseline="0" dirty="0"/>
              <a:t> MW, 4 Loop Anlage</a:t>
            </a:r>
          </a:p>
          <a:p>
            <a:r>
              <a:rPr lang="de-DE" b="0" baseline="0" dirty="0"/>
              <a:t>Mit Auffangwanne bei Kernschmelze</a:t>
            </a:r>
            <a:endParaRPr lang="de-DE" b="0" dirty="0"/>
          </a:p>
        </p:txBody>
      </p:sp>
      <p:sp>
        <p:nvSpPr>
          <p:cNvPr id="4" name="Foliennummernplatzhalter 3"/>
          <p:cNvSpPr>
            <a:spLocks noGrp="1"/>
          </p:cNvSpPr>
          <p:nvPr>
            <p:ph type="sldNum" sz="quarter" idx="5"/>
          </p:nvPr>
        </p:nvSpPr>
        <p:spPr/>
        <p:txBody>
          <a:bodyPr/>
          <a:lstStyle/>
          <a:p>
            <a:fld id="{068BFBC9-8E7C-574A-82FC-09A88FA9981C}" type="slidenum">
              <a:rPr lang="de-DE" smtClean="0"/>
              <a:t>200</a:t>
            </a:fld>
            <a:endParaRPr lang="de-DE"/>
          </a:p>
        </p:txBody>
      </p:sp>
    </p:spTree>
    <p:extLst>
      <p:ext uri="{BB962C8B-B14F-4D97-AF65-F5344CB8AC3E}">
        <p14:creationId xmlns:p14="http://schemas.microsoft.com/office/powerpoint/2010/main" val="4213744885"/>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endParaRPr lang="de-DE" b="1" dirty="0"/>
          </a:p>
          <a:p>
            <a:r>
              <a:rPr lang="de-DE" b="1" dirty="0"/>
              <a:t>Auffangwanne bei Gen.</a:t>
            </a:r>
            <a:r>
              <a:rPr lang="de-DE" b="1" baseline="0" dirty="0"/>
              <a:t> 3 + Reaktoren</a:t>
            </a:r>
            <a:endParaRPr lang="de-DE" b="1" dirty="0"/>
          </a:p>
          <a:p>
            <a:r>
              <a:rPr lang="de-DE" b="1" dirty="0" err="1"/>
              <a:t>Fukoschima</a:t>
            </a:r>
            <a:r>
              <a:rPr lang="de-DE" b="1" dirty="0"/>
              <a:t> Sohlplatte nicht beschädigt, trotzdem Wanne</a:t>
            </a:r>
          </a:p>
        </p:txBody>
      </p:sp>
      <p:sp>
        <p:nvSpPr>
          <p:cNvPr id="4" name="Foliennummernplatzhalter 3"/>
          <p:cNvSpPr>
            <a:spLocks noGrp="1"/>
          </p:cNvSpPr>
          <p:nvPr>
            <p:ph type="sldNum" sz="quarter" idx="5"/>
          </p:nvPr>
        </p:nvSpPr>
        <p:spPr/>
        <p:txBody>
          <a:bodyPr/>
          <a:lstStyle/>
          <a:p>
            <a:fld id="{068BFBC9-8E7C-574A-82FC-09A88FA9981C}" type="slidenum">
              <a:rPr lang="de-DE" smtClean="0"/>
              <a:t>201</a:t>
            </a:fld>
            <a:endParaRPr lang="de-DE"/>
          </a:p>
        </p:txBody>
      </p:sp>
    </p:spTree>
    <p:extLst>
      <p:ext uri="{BB962C8B-B14F-4D97-AF65-F5344CB8AC3E}">
        <p14:creationId xmlns:p14="http://schemas.microsoft.com/office/powerpoint/2010/main" val="840129287"/>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Fokushima</a:t>
            </a:r>
            <a:r>
              <a:rPr lang="de-DE" dirty="0"/>
              <a:t> 400 MW</a:t>
            </a:r>
          </a:p>
          <a:p>
            <a:r>
              <a:rPr lang="de-DE" dirty="0"/>
              <a:t>WWER-1200</a:t>
            </a:r>
            <a:r>
              <a:rPr lang="de-DE" baseline="0" dirty="0"/>
              <a:t>  1200 MW  und </a:t>
            </a:r>
            <a:r>
              <a:rPr lang="de-DE" baseline="0" dirty="0" err="1"/>
              <a:t>Hualon</a:t>
            </a:r>
            <a:r>
              <a:rPr lang="de-DE" baseline="0" dirty="0"/>
              <a:t> 2.0  1.000 MW</a:t>
            </a:r>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202</a:t>
            </a:fld>
            <a:endParaRPr lang="de-DE"/>
          </a:p>
        </p:txBody>
      </p:sp>
    </p:spTree>
    <p:extLst>
      <p:ext uri="{BB962C8B-B14F-4D97-AF65-F5344CB8AC3E}">
        <p14:creationId xmlns:p14="http://schemas.microsoft.com/office/powerpoint/2010/main" val="3892733495"/>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Fokushima</a:t>
            </a:r>
            <a:r>
              <a:rPr lang="de-DE" dirty="0"/>
              <a:t> 400 MW</a:t>
            </a:r>
          </a:p>
          <a:p>
            <a:r>
              <a:rPr lang="de-DE" dirty="0"/>
              <a:t>WWER-1200</a:t>
            </a:r>
            <a:r>
              <a:rPr lang="de-DE" baseline="0" dirty="0"/>
              <a:t>  1200 MW  und </a:t>
            </a:r>
            <a:r>
              <a:rPr lang="de-DE" baseline="0" dirty="0" err="1"/>
              <a:t>Hualon</a:t>
            </a:r>
            <a:r>
              <a:rPr lang="de-DE" baseline="0" dirty="0"/>
              <a:t> 2.0  1.000 MW</a:t>
            </a:r>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203</a:t>
            </a:fld>
            <a:endParaRPr lang="de-DE"/>
          </a:p>
        </p:txBody>
      </p:sp>
    </p:spTree>
    <p:extLst>
      <p:ext uri="{BB962C8B-B14F-4D97-AF65-F5344CB8AC3E}">
        <p14:creationId xmlns:p14="http://schemas.microsoft.com/office/powerpoint/2010/main" val="45845055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Fokushima</a:t>
            </a:r>
            <a:r>
              <a:rPr lang="de-DE" dirty="0"/>
              <a:t> 400 MW</a:t>
            </a:r>
          </a:p>
          <a:p>
            <a:r>
              <a:rPr lang="de-DE" dirty="0"/>
              <a:t>WWER-1200</a:t>
            </a:r>
            <a:r>
              <a:rPr lang="de-DE" baseline="0" dirty="0"/>
              <a:t>  1200 MW</a:t>
            </a:r>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204</a:t>
            </a:fld>
            <a:endParaRPr lang="de-DE"/>
          </a:p>
        </p:txBody>
      </p:sp>
    </p:spTree>
    <p:extLst>
      <p:ext uri="{BB962C8B-B14F-4D97-AF65-F5344CB8AC3E}">
        <p14:creationId xmlns:p14="http://schemas.microsoft.com/office/powerpoint/2010/main" val="291732259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205</a:t>
            </a:fld>
            <a:endParaRPr lang="de-DE" altLang="de-DE"/>
          </a:p>
        </p:txBody>
      </p:sp>
    </p:spTree>
    <p:extLst>
      <p:ext uri="{BB962C8B-B14F-4D97-AF65-F5344CB8AC3E}">
        <p14:creationId xmlns:p14="http://schemas.microsoft.com/office/powerpoint/2010/main" val="177140466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Mark 1 	400</a:t>
            </a:r>
            <a:r>
              <a:rPr lang="de-DE" baseline="0" dirty="0"/>
              <a:t> – 700 MW</a:t>
            </a:r>
          </a:p>
          <a:p>
            <a:r>
              <a:rPr lang="de-DE" baseline="0" dirty="0"/>
              <a:t>Konvoi   	1.460 MW</a:t>
            </a:r>
          </a:p>
          <a:p>
            <a:r>
              <a:rPr lang="de-DE" baseline="0" dirty="0"/>
              <a:t>Gen 3+ 	1.000  MW</a:t>
            </a:r>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206</a:t>
            </a:fld>
            <a:endParaRPr lang="de-DE"/>
          </a:p>
        </p:txBody>
      </p:sp>
    </p:spTree>
    <p:extLst>
      <p:ext uri="{BB962C8B-B14F-4D97-AF65-F5344CB8AC3E}">
        <p14:creationId xmlns:p14="http://schemas.microsoft.com/office/powerpoint/2010/main" val="233387815"/>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Anlagen:</a:t>
            </a:r>
            <a:r>
              <a:rPr lang="de-DE" baseline="0" dirty="0"/>
              <a:t> i</a:t>
            </a:r>
            <a:r>
              <a:rPr lang="de-DE" dirty="0"/>
              <a:t>m Betrieb 434, im Bau 59, in Planung 111, in Vorplanung</a:t>
            </a:r>
            <a:r>
              <a:rPr lang="de-DE" baseline="0" dirty="0"/>
              <a:t> 329</a:t>
            </a:r>
            <a:r>
              <a:rPr lang="de-DE" dirty="0"/>
              <a:t> </a:t>
            </a:r>
          </a:p>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207</a:t>
            </a:fld>
            <a:endParaRPr lang="de-DE" altLang="de-DE"/>
          </a:p>
        </p:txBody>
      </p:sp>
    </p:spTree>
    <p:extLst>
      <p:ext uri="{BB962C8B-B14F-4D97-AF65-F5344CB8AC3E}">
        <p14:creationId xmlns:p14="http://schemas.microsoft.com/office/powerpoint/2010/main" val="2425027746"/>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THTR , Thorium - Hochtemperaturreaktor</a:t>
            </a:r>
            <a:r>
              <a:rPr lang="de-DE" baseline="0" dirty="0"/>
              <a:t> oder </a:t>
            </a:r>
            <a:r>
              <a:rPr lang="de-DE" dirty="0" err="1"/>
              <a:t>Schultenreaktor</a:t>
            </a:r>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208</a:t>
            </a:fld>
            <a:endParaRPr lang="de-DE" altLang="de-DE"/>
          </a:p>
        </p:txBody>
      </p:sp>
    </p:spTree>
    <p:extLst>
      <p:ext uri="{BB962C8B-B14F-4D97-AF65-F5344CB8AC3E}">
        <p14:creationId xmlns:p14="http://schemas.microsoft.com/office/powerpoint/2010/main" val="640269492"/>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THTR , </a:t>
            </a:r>
            <a:r>
              <a:rPr lang="de-DE" dirty="0" err="1"/>
              <a:t>Schultenreaktor</a:t>
            </a:r>
            <a:endParaRPr lang="de-DE" dirty="0"/>
          </a:p>
          <a:p>
            <a:r>
              <a:rPr lang="de-DE" dirty="0"/>
              <a:t>CHINA Das HTR-PM-Projekt hat im Dezember 2022 erstmals die volle Leistung erreicht. 100 MW</a:t>
            </a:r>
            <a:r>
              <a:rPr lang="de-DE" baseline="30000" dirty="0">
                <a:hlinkClick r:id="rId3"/>
              </a:rPr>
              <a:t>[68]</a:t>
            </a:r>
            <a:r>
              <a:rPr lang="de-DE" dirty="0"/>
              <a:t> Ein weiterentwickeltes, größeres Kraftwerk, der HTR-PM 600, ist mit einer Kapazität von 600 </a:t>
            </a:r>
            <a:r>
              <a:rPr lang="de-DE" dirty="0" err="1"/>
              <a:t>MWe</a:t>
            </a:r>
            <a:r>
              <a:rPr lang="de-DE" dirty="0"/>
              <a:t> in China im Bau, das sechs HTR-PM-Reaktorblöcke verwendet</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209</a:t>
            </a:fld>
            <a:endParaRPr lang="de-DE" altLang="de-DE"/>
          </a:p>
        </p:txBody>
      </p:sp>
    </p:spTree>
    <p:extLst>
      <p:ext uri="{BB962C8B-B14F-4D97-AF65-F5344CB8AC3E}">
        <p14:creationId xmlns:p14="http://schemas.microsoft.com/office/powerpoint/2010/main" val="2692103368"/>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Terra</a:t>
            </a:r>
            <a:r>
              <a:rPr lang="de-DE" baseline="0" dirty="0"/>
              <a:t> Power   Bill Gates Reaktor (2006)  Baubeginn 2022  IBS 2030</a:t>
            </a:r>
          </a:p>
          <a:p>
            <a:r>
              <a:rPr lang="de-DE" baseline="0" dirty="0"/>
              <a:t>Schwarz 	abgebrannte Zone</a:t>
            </a:r>
          </a:p>
          <a:p>
            <a:r>
              <a:rPr lang="de-DE" baseline="0" dirty="0"/>
              <a:t>Rot 	sekundäre Kernspaltungszone</a:t>
            </a:r>
          </a:p>
          <a:p>
            <a:pPr defTabSz="913854" eaLnBrk="1" fontAlgn="auto" hangingPunct="1">
              <a:spcBef>
                <a:spcPts val="0"/>
              </a:spcBef>
              <a:spcAft>
                <a:spcPts val="0"/>
              </a:spcAft>
              <a:defRPr/>
            </a:pPr>
            <a:r>
              <a:rPr lang="de-DE" baseline="0" dirty="0"/>
              <a:t>Gelb	</a:t>
            </a:r>
            <a:r>
              <a:rPr lang="de-DE" baseline="0" dirty="0" err="1"/>
              <a:t>Brutzone</a:t>
            </a:r>
            <a:endParaRPr lang="de-DE" baseline="0" dirty="0"/>
          </a:p>
          <a:p>
            <a:r>
              <a:rPr lang="de-DE" baseline="0" dirty="0"/>
              <a:t>Rot, Blau	primäre Kernspaltungszone, Neutroneneinfangzone</a:t>
            </a:r>
          </a:p>
          <a:p>
            <a:r>
              <a:rPr lang="de-DE" baseline="0" dirty="0"/>
              <a:t>Grün	Uran 238, oder Thorium </a:t>
            </a:r>
          </a:p>
          <a:p>
            <a:r>
              <a:rPr lang="de-DE" baseline="0" dirty="0"/>
              <a:t>Lila	Neutronenabsorber 	</a:t>
            </a:r>
            <a:endParaRPr lang="de-DE" dirty="0"/>
          </a:p>
        </p:txBody>
      </p:sp>
      <p:sp>
        <p:nvSpPr>
          <p:cNvPr id="4" name="Foliennummernplatzhalter 3"/>
          <p:cNvSpPr>
            <a:spLocks noGrp="1"/>
          </p:cNvSpPr>
          <p:nvPr>
            <p:ph type="sldNum" sz="quarter" idx="5"/>
          </p:nvPr>
        </p:nvSpPr>
        <p:spPr/>
        <p:txBody>
          <a:bodyPr/>
          <a:lstStyle/>
          <a:p>
            <a:fld id="{068BFBC9-8E7C-574A-82FC-09A88FA9981C}" type="slidenum">
              <a:rPr lang="de-DE" smtClean="0"/>
              <a:t>210</a:t>
            </a:fld>
            <a:endParaRPr lang="de-DE"/>
          </a:p>
        </p:txBody>
      </p:sp>
    </p:spTree>
    <p:extLst>
      <p:ext uri="{BB962C8B-B14F-4D97-AF65-F5344CB8AC3E}">
        <p14:creationId xmlns:p14="http://schemas.microsoft.com/office/powerpoint/2010/main" val="2948704606"/>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DE" b="1" i="0" dirty="0">
                <a:solidFill>
                  <a:srgbClr val="0A0A0A"/>
                </a:solidFill>
                <a:effectLst/>
                <a:latin typeface="Google Sans"/>
              </a:rPr>
              <a:t>"</a:t>
            </a:r>
            <a:r>
              <a:rPr lang="de-DE" b="1" i="0" dirty="0" err="1">
                <a:solidFill>
                  <a:srgbClr val="0A0A0A"/>
                </a:solidFill>
                <a:effectLst/>
                <a:latin typeface="Google Sans"/>
              </a:rPr>
              <a:t>Onion</a:t>
            </a:r>
            <a:r>
              <a:rPr lang="de-DE" b="1" i="0" dirty="0">
                <a:solidFill>
                  <a:srgbClr val="0A0A0A"/>
                </a:solidFill>
                <a:effectLst/>
                <a:latin typeface="Google Sans"/>
              </a:rPr>
              <a:t> Core" (Zwiebelkern):</a:t>
            </a:r>
            <a:r>
              <a:rPr lang="de-DE" b="0" i="0" dirty="0">
                <a:solidFill>
                  <a:srgbClr val="0A0A0A"/>
                </a:solidFill>
                <a:effectLst/>
                <a:latin typeface="Google Sans"/>
              </a:rPr>
              <a:t> Patentiertes Design mit schichtweisem Aufbau: Einem zentralen Moderator (schweres Wasser), einer flüssigen Brennstoffschicht, einer weiteren </a:t>
            </a:r>
            <a:r>
              <a:rPr lang="de-DE" b="0" i="0" dirty="0" err="1">
                <a:solidFill>
                  <a:srgbClr val="0A0A0A"/>
                </a:solidFill>
                <a:effectLst/>
                <a:latin typeface="Google Sans"/>
              </a:rPr>
              <a:t>Moderatorschicht</a:t>
            </a:r>
            <a:r>
              <a:rPr lang="de-DE" b="0" i="0" dirty="0">
                <a:solidFill>
                  <a:srgbClr val="0A0A0A"/>
                </a:solidFill>
                <a:effectLst/>
                <a:latin typeface="Google Sans"/>
              </a:rPr>
              <a:t> und einem äußeren Brutmantel (Thorium-Salz).</a:t>
            </a:r>
          </a:p>
          <a:p>
            <a:r>
              <a:rPr lang="de-DE" baseline="0" dirty="0"/>
              <a:t>	</a:t>
            </a:r>
            <a:endParaRPr lang="de-DE" dirty="0"/>
          </a:p>
        </p:txBody>
      </p:sp>
      <p:sp>
        <p:nvSpPr>
          <p:cNvPr id="4" name="Foliennummernplatzhalter 3"/>
          <p:cNvSpPr>
            <a:spLocks noGrp="1"/>
          </p:cNvSpPr>
          <p:nvPr>
            <p:ph type="sldNum" sz="quarter" idx="5"/>
          </p:nvPr>
        </p:nvSpPr>
        <p:spPr/>
        <p:txBody>
          <a:bodyPr/>
          <a:lstStyle/>
          <a:p>
            <a:fld id="{068BFBC9-8E7C-574A-82FC-09A88FA9981C}" type="slidenum">
              <a:rPr lang="de-DE" smtClean="0"/>
              <a:t>211</a:t>
            </a:fld>
            <a:endParaRPr lang="de-DE"/>
          </a:p>
        </p:txBody>
      </p:sp>
    </p:spTree>
    <p:extLst>
      <p:ext uri="{BB962C8B-B14F-4D97-AF65-F5344CB8AC3E}">
        <p14:creationId xmlns:p14="http://schemas.microsoft.com/office/powerpoint/2010/main" val="2437250995"/>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solidFill>
                  <a:srgbClr val="C00000"/>
                </a:solidFill>
                <a:highlight>
                  <a:srgbClr val="FF0000"/>
                </a:highlight>
              </a:rPr>
              <a:t>Primärkreis:</a:t>
            </a:r>
            <a:r>
              <a:rPr lang="de-DE" b="1" dirty="0">
                <a:solidFill>
                  <a:srgbClr val="C00000"/>
                </a:solidFill>
              </a:rPr>
              <a:t> Flüssigsalz </a:t>
            </a:r>
            <a:r>
              <a:rPr lang="de-DE" b="1" dirty="0" err="1">
                <a:solidFill>
                  <a:srgbClr val="C00000"/>
                </a:solidFill>
              </a:rPr>
              <a:t>LiFl</a:t>
            </a:r>
            <a:r>
              <a:rPr lang="de-DE" b="1" dirty="0">
                <a:solidFill>
                  <a:srgbClr val="C00000"/>
                </a:solidFill>
              </a:rPr>
              <a:t>- </a:t>
            </a:r>
            <a:r>
              <a:rPr lang="de-DE" b="1" dirty="0" err="1">
                <a:solidFill>
                  <a:srgbClr val="C00000"/>
                </a:solidFill>
              </a:rPr>
              <a:t>BeFl</a:t>
            </a:r>
            <a:r>
              <a:rPr lang="de-DE" b="1" dirty="0">
                <a:solidFill>
                  <a:srgbClr val="C00000"/>
                </a:solidFill>
              </a:rPr>
              <a:t> analog MSR + </a:t>
            </a:r>
            <a:r>
              <a:rPr lang="de-DE" b="1" dirty="0"/>
              <a:t>Brennstoff  Blei guter Wärmetransporteur hohe Leistungsdichte</a:t>
            </a:r>
          </a:p>
          <a:p>
            <a:r>
              <a:rPr lang="de-DE" dirty="0"/>
              <a:t>+ </a:t>
            </a:r>
            <a:r>
              <a:rPr lang="de-DE" b="1" dirty="0"/>
              <a:t>Radioaktive aufbereitete Abfälle  </a:t>
            </a:r>
            <a:r>
              <a:rPr lang="de-DE" dirty="0"/>
              <a:t>in </a:t>
            </a:r>
            <a:r>
              <a:rPr lang="de-DE" b="1" dirty="0"/>
              <a:t>kristalliner Form/Pulver UCl</a:t>
            </a:r>
            <a:r>
              <a:rPr lang="de-DE" b="1" baseline="-25000" dirty="0"/>
              <a:t>3</a:t>
            </a:r>
            <a:r>
              <a:rPr lang="de-DE" b="1" baseline="0" dirty="0"/>
              <a:t> PuCl</a:t>
            </a:r>
            <a:r>
              <a:rPr lang="de-DE" b="1" baseline="-25000" dirty="0"/>
              <a:t>3 </a:t>
            </a:r>
            <a:endParaRPr lang="de-DE" dirty="0"/>
          </a:p>
          <a:p>
            <a:r>
              <a:rPr lang="de-DE" dirty="0"/>
              <a:t>Primärkreis</a:t>
            </a:r>
            <a:r>
              <a:rPr lang="de-DE" baseline="0" dirty="0"/>
              <a:t> 1000 ° Celsius, </a:t>
            </a:r>
            <a:r>
              <a:rPr lang="de-DE" dirty="0"/>
              <a:t>Sekundärkreis Blei S 330 °C.  Siede 1750°C Wärmegeführte Regelung </a:t>
            </a:r>
          </a:p>
          <a:p>
            <a:r>
              <a:rPr lang="de-DE" dirty="0">
                <a:solidFill>
                  <a:srgbClr val="000000"/>
                </a:solidFill>
                <a:latin typeface="Graphik Web"/>
              </a:rPr>
              <a:t>Alte Pellets  Aufarbeitungsanlage zermahlen, chemisch in ein Salz umgewandelt und in flüssige Salzgemisch eingefüllt. Die langlebigen Ra</a:t>
            </a:r>
          </a:p>
          <a:p>
            <a:r>
              <a:rPr lang="de-DE" dirty="0" err="1">
                <a:solidFill>
                  <a:srgbClr val="000000"/>
                </a:solidFill>
                <a:latin typeface="Graphik Web"/>
              </a:rPr>
              <a:t>dionuklide</a:t>
            </a:r>
            <a:r>
              <a:rPr lang="de-DE" dirty="0">
                <a:solidFill>
                  <a:srgbClr val="000000"/>
                </a:solidFill>
                <a:latin typeface="Graphik Web"/>
              </a:rPr>
              <a:t> werden gespalten </a:t>
            </a:r>
            <a:r>
              <a:rPr lang="de-DE" dirty="0"/>
              <a:t>Betriebstemperatur 1000 C° Werkstoffe gibt es heute.    Leistung 1.500 MW</a:t>
            </a:r>
            <a:r>
              <a:rPr lang="de-DE" baseline="0" dirty="0"/>
              <a:t> </a:t>
            </a:r>
            <a:r>
              <a:rPr lang="de-DE" baseline="0"/>
              <a:t>th</a:t>
            </a:r>
            <a:endParaRPr lang="de-DE" dirty="0"/>
          </a:p>
          <a:p>
            <a:r>
              <a:rPr lang="de-DE" dirty="0"/>
              <a:t>Erster </a:t>
            </a:r>
            <a:r>
              <a:rPr lang="de-DE" dirty="0" err="1"/>
              <a:t>Reakton</a:t>
            </a:r>
            <a:r>
              <a:rPr lang="de-DE" baseline="0" dirty="0"/>
              <a:t> wird in Ruanda ab 2028 gebaut, danach in Kanada</a:t>
            </a:r>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212</a:t>
            </a:fld>
            <a:endParaRPr lang="de-DE"/>
          </a:p>
        </p:txBody>
      </p:sp>
    </p:spTree>
    <p:extLst>
      <p:ext uri="{BB962C8B-B14F-4D97-AF65-F5344CB8AC3E}">
        <p14:creationId xmlns:p14="http://schemas.microsoft.com/office/powerpoint/2010/main" val="3477593986"/>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Größe KKG  Leistung 1500 MW </a:t>
            </a:r>
            <a:r>
              <a:rPr lang="de-DE" b="1" dirty="0" err="1"/>
              <a:t>el</a:t>
            </a:r>
            <a:endParaRPr lang="de-DE" b="1" dirty="0"/>
          </a:p>
        </p:txBody>
      </p:sp>
      <p:sp>
        <p:nvSpPr>
          <p:cNvPr id="4" name="Foliennummernplatzhalter 3"/>
          <p:cNvSpPr>
            <a:spLocks noGrp="1"/>
          </p:cNvSpPr>
          <p:nvPr>
            <p:ph type="sldNum" sz="quarter" idx="5"/>
          </p:nvPr>
        </p:nvSpPr>
        <p:spPr/>
        <p:txBody>
          <a:bodyPr/>
          <a:lstStyle/>
          <a:p>
            <a:fld id="{A82A8818-C0CD-094F-8AF7-C8526655F3CC}" type="slidenum">
              <a:rPr lang="de-DE" smtClean="0"/>
              <a:t>213</a:t>
            </a:fld>
            <a:endParaRPr lang="de-DE"/>
          </a:p>
        </p:txBody>
      </p:sp>
    </p:spTree>
    <p:extLst>
      <p:ext uri="{BB962C8B-B14F-4D97-AF65-F5344CB8AC3E}">
        <p14:creationId xmlns:p14="http://schemas.microsoft.com/office/powerpoint/2010/main" val="370845960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Hoher negativer Temperaturkoeffizient durch Ausdehnung des Flüssigbrennstoffs Temperatur steigt → Spaltrate und Wärmeproduktion sinken Temperatur sinkt → Spaltrate und Wärmeproduktion steigen • Die Temperatur wird somit homöostatisch bei 1000 °C gehalten → kein Materialstress durch Leistungswechsel • Leistung wird dadurch vollständig durch die Wärmeentnahme geregelt → Lastfolgebetrieb im Netz • Damit ebenso für rasch wechselnden Leistungsbedarf im Chemiebetrieb (Prozesswärme) geeignet • Keine mechanischen Regeleinrichtungen notwendig • Der Reaktor kann im kritischen Zustand bei Nullleistung „stehenbleiben“ → Sicherer Bereitschaftszustand </a:t>
            </a:r>
            <a:endParaRPr lang="de-DE" b="1" dirty="0"/>
          </a:p>
        </p:txBody>
      </p:sp>
      <p:sp>
        <p:nvSpPr>
          <p:cNvPr id="4" name="Foliennummernplatzhalter 3"/>
          <p:cNvSpPr>
            <a:spLocks noGrp="1"/>
          </p:cNvSpPr>
          <p:nvPr>
            <p:ph type="sldNum" sz="quarter" idx="5"/>
          </p:nvPr>
        </p:nvSpPr>
        <p:spPr/>
        <p:txBody>
          <a:bodyPr/>
          <a:lstStyle/>
          <a:p>
            <a:fld id="{A82A8818-C0CD-094F-8AF7-C8526655F3CC}" type="slidenum">
              <a:rPr lang="de-DE" smtClean="0"/>
              <a:t>214</a:t>
            </a:fld>
            <a:endParaRPr lang="de-DE"/>
          </a:p>
        </p:txBody>
      </p:sp>
    </p:spTree>
    <p:extLst>
      <p:ext uri="{BB962C8B-B14F-4D97-AF65-F5344CB8AC3E}">
        <p14:creationId xmlns:p14="http://schemas.microsoft.com/office/powerpoint/2010/main" val="641365905"/>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Hoher negativer Temperaturkoeffizient durch Ausdehnung des Flüssigbrennstoffs Temperatur steigt → Spaltrate und Wärmeproduktion sinken Temperatur sinkt → Spaltrate und Wärmeproduktion steigen • Die Temperatur wird somit homöostatisch bei 1000 °C gehalten → kein Materialstress durch Leistungswechsel • Leistung wird dadurch vollständig durch die Wärmeentnahme geregelt → Lastfolgebetrieb im Netz • Damit ebenso für rasch wechselnden Leistungsbedarf im Chemiebetrieb (Prozesswärme) geeignet • Keine mechanischen Regeleinrichtungen notwendig • Der Reaktor kann im kritischen Zustand bei Nullleistung „stehenbleiben“ → Sicherer Bereitschaftszustand </a:t>
            </a:r>
            <a:endParaRPr lang="de-DE" b="1" dirty="0"/>
          </a:p>
        </p:txBody>
      </p:sp>
      <p:sp>
        <p:nvSpPr>
          <p:cNvPr id="4" name="Foliennummernplatzhalter 3"/>
          <p:cNvSpPr>
            <a:spLocks noGrp="1"/>
          </p:cNvSpPr>
          <p:nvPr>
            <p:ph type="sldNum" sz="quarter" idx="5"/>
          </p:nvPr>
        </p:nvSpPr>
        <p:spPr/>
        <p:txBody>
          <a:bodyPr/>
          <a:lstStyle/>
          <a:p>
            <a:fld id="{A82A8818-C0CD-094F-8AF7-C8526655F3CC}" type="slidenum">
              <a:rPr lang="de-DE" smtClean="0"/>
              <a:t>215</a:t>
            </a:fld>
            <a:endParaRPr lang="de-DE"/>
          </a:p>
        </p:txBody>
      </p:sp>
    </p:spTree>
    <p:extLst>
      <p:ext uri="{BB962C8B-B14F-4D97-AF65-F5344CB8AC3E}">
        <p14:creationId xmlns:p14="http://schemas.microsoft.com/office/powerpoint/2010/main" val="281340929"/>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Hoher negativer Temperaturkoeffizient durch Ausdehnung des Flüssigbrennstoffs Temperatur steigt → Spaltrate und Wärmeproduktion sinken Temperatur sinkt → Spaltrate und Wärmeproduktion steigen • Die Temperatur wird somit homöostatisch bei 1000 °C gehalten → kein Materialstress durch Leistungswechsel • Leistung wird dadurch vollständig durch die Wärmeentnahme geregelt → Lastfolgebetrieb im Netz • Damit ebenso für rasch wechselnden Leistungsbedarf im Chemiebetrieb (Prozesswärme) geeignet • Keine mechanischen Regeleinrichtungen notwendig • Der Reaktor kann im kritischen Zustand bei Nullleistung „stehenbleiben“ → Sicherer Bereitschaftszustand </a:t>
            </a:r>
            <a:endParaRPr lang="de-DE" b="1" dirty="0"/>
          </a:p>
        </p:txBody>
      </p:sp>
      <p:sp>
        <p:nvSpPr>
          <p:cNvPr id="4" name="Foliennummernplatzhalter 3"/>
          <p:cNvSpPr>
            <a:spLocks noGrp="1"/>
          </p:cNvSpPr>
          <p:nvPr>
            <p:ph type="sldNum" sz="quarter" idx="5"/>
          </p:nvPr>
        </p:nvSpPr>
        <p:spPr/>
        <p:txBody>
          <a:bodyPr/>
          <a:lstStyle/>
          <a:p>
            <a:fld id="{A82A8818-C0CD-094F-8AF7-C8526655F3CC}" type="slidenum">
              <a:rPr lang="de-DE" smtClean="0"/>
              <a:t>216</a:t>
            </a:fld>
            <a:endParaRPr lang="de-DE"/>
          </a:p>
        </p:txBody>
      </p:sp>
    </p:spTree>
    <p:extLst>
      <p:ext uri="{BB962C8B-B14F-4D97-AF65-F5344CB8AC3E}">
        <p14:creationId xmlns:p14="http://schemas.microsoft.com/office/powerpoint/2010/main" val="2794272588"/>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217</a:t>
            </a:fld>
            <a:endParaRPr lang="de-DE" altLang="de-DE"/>
          </a:p>
        </p:txBody>
      </p:sp>
    </p:spTree>
    <p:extLst>
      <p:ext uri="{BB962C8B-B14F-4D97-AF65-F5344CB8AC3E}">
        <p14:creationId xmlns:p14="http://schemas.microsoft.com/office/powerpoint/2010/main" val="208080076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Terra</a:t>
            </a:r>
            <a:r>
              <a:rPr lang="de-DE" baseline="0" dirty="0"/>
              <a:t> Power   Bill Gates Reaktor (2006)  Baubeginn 2022  IBS 2030</a:t>
            </a:r>
          </a:p>
          <a:p>
            <a:r>
              <a:rPr lang="de-DE" baseline="0" dirty="0"/>
              <a:t>Schwarz 	abgebrannte Zone</a:t>
            </a:r>
          </a:p>
          <a:p>
            <a:r>
              <a:rPr lang="de-DE" baseline="0" dirty="0"/>
              <a:t>Rot 	sekundäre Kernspaltungszone</a:t>
            </a:r>
          </a:p>
          <a:p>
            <a:pPr defTabSz="913854" eaLnBrk="1" fontAlgn="auto" hangingPunct="1">
              <a:spcBef>
                <a:spcPts val="0"/>
              </a:spcBef>
              <a:spcAft>
                <a:spcPts val="0"/>
              </a:spcAft>
              <a:defRPr/>
            </a:pPr>
            <a:r>
              <a:rPr lang="de-DE" baseline="0" dirty="0"/>
              <a:t>Gelb	</a:t>
            </a:r>
            <a:r>
              <a:rPr lang="de-DE" baseline="0" dirty="0" err="1"/>
              <a:t>Brutzone</a:t>
            </a:r>
            <a:endParaRPr lang="de-DE" baseline="0" dirty="0"/>
          </a:p>
          <a:p>
            <a:r>
              <a:rPr lang="de-DE" baseline="0" dirty="0"/>
              <a:t>Rot, Blau	primäre Kernspaltungszone, Neutroneneinfangzone</a:t>
            </a:r>
          </a:p>
          <a:p>
            <a:r>
              <a:rPr lang="de-DE" baseline="0" dirty="0"/>
              <a:t>Grün	Uran 238, oder Thorium </a:t>
            </a:r>
          </a:p>
          <a:p>
            <a:r>
              <a:rPr lang="de-DE" baseline="0" dirty="0"/>
              <a:t>Lila	Neutronenabsorber 	</a:t>
            </a:r>
            <a:endParaRPr lang="de-DE" dirty="0"/>
          </a:p>
        </p:txBody>
      </p:sp>
      <p:sp>
        <p:nvSpPr>
          <p:cNvPr id="4" name="Foliennummernplatzhalter 3"/>
          <p:cNvSpPr>
            <a:spLocks noGrp="1"/>
          </p:cNvSpPr>
          <p:nvPr>
            <p:ph type="sldNum" sz="quarter" idx="5"/>
          </p:nvPr>
        </p:nvSpPr>
        <p:spPr/>
        <p:txBody>
          <a:bodyPr/>
          <a:lstStyle/>
          <a:p>
            <a:fld id="{068BFBC9-8E7C-574A-82FC-09A88FA9981C}" type="slidenum">
              <a:rPr lang="de-DE" smtClean="0"/>
              <a:t>218</a:t>
            </a:fld>
            <a:endParaRPr lang="de-DE"/>
          </a:p>
        </p:txBody>
      </p:sp>
    </p:spTree>
    <p:extLst>
      <p:ext uri="{BB962C8B-B14F-4D97-AF65-F5344CB8AC3E}">
        <p14:creationId xmlns:p14="http://schemas.microsoft.com/office/powerpoint/2010/main" val="2189655328"/>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dirty="0"/>
              <a:t>Terra</a:t>
            </a:r>
            <a:r>
              <a:rPr lang="de-DE" baseline="0" dirty="0"/>
              <a:t> Power   Bill Gates Reaktor (2006)  Baubeginn 2022  IBS 2030</a:t>
            </a:r>
          </a:p>
          <a:p>
            <a:r>
              <a:rPr lang="de-DE" baseline="0" dirty="0"/>
              <a:t>Kühlung 	Flüssiges Natrium  bei 550 ° Celsius</a:t>
            </a:r>
          </a:p>
          <a:p>
            <a:r>
              <a:rPr lang="de-DE" baseline="0" dirty="0"/>
              <a:t>Schwarz 	abgebrannte Zone</a:t>
            </a:r>
          </a:p>
          <a:p>
            <a:r>
              <a:rPr lang="de-DE" baseline="0" dirty="0"/>
              <a:t>Rot 	sekundäre Kernspaltungszone</a:t>
            </a:r>
          </a:p>
          <a:p>
            <a:pPr defTabSz="913854" eaLnBrk="1" fontAlgn="auto" hangingPunct="1">
              <a:spcBef>
                <a:spcPts val="0"/>
              </a:spcBef>
              <a:spcAft>
                <a:spcPts val="0"/>
              </a:spcAft>
              <a:defRPr/>
            </a:pPr>
            <a:r>
              <a:rPr lang="de-DE" baseline="0" dirty="0"/>
              <a:t>Gelb	</a:t>
            </a:r>
            <a:r>
              <a:rPr lang="de-DE" baseline="0" dirty="0" err="1"/>
              <a:t>Brutzone</a:t>
            </a:r>
            <a:endParaRPr lang="de-DE" baseline="0" dirty="0"/>
          </a:p>
          <a:p>
            <a:r>
              <a:rPr lang="de-DE" baseline="0" dirty="0"/>
              <a:t>Rot, Blau	primäre Kernspaltungszone, Neutroneneinfangzone</a:t>
            </a:r>
          </a:p>
          <a:p>
            <a:r>
              <a:rPr lang="de-DE" baseline="0" dirty="0"/>
              <a:t>Grün	Uran 238, oder Thorium </a:t>
            </a:r>
          </a:p>
          <a:p>
            <a:r>
              <a:rPr lang="de-DE" baseline="0" dirty="0"/>
              <a:t>Lila	Neutronenabsorber 	</a:t>
            </a:r>
            <a:endParaRPr lang="de-DE" dirty="0"/>
          </a:p>
        </p:txBody>
      </p:sp>
      <p:sp>
        <p:nvSpPr>
          <p:cNvPr id="4" name="Foliennummernplatzhalter 3"/>
          <p:cNvSpPr>
            <a:spLocks noGrp="1"/>
          </p:cNvSpPr>
          <p:nvPr>
            <p:ph type="sldNum" sz="quarter" idx="5"/>
          </p:nvPr>
        </p:nvSpPr>
        <p:spPr/>
        <p:txBody>
          <a:bodyPr/>
          <a:lstStyle/>
          <a:p>
            <a:fld id="{068BFBC9-8E7C-574A-82FC-09A88FA9981C}" type="slidenum">
              <a:rPr lang="de-DE" smtClean="0"/>
              <a:t>220</a:t>
            </a:fld>
            <a:endParaRPr lang="de-DE"/>
          </a:p>
        </p:txBody>
      </p:sp>
    </p:spTree>
    <p:extLst>
      <p:ext uri="{BB962C8B-B14F-4D97-AF65-F5344CB8AC3E}">
        <p14:creationId xmlns:p14="http://schemas.microsoft.com/office/powerpoint/2010/main" val="285470716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sz="2400" b="1" dirty="0">
                <a:solidFill>
                  <a:srgbClr val="FF0000"/>
                </a:solidFill>
              </a:rPr>
              <a:t>Kreislauf </a:t>
            </a:r>
            <a:r>
              <a:rPr lang="de-DE" sz="2400" b="1" dirty="0" err="1">
                <a:solidFill>
                  <a:srgbClr val="FF0000"/>
                </a:solidFill>
              </a:rPr>
              <a:t>ausverd</a:t>
            </a:r>
            <a:r>
              <a:rPr lang="de-DE" sz="2400" b="1" dirty="0">
                <a:solidFill>
                  <a:srgbClr val="FF0000"/>
                </a:solidFill>
              </a:rPr>
              <a:t>. flüssiges </a:t>
            </a:r>
            <a:r>
              <a:rPr lang="de-DE" sz="2400" b="1" dirty="0" err="1"/>
              <a:t>Lithiumflouirid</a:t>
            </a:r>
            <a:r>
              <a:rPr lang="de-DE" sz="2400" b="1" dirty="0"/>
              <a:t> + MIX  + Atommüll  Größe der Anlage</a:t>
            </a:r>
          </a:p>
          <a:p>
            <a:r>
              <a:rPr lang="de-DE" sz="2400" b="1" dirty="0"/>
              <a:t>Moderator Graphit  850 C  Siedepunkt  1680 C Schmelzpunkt    </a:t>
            </a:r>
          </a:p>
          <a:p>
            <a:r>
              <a:rPr lang="de-DE" sz="2400" b="1" dirty="0"/>
              <a:t>Inhärente Sicherheit </a:t>
            </a:r>
            <a:r>
              <a:rPr lang="de-DE" sz="2400" b="1" dirty="0" err="1"/>
              <a:t>Plugschmelze</a:t>
            </a:r>
            <a:r>
              <a:rPr lang="de-DE" sz="2400" dirty="0"/>
              <a:t> </a:t>
            </a:r>
          </a:p>
          <a:p>
            <a:endParaRPr lang="de-DE" dirty="0"/>
          </a:p>
        </p:txBody>
      </p:sp>
      <p:sp>
        <p:nvSpPr>
          <p:cNvPr id="4" name="Foliennummernplatzhalter 3"/>
          <p:cNvSpPr>
            <a:spLocks noGrp="1"/>
          </p:cNvSpPr>
          <p:nvPr>
            <p:ph type="sldNum" sz="quarter" idx="5"/>
          </p:nvPr>
        </p:nvSpPr>
        <p:spPr/>
        <p:txBody>
          <a:bodyPr/>
          <a:lstStyle/>
          <a:p>
            <a:fld id="{A82A8818-C0CD-094F-8AF7-C8526655F3CC}" type="slidenum">
              <a:rPr lang="de-DE" smtClean="0"/>
              <a:t>221</a:t>
            </a:fld>
            <a:endParaRPr lang="de-DE"/>
          </a:p>
        </p:txBody>
      </p:sp>
    </p:spTree>
    <p:extLst>
      <p:ext uri="{BB962C8B-B14F-4D97-AF65-F5344CB8AC3E}">
        <p14:creationId xmlns:p14="http://schemas.microsoft.com/office/powerpoint/2010/main" val="1327571135"/>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r>
              <a:rPr lang="de-DE" b="1" dirty="0"/>
              <a:t>Natur – Uran</a:t>
            </a:r>
          </a:p>
          <a:p>
            <a:r>
              <a:rPr lang="de-DE" b="1" dirty="0"/>
              <a:t>Russen Uran – Plutonium Gemisch ( Verbrennung Plutoniumabfälle aus Kernwaffen ).  USA, F, J , Korea,</a:t>
            </a:r>
          </a:p>
          <a:p>
            <a:r>
              <a:rPr lang="de-DE" b="1" dirty="0"/>
              <a:t>Arbeitsbereich 98° C    </a:t>
            </a:r>
            <a:r>
              <a:rPr lang="de-DE" sz="1400" b="1" dirty="0"/>
              <a:t>550</a:t>
            </a:r>
            <a:r>
              <a:rPr lang="de-DE" b="1" dirty="0"/>
              <a:t>   883 ° C</a:t>
            </a:r>
          </a:p>
          <a:p>
            <a:r>
              <a:rPr lang="de-DE" b="1" dirty="0"/>
              <a:t>Abfall Spaltprodukte</a:t>
            </a:r>
          </a:p>
        </p:txBody>
      </p:sp>
      <p:sp>
        <p:nvSpPr>
          <p:cNvPr id="4" name="Foliennummernplatzhalter 3"/>
          <p:cNvSpPr>
            <a:spLocks noGrp="1"/>
          </p:cNvSpPr>
          <p:nvPr>
            <p:ph type="sldNum" sz="quarter" idx="5"/>
          </p:nvPr>
        </p:nvSpPr>
        <p:spPr/>
        <p:txBody>
          <a:bodyPr/>
          <a:lstStyle/>
          <a:p>
            <a:fld id="{068BFBC9-8E7C-574A-82FC-09A88FA9981C}" type="slidenum">
              <a:rPr lang="de-DE" smtClean="0"/>
              <a:t>222</a:t>
            </a:fld>
            <a:endParaRPr lang="de-DE"/>
          </a:p>
        </p:txBody>
      </p:sp>
    </p:spTree>
    <p:extLst>
      <p:ext uri="{BB962C8B-B14F-4D97-AF65-F5344CB8AC3E}">
        <p14:creationId xmlns:p14="http://schemas.microsoft.com/office/powerpoint/2010/main" val="302025642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Die Experimentieranlage Wendelstein 7-X im IPP-Teilinstitut Greifswald soll die Kraftwerkstauglichkeit von Fusionsanlagen des Typs "Stellarator" demonstrieren.</a:t>
            </a:r>
            <a:r>
              <a:rPr lang="de-DE" dirty="0"/>
              <a:t> Erstes Plasma 2016</a:t>
            </a:r>
          </a:p>
          <a:p>
            <a:endParaRPr lang="de-DE" dirty="0"/>
          </a:p>
          <a:p>
            <a:r>
              <a:rPr lang="de-DE" dirty="0" err="1"/>
              <a:t>Iter</a:t>
            </a:r>
            <a:r>
              <a:rPr lang="de-DE" dirty="0"/>
              <a:t> in Frankreich  600 MW  Fertigstellung</a:t>
            </a:r>
            <a:r>
              <a:rPr lang="de-DE" baseline="0" dirty="0"/>
              <a:t> 2026</a:t>
            </a:r>
          </a:p>
          <a:p>
            <a:endParaRPr lang="de-DE" dirty="0"/>
          </a:p>
          <a:p>
            <a:r>
              <a:rPr lang="de-DE" dirty="0"/>
              <a:t>Entwicklung in vielen weiteren Ländern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224</a:t>
            </a:fld>
            <a:endParaRPr lang="de-DE" altLang="de-DE"/>
          </a:p>
        </p:txBody>
      </p:sp>
    </p:spTree>
    <p:extLst>
      <p:ext uri="{BB962C8B-B14F-4D97-AF65-F5344CB8AC3E}">
        <p14:creationId xmlns:p14="http://schemas.microsoft.com/office/powerpoint/2010/main" val="2860943838"/>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Sehr stark militärisch getrieben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227</a:t>
            </a:fld>
            <a:endParaRPr lang="de-DE" altLang="de-DE"/>
          </a:p>
        </p:txBody>
      </p:sp>
    </p:spTree>
    <p:extLst>
      <p:ext uri="{BB962C8B-B14F-4D97-AF65-F5344CB8AC3E}">
        <p14:creationId xmlns:p14="http://schemas.microsoft.com/office/powerpoint/2010/main" val="6663831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232</a:t>
            </a:fld>
            <a:endParaRPr lang="de-DE" altLang="de-DE"/>
          </a:p>
        </p:txBody>
      </p:sp>
    </p:spTree>
    <p:extLst>
      <p:ext uri="{BB962C8B-B14F-4D97-AF65-F5344CB8AC3E}">
        <p14:creationId xmlns:p14="http://schemas.microsoft.com/office/powerpoint/2010/main" val="4104302942"/>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233</a:t>
            </a:fld>
            <a:endParaRPr lang="de-DE" altLang="de-DE"/>
          </a:p>
        </p:txBody>
      </p:sp>
    </p:spTree>
    <p:extLst>
      <p:ext uri="{BB962C8B-B14F-4D97-AF65-F5344CB8AC3E}">
        <p14:creationId xmlns:p14="http://schemas.microsoft.com/office/powerpoint/2010/main" val="3145610000"/>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Terminkontrakte 90 % der thermischen Kraftwerke</a:t>
            </a:r>
          </a:p>
          <a:p>
            <a:pPr marL="171349" indent="-171349">
              <a:buFont typeface="Arial" panose="020B0604020202020204" pitchFamily="34" charset="0"/>
              <a:buChar char="•"/>
            </a:pPr>
            <a:r>
              <a:rPr lang="de-DE" dirty="0"/>
              <a:t>Das Gaskraftwerk nimmt nicht am regulären Strommarkt teil, sondern kommt nur zum Einsatz, wenn der Übertragungsnetzbetreiber den Strom daraus anfordert. Der nutzt die Anlage, um damit das Stromnetz bei Engpässen zu stabilisieren. Offiziell ist es daher auch kein Kraftwerk, sondern ein "</a:t>
            </a:r>
            <a:r>
              <a:rPr lang="de-DE" b="1" dirty="0"/>
              <a:t>Besonderes netztechnisches Betriebsmittel".</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234</a:t>
            </a:fld>
            <a:endParaRPr lang="de-DE" altLang="de-DE"/>
          </a:p>
        </p:txBody>
      </p:sp>
    </p:spTree>
    <p:extLst>
      <p:ext uri="{BB962C8B-B14F-4D97-AF65-F5344CB8AC3E}">
        <p14:creationId xmlns:p14="http://schemas.microsoft.com/office/powerpoint/2010/main" val="2724024087"/>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aseline="0" dirty="0"/>
              <a:t>Steigerung des CO2 nach Corona Wiederaufschwung</a:t>
            </a:r>
          </a:p>
          <a:p>
            <a:pPr marL="171349" indent="-171349">
              <a:buFont typeface="Arial" panose="020B0604020202020204" pitchFamily="34" charset="0"/>
              <a:buChar char="•"/>
            </a:pPr>
            <a:r>
              <a:rPr lang="de-DE" altLang="de-DE" baseline="0" dirty="0"/>
              <a:t>Abschalten 3 Kernkraftwerke und stärkeren Einsatz von Kohlekraftwerke    35 </a:t>
            </a:r>
            <a:r>
              <a:rPr lang="de-DE" altLang="de-DE" baseline="0" dirty="0" err="1"/>
              <a:t>Mt</a:t>
            </a:r>
            <a:r>
              <a:rPr lang="de-DE" altLang="de-DE" baseline="0" dirty="0"/>
              <a:t> CO2</a:t>
            </a:r>
          </a:p>
          <a:p>
            <a:pPr marL="171349" indent="-171349">
              <a:buFont typeface="Arial" panose="020B0604020202020204" pitchFamily="34" charset="0"/>
              <a:buChar char="•"/>
            </a:pPr>
            <a:endParaRPr lang="de-DE" altLang="de-DE" baseline="0"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235</a:t>
            </a:fld>
            <a:endParaRPr lang="de-DE" altLang="de-DE" sz="1200"/>
          </a:p>
        </p:txBody>
      </p:sp>
    </p:spTree>
    <p:extLst>
      <p:ext uri="{BB962C8B-B14F-4D97-AF65-F5344CB8AC3E}">
        <p14:creationId xmlns:p14="http://schemas.microsoft.com/office/powerpoint/2010/main" val="2517784210"/>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Zahlenspiele:  3.500 TWh – Verluste = 2500 TWh - 300 EE = 2.200</a:t>
            </a:r>
            <a:r>
              <a:rPr lang="de-DE" baseline="0" dirty="0"/>
              <a:t> TWh/ a</a:t>
            </a:r>
            <a:endParaRPr lang="de-DE" dirty="0"/>
          </a:p>
          <a:p>
            <a:endParaRPr lang="de-DE" baseline="0" dirty="0"/>
          </a:p>
          <a:p>
            <a:r>
              <a:rPr lang="de-DE" b="1" baseline="0" dirty="0"/>
              <a:t>Um Erdöl, Erdgas und Kohle zu ersetzen sind:</a:t>
            </a:r>
          </a:p>
          <a:p>
            <a:pPr marL="171349" indent="-171349">
              <a:buFont typeface="Arial" panose="020B0604020202020204" pitchFamily="34" charset="0"/>
              <a:buChar char="•"/>
            </a:pPr>
            <a:r>
              <a:rPr lang="de-DE" baseline="0" dirty="0"/>
              <a:t>275.000 Windräder a‘ 4,2 MW, bei 1.900 VLS, mit Speicher, oder Backup Kraftwerke, notwendig</a:t>
            </a:r>
          </a:p>
          <a:p>
            <a:pPr marL="171349" indent="-171349">
              <a:buFont typeface="Arial" panose="020B0604020202020204" pitchFamily="34" charset="0"/>
              <a:buChar char="•"/>
            </a:pPr>
            <a:r>
              <a:rPr lang="de-DE" baseline="0" dirty="0"/>
              <a:t>und 800 Backup H2 Gaskraftwerke mit einer 300 MW Leistung notwendig </a:t>
            </a:r>
          </a:p>
          <a:p>
            <a:pPr marL="171349" indent="-171349" defTabSz="913854">
              <a:buFont typeface="Arial" panose="020B0604020202020204" pitchFamily="34" charset="0"/>
              <a:buChar char="•"/>
              <a:defRPr/>
            </a:pPr>
            <a:r>
              <a:rPr lang="de-DE" baseline="0" dirty="0"/>
              <a:t>oder 150  EPR Kernkraftwerke a´1.800 MW, bei 8.000 VLS, ohne Speicher und Backup Kraftwerke </a:t>
            </a:r>
          </a:p>
          <a:p>
            <a:pPr marL="171349" indent="-171349" defTabSz="913854">
              <a:buFont typeface="Arial" panose="020B0604020202020204" pitchFamily="34" charset="0"/>
              <a:buChar char="•"/>
              <a:defRPr/>
            </a:pPr>
            <a:endParaRPr lang="de-DE" baseline="0"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236</a:t>
            </a:fld>
            <a:endParaRPr lang="de-DE" altLang="de-DE"/>
          </a:p>
        </p:txBody>
      </p:sp>
    </p:spTree>
    <p:extLst>
      <p:ext uri="{BB962C8B-B14F-4D97-AF65-F5344CB8AC3E}">
        <p14:creationId xmlns:p14="http://schemas.microsoft.com/office/powerpoint/2010/main" val="107435825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a:p>
          <a:p>
            <a:r>
              <a:rPr lang="de-DE" baseline="0" dirty="0"/>
              <a:t>Stromverbrauch 25.000 TWh </a:t>
            </a:r>
            <a:r>
              <a:rPr lang="de-DE" baseline="0" dirty="0" err="1"/>
              <a:t>el</a:t>
            </a:r>
            <a:r>
              <a:rPr lang="de-DE" baseline="0" dirty="0"/>
              <a:t>  = 60.000 TWh </a:t>
            </a:r>
            <a:r>
              <a:rPr lang="de-DE" baseline="0" dirty="0" err="1"/>
              <a:t>th</a:t>
            </a:r>
            <a:endParaRPr lang="de-DE" baseline="0" dirty="0"/>
          </a:p>
          <a:p>
            <a:endParaRPr lang="de-DE" baseline="0" dirty="0"/>
          </a:p>
          <a:p>
            <a:r>
              <a:rPr lang="de-DE" baseline="0" dirty="0" err="1"/>
              <a:t>Einw</a:t>
            </a:r>
            <a:r>
              <a:rPr lang="de-DE" baseline="0" dirty="0"/>
              <a:t>. Südamerika 650 </a:t>
            </a:r>
            <a:r>
              <a:rPr lang="de-DE" baseline="0" dirty="0" err="1"/>
              <a:t>Mio</a:t>
            </a:r>
            <a:r>
              <a:rPr lang="de-DE" baseline="0" dirty="0"/>
              <a:t>  Afrika 1.500 </a:t>
            </a:r>
            <a:r>
              <a:rPr lang="de-DE" baseline="0" dirty="0" err="1"/>
              <a:t>Mio</a:t>
            </a:r>
            <a:endParaRPr lang="de-DE" baseline="0"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237</a:t>
            </a:fld>
            <a:endParaRPr lang="de-DE" altLang="de-DE"/>
          </a:p>
        </p:txBody>
      </p:sp>
    </p:spTree>
    <p:extLst>
      <p:ext uri="{BB962C8B-B14F-4D97-AF65-F5344CB8AC3E}">
        <p14:creationId xmlns:p14="http://schemas.microsoft.com/office/powerpoint/2010/main" val="3242461995"/>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dirty="0"/>
              <a:t>Vor 10.000 Jahren 3 </a:t>
            </a:r>
            <a:r>
              <a:rPr lang="de-DE" altLang="de-DE" dirty="0" err="1"/>
              <a:t>Mio</a:t>
            </a:r>
            <a:r>
              <a:rPr lang="de-DE" altLang="de-DE" dirty="0"/>
              <a:t> Menschen</a:t>
            </a:r>
          </a:p>
          <a:p>
            <a:pPr marL="171349" indent="-171349">
              <a:buFont typeface="Arial" panose="020B0604020202020204" pitchFamily="34" charset="0"/>
              <a:buChar char="•"/>
            </a:pPr>
            <a:r>
              <a:rPr lang="de-DE" altLang="de-DE" dirty="0"/>
              <a:t>Meeresspiegel um 100 m angestiegen</a:t>
            </a:r>
          </a:p>
          <a:p>
            <a:pPr marL="171349" indent="-171349">
              <a:buFont typeface="Arial" panose="020B0604020202020204" pitchFamily="34" charset="0"/>
              <a:buChar char="•"/>
            </a:pPr>
            <a:r>
              <a:rPr lang="de-DE" altLang="de-DE" dirty="0"/>
              <a:t>Alpen waren mehrfach gletscherfrei</a:t>
            </a:r>
          </a:p>
        </p:txBody>
      </p:sp>
      <p:sp>
        <p:nvSpPr>
          <p:cNvPr id="4813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5E454D9F-9D87-49BF-9B19-21F899E8D6B0}" type="slidenum">
              <a:rPr lang="de-DE" altLang="de-DE" sz="1200"/>
              <a:pPr/>
              <a:t>238</a:t>
            </a:fld>
            <a:endParaRPr lang="de-DE" altLang="de-DE" sz="1200"/>
          </a:p>
        </p:txBody>
      </p:sp>
    </p:spTree>
    <p:extLst>
      <p:ext uri="{BB962C8B-B14F-4D97-AF65-F5344CB8AC3E}">
        <p14:creationId xmlns:p14="http://schemas.microsoft.com/office/powerpoint/2010/main" val="2040676233"/>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p:spPr>
        <p:txBody>
          <a:bodyPr/>
          <a:lstStyle/>
          <a:p>
            <a:pPr marL="171349" indent="-171349" defTabSz="913854">
              <a:buFont typeface="Arial" panose="020B0604020202020204" pitchFamily="34" charset="0"/>
              <a:buChar char="•"/>
              <a:defRPr/>
            </a:pPr>
            <a:r>
              <a:rPr lang="de-DE" altLang="de-DE" dirty="0" err="1">
                <a:solidFill>
                  <a:srgbClr val="FFFF66"/>
                </a:solidFill>
              </a:rPr>
              <a:t>Milankovitch</a:t>
            </a:r>
            <a:r>
              <a:rPr lang="de-DE" altLang="de-DE" dirty="0">
                <a:solidFill>
                  <a:srgbClr val="FFFF66"/>
                </a:solidFill>
              </a:rPr>
              <a:t>-Theorie  Folie 137</a:t>
            </a:r>
          </a:p>
          <a:p>
            <a:pPr marL="171349" indent="-171349">
              <a:buFont typeface="Arial" panose="020B0604020202020204" pitchFamily="34" charset="0"/>
              <a:buChar char="•"/>
            </a:pPr>
            <a:r>
              <a:rPr lang="de-DE" altLang="de-DE" dirty="0"/>
              <a:t>Abweichung von der Kreisbahn 	40.000 – 100.000 Jahre</a:t>
            </a:r>
          </a:p>
          <a:p>
            <a:pPr marL="171349" indent="-171349">
              <a:buFont typeface="Arial" panose="020B0604020202020204" pitchFamily="34" charset="0"/>
              <a:buChar char="•"/>
            </a:pPr>
            <a:r>
              <a:rPr lang="de-DE" altLang="de-DE" dirty="0"/>
              <a:t>Schwingung der Erdachse 		23.000 Jahre</a:t>
            </a:r>
          </a:p>
          <a:p>
            <a:pPr marL="171349" indent="-171349">
              <a:buFont typeface="Arial" panose="020B0604020202020204" pitchFamily="34" charset="0"/>
              <a:buChar char="•"/>
            </a:pPr>
            <a:r>
              <a:rPr lang="de-DE" altLang="de-DE" dirty="0"/>
              <a:t>Neigung der Erdachse 		41.000</a:t>
            </a:r>
            <a:r>
              <a:rPr lang="de-DE" altLang="de-DE" baseline="0" dirty="0"/>
              <a:t> Jahre</a:t>
            </a:r>
            <a:r>
              <a:rPr lang="de-DE" altLang="de-DE" dirty="0"/>
              <a:t> </a:t>
            </a:r>
          </a:p>
          <a:p>
            <a:pPr marL="171349" indent="-171349">
              <a:buFont typeface="Arial" panose="020B0604020202020204" pitchFamily="34" charset="0"/>
              <a:buChar char="•"/>
            </a:pPr>
            <a:r>
              <a:rPr lang="de-DE" altLang="de-DE" dirty="0"/>
              <a:t>Temperaturrauschen durch Vulkanismus und </a:t>
            </a:r>
            <a:r>
              <a:rPr lang="de-DE" altLang="de-DE" dirty="0" err="1"/>
              <a:t>Meterioiteneinschläge</a:t>
            </a:r>
            <a:r>
              <a:rPr lang="de-DE" altLang="de-DE" dirty="0"/>
              <a:t> werden nach einigen Jahrhunderten ausgeglichen</a:t>
            </a:r>
          </a:p>
        </p:txBody>
      </p:sp>
      <p:sp>
        <p:nvSpPr>
          <p:cNvPr id="50180"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6771F38-8448-4A3B-AE80-D76B73C118D1}" type="slidenum">
              <a:rPr lang="de-DE" altLang="de-DE" sz="1200"/>
              <a:pPr/>
              <a:t>239</a:t>
            </a:fld>
            <a:endParaRPr lang="de-DE" altLang="de-DE" sz="1200"/>
          </a:p>
        </p:txBody>
      </p:sp>
    </p:spTree>
    <p:extLst>
      <p:ext uri="{BB962C8B-B14F-4D97-AF65-F5344CB8AC3E}">
        <p14:creationId xmlns:p14="http://schemas.microsoft.com/office/powerpoint/2010/main" val="3758541023"/>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r>
              <a:rPr lang="de-DE" dirty="0"/>
              <a:t>Das Europäische Klimagesetz trat am 29. Juli 2021 in Kraft.  55 % bis 2030</a:t>
            </a:r>
          </a:p>
          <a:p>
            <a:r>
              <a:rPr lang="de-DE" dirty="0"/>
              <a:t>Regierungsverpflichtungen von 64 Ländern</a:t>
            </a:r>
          </a:p>
          <a:p>
            <a:endParaRPr lang="de-DE" dirty="0"/>
          </a:p>
          <a:p>
            <a:r>
              <a:rPr lang="de-DE" dirty="0"/>
              <a:t>Neues Gesetz in Arbeit: 25 % Einsparung  auf den Endenergieverbrauch bis 2030</a:t>
            </a:r>
            <a:endParaRPr lang="de-DE" altLang="de-DE"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240</a:t>
            </a:fld>
            <a:endParaRPr lang="de-DE" altLang="de-DE" sz="1200"/>
          </a:p>
        </p:txBody>
      </p:sp>
    </p:spTree>
    <p:extLst>
      <p:ext uri="{BB962C8B-B14F-4D97-AF65-F5344CB8AC3E}">
        <p14:creationId xmlns:p14="http://schemas.microsoft.com/office/powerpoint/2010/main" val="60076157"/>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r>
              <a:rPr lang="de-DE" dirty="0"/>
              <a:t>Das Europäische Klimagesetz trat am 29. Juli 2021 in Kraft.  55 % bis 2030</a:t>
            </a:r>
          </a:p>
          <a:p>
            <a:r>
              <a:rPr lang="de-DE" dirty="0"/>
              <a:t>Regierungsverpflichtungen von 64 Ländern</a:t>
            </a:r>
          </a:p>
          <a:p>
            <a:endParaRPr lang="de-DE" dirty="0"/>
          </a:p>
          <a:p>
            <a:r>
              <a:rPr lang="de-DE" dirty="0"/>
              <a:t>Neues Gesetz in Arbeit: 25 % Einsparung  auf den Endenergieverbrauch bis 2030</a:t>
            </a:r>
            <a:endParaRPr lang="de-DE" altLang="de-DE"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241</a:t>
            </a:fld>
            <a:endParaRPr lang="de-DE" altLang="de-DE" sz="1200"/>
          </a:p>
        </p:txBody>
      </p:sp>
    </p:spTree>
    <p:extLst>
      <p:ext uri="{BB962C8B-B14F-4D97-AF65-F5344CB8AC3E}">
        <p14:creationId xmlns:p14="http://schemas.microsoft.com/office/powerpoint/2010/main" val="217126909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r>
              <a:rPr lang="de-DE" dirty="0"/>
              <a:t>Das Europäische Klimagesetz trat am 29. Juli 2021 in Kraft.  55 % bis 2030</a:t>
            </a:r>
          </a:p>
          <a:p>
            <a:r>
              <a:rPr lang="de-DE" dirty="0"/>
              <a:t>Regierungsverpflichtungen von 64 Ländern </a:t>
            </a:r>
            <a:endParaRPr lang="de-DE" altLang="de-DE"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242</a:t>
            </a:fld>
            <a:endParaRPr lang="de-DE" altLang="de-DE" sz="1200"/>
          </a:p>
        </p:txBody>
      </p:sp>
    </p:spTree>
    <p:extLst>
      <p:ext uri="{BB962C8B-B14F-4D97-AF65-F5344CB8AC3E}">
        <p14:creationId xmlns:p14="http://schemas.microsoft.com/office/powerpoint/2010/main" val="3868493793"/>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aseline="0" dirty="0"/>
              <a:t>Steigerung des CO2 nach Corona Wiederaufschwung</a:t>
            </a:r>
          </a:p>
          <a:p>
            <a:pPr marL="171349" indent="-171349">
              <a:buFont typeface="Arial" panose="020B0604020202020204" pitchFamily="34" charset="0"/>
              <a:buChar char="•"/>
            </a:pPr>
            <a:r>
              <a:rPr lang="de-DE" altLang="de-DE" baseline="0" dirty="0"/>
              <a:t>Abschalten 3 Kernkraftwerke und stärkeren Einsatz von Kohlekraftwerke    30 - 40 </a:t>
            </a:r>
            <a:r>
              <a:rPr lang="de-DE" altLang="de-DE" baseline="0" dirty="0" err="1"/>
              <a:t>Mt</a:t>
            </a:r>
            <a:r>
              <a:rPr lang="de-DE" altLang="de-DE" baseline="0" dirty="0"/>
              <a:t> CO2</a:t>
            </a:r>
          </a:p>
          <a:p>
            <a:pPr marL="171349" indent="-171349">
              <a:buFont typeface="Arial" panose="020B0604020202020204" pitchFamily="34" charset="0"/>
              <a:buChar char="•"/>
            </a:pPr>
            <a:endParaRPr lang="de-DE" altLang="de-DE" baseline="0"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243</a:t>
            </a:fld>
            <a:endParaRPr lang="de-DE" altLang="de-DE" sz="1200"/>
          </a:p>
        </p:txBody>
      </p:sp>
    </p:spTree>
    <p:extLst>
      <p:ext uri="{BB962C8B-B14F-4D97-AF65-F5344CB8AC3E}">
        <p14:creationId xmlns:p14="http://schemas.microsoft.com/office/powerpoint/2010/main" val="2045851167"/>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p:spPr>
        <p:txBody>
          <a:bodyPr/>
          <a:lstStyle/>
          <a:p>
            <a:pPr marL="171349" indent="-171349">
              <a:buFont typeface="Arial" panose="020B0604020202020204" pitchFamily="34" charset="0"/>
              <a:buChar char="•"/>
            </a:pPr>
            <a:r>
              <a:rPr lang="de-DE" altLang="de-DE" baseline="0" dirty="0"/>
              <a:t>Steigerung des CO2 nach Corona Wiederaufschwung</a:t>
            </a:r>
          </a:p>
          <a:p>
            <a:pPr marL="171349" indent="-171349">
              <a:buFont typeface="Arial" panose="020B0604020202020204" pitchFamily="34" charset="0"/>
              <a:buChar char="•"/>
            </a:pPr>
            <a:r>
              <a:rPr lang="de-DE" altLang="de-DE" baseline="0" dirty="0"/>
              <a:t>Abschalten 3 Kernkraftwerke und stärkeren Einsatz von Kohlekraftwerke    35 </a:t>
            </a:r>
            <a:r>
              <a:rPr lang="de-DE" altLang="de-DE" baseline="0" dirty="0" err="1"/>
              <a:t>Mt</a:t>
            </a:r>
            <a:r>
              <a:rPr lang="de-DE" altLang="de-DE" baseline="0" dirty="0"/>
              <a:t> CO2</a:t>
            </a:r>
          </a:p>
          <a:p>
            <a:pPr marL="171349" indent="-171349">
              <a:buFont typeface="Arial" panose="020B0604020202020204" pitchFamily="34" charset="0"/>
              <a:buChar char="•"/>
            </a:pPr>
            <a:r>
              <a:rPr lang="de-DE" altLang="de-DE" baseline="0" dirty="0"/>
              <a:t>2025  649 </a:t>
            </a:r>
            <a:r>
              <a:rPr lang="de-DE" altLang="de-DE" baseline="0" dirty="0" err="1"/>
              <a:t>Mt</a:t>
            </a:r>
            <a:endParaRPr lang="de-DE" altLang="de-DE" baseline="0" dirty="0"/>
          </a:p>
          <a:p>
            <a:pPr marL="171349" indent="-171349">
              <a:buFont typeface="Arial" panose="020B0604020202020204" pitchFamily="34" charset="0"/>
              <a:buChar char="•"/>
            </a:pPr>
            <a:endParaRPr lang="de-DE" altLang="de-DE" baseline="0" dirty="0"/>
          </a:p>
        </p:txBody>
      </p:sp>
      <p:sp>
        <p:nvSpPr>
          <p:cNvPr id="2150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3F92F546-26D0-4F2E-8F98-15654B1ECFB4}" type="slidenum">
              <a:rPr lang="de-DE" altLang="de-DE" sz="1200"/>
              <a:pPr/>
              <a:t>244</a:t>
            </a:fld>
            <a:endParaRPr lang="de-DE" altLang="de-DE" sz="1200"/>
          </a:p>
        </p:txBody>
      </p:sp>
    </p:spTree>
    <p:extLst>
      <p:ext uri="{BB962C8B-B14F-4D97-AF65-F5344CB8AC3E}">
        <p14:creationId xmlns:p14="http://schemas.microsoft.com/office/powerpoint/2010/main" val="634663817"/>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Folienbildplatzhalter 1"/>
          <p:cNvSpPr>
            <a:spLocks noGrp="1" noRot="1" noChangeAspect="1" noTextEdit="1"/>
          </p:cNvSpPr>
          <p:nvPr>
            <p:ph type="sldImg"/>
          </p:nvPr>
        </p:nvSpPr>
        <p:spPr>
          <a:ln/>
        </p:spPr>
      </p:sp>
      <p:sp>
        <p:nvSpPr>
          <p:cNvPr id="144387" name="Notizenplatzhalter 2"/>
          <p:cNvSpPr>
            <a:spLocks noGrp="1"/>
          </p:cNvSpPr>
          <p:nvPr>
            <p:ph type="body" idx="1"/>
          </p:nvPr>
        </p:nvSpPr>
        <p:spPr>
          <a:noFill/>
        </p:spPr>
        <p:txBody>
          <a:bodyPr/>
          <a:lstStyle/>
          <a:p>
            <a:endParaRPr lang="de-DE" altLang="de-DE" dirty="0"/>
          </a:p>
        </p:txBody>
      </p:sp>
      <p:sp>
        <p:nvSpPr>
          <p:cNvPr id="14438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EF163B94-28D6-4169-8EB0-32FF50C7C220}" type="slidenum">
              <a:rPr lang="de-DE" altLang="de-DE" sz="1200"/>
              <a:pPr/>
              <a:t>245</a:t>
            </a:fld>
            <a:endParaRPr lang="de-DE" altLang="de-DE" sz="1200"/>
          </a:p>
        </p:txBody>
      </p:sp>
    </p:spTree>
    <p:extLst>
      <p:ext uri="{BB962C8B-B14F-4D97-AF65-F5344CB8AC3E}">
        <p14:creationId xmlns:p14="http://schemas.microsoft.com/office/powerpoint/2010/main" val="1223293905"/>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Folienbildplatzhalter 1"/>
          <p:cNvSpPr>
            <a:spLocks noGrp="1" noRot="1" noChangeAspect="1" noTextEdit="1"/>
          </p:cNvSpPr>
          <p:nvPr>
            <p:ph type="sldImg"/>
          </p:nvPr>
        </p:nvSpPr>
        <p:spPr>
          <a:ln/>
        </p:spPr>
      </p:sp>
      <p:sp>
        <p:nvSpPr>
          <p:cNvPr id="144387" name="Notizenplatzhalter 2"/>
          <p:cNvSpPr>
            <a:spLocks noGrp="1"/>
          </p:cNvSpPr>
          <p:nvPr>
            <p:ph type="body" idx="1"/>
          </p:nvPr>
        </p:nvSpPr>
        <p:spPr>
          <a:noFill/>
        </p:spPr>
        <p:txBody>
          <a:bodyPr/>
          <a:lstStyle/>
          <a:p>
            <a:endParaRPr lang="de-DE" altLang="de-DE" dirty="0"/>
          </a:p>
        </p:txBody>
      </p:sp>
      <p:sp>
        <p:nvSpPr>
          <p:cNvPr id="144388"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EF163B94-28D6-4169-8EB0-32FF50C7C220}" type="slidenum">
              <a:rPr lang="de-DE" altLang="de-DE" sz="1200"/>
              <a:pPr/>
              <a:t>246</a:t>
            </a:fld>
            <a:endParaRPr lang="de-DE" altLang="de-DE" sz="1200"/>
          </a:p>
        </p:txBody>
      </p:sp>
    </p:spTree>
    <p:extLst>
      <p:ext uri="{BB962C8B-B14F-4D97-AF65-F5344CB8AC3E}">
        <p14:creationId xmlns:p14="http://schemas.microsoft.com/office/powerpoint/2010/main" val="3037549377"/>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p:spPr>
        <p:txBody>
          <a:bodyPr/>
          <a:lstStyle/>
          <a:p>
            <a:pPr marL="171349" indent="-171349" defTabSz="913854">
              <a:buFont typeface="Arial" panose="020B0604020202020204" pitchFamily="34" charset="0"/>
              <a:buChar char="•"/>
              <a:defRPr/>
            </a:pPr>
            <a:r>
              <a:rPr lang="de-DE" altLang="de-DE" dirty="0"/>
              <a:t>1 Petajoule entspricht 278 GWh</a:t>
            </a:r>
          </a:p>
          <a:p>
            <a:pPr marL="171349" indent="-171349">
              <a:buFont typeface="Arial" panose="020B0604020202020204" pitchFamily="34" charset="0"/>
              <a:buChar char="•"/>
            </a:pPr>
            <a:endParaRPr lang="de-DE" altLang="de-DE" dirty="0"/>
          </a:p>
          <a:p>
            <a:pPr marL="171349" indent="-171349">
              <a:buFont typeface="Arial" panose="020B0604020202020204" pitchFamily="34" charset="0"/>
              <a:buChar char="•"/>
            </a:pPr>
            <a:r>
              <a:rPr lang="de-DE" altLang="de-DE" dirty="0"/>
              <a:t>Der Endenergieverbrauch 9.329 PJ entspricht  2.500 TWh das ist das  4 fache der heutigen Stromverbrauches von 600 TWh</a:t>
            </a:r>
          </a:p>
          <a:p>
            <a:pPr marL="171349" indent="-171349">
              <a:buFont typeface="Arial" panose="020B0604020202020204" pitchFamily="34" charset="0"/>
              <a:buChar char="•"/>
            </a:pPr>
            <a:endParaRPr lang="de-DE" altLang="de-DE" dirty="0"/>
          </a:p>
          <a:p>
            <a:pPr marL="171349" indent="-171349">
              <a:buFont typeface="Arial" panose="020B0604020202020204" pitchFamily="34" charset="0"/>
              <a:buChar char="•"/>
            </a:pPr>
            <a:r>
              <a:rPr lang="de-DE" altLang="de-DE" dirty="0"/>
              <a:t>Die Umsetzung der Sektorkopplung erfordert damit den 16 fachen Ausbau der heutigen Fotovoltaik und der Windkraftanlagen, die derzeit 150 TWh erzeugen</a:t>
            </a:r>
          </a:p>
          <a:p>
            <a:pPr marL="171349" indent="-171349">
              <a:buFont typeface="Arial" panose="020B0604020202020204" pitchFamily="34" charset="0"/>
              <a:buChar char="•"/>
            </a:pPr>
            <a:r>
              <a:rPr lang="de-DE" altLang="de-DE" dirty="0"/>
              <a:t>Meine Damen und Herren auf das 16 fache des heutigen Bestandes.</a:t>
            </a:r>
          </a:p>
          <a:p>
            <a:pPr marL="171349" indent="-171349">
              <a:buFont typeface="Arial" panose="020B0604020202020204" pitchFamily="34" charset="0"/>
              <a:buChar char="•"/>
            </a:pPr>
            <a:endParaRPr lang="de-DE" altLang="de-DE" dirty="0"/>
          </a:p>
          <a:p>
            <a:pPr marL="171349" indent="-171349" defTabSz="913854">
              <a:buFont typeface="Arial" panose="020B0604020202020204" pitchFamily="34" charset="0"/>
              <a:buChar char="•"/>
              <a:defRPr/>
            </a:pPr>
            <a:r>
              <a:rPr lang="de-DE" altLang="de-DE" dirty="0"/>
              <a:t>2017 betrugt Solar und Wind (150 TWh) nur 3,9 % auf den Primärenergieverbrauch, auf die Endenergieverbrauch sind das 5,9 %</a:t>
            </a:r>
          </a:p>
        </p:txBody>
      </p:sp>
      <p:sp>
        <p:nvSpPr>
          <p:cNvPr id="7172"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DA7E2053-E702-46E7-89E7-3019A354E0A2}" type="slidenum">
              <a:rPr lang="de-DE" altLang="de-DE" sz="1200"/>
              <a:pPr/>
              <a:t>247</a:t>
            </a:fld>
            <a:endParaRPr lang="de-DE" altLang="de-DE" sz="1200"/>
          </a:p>
        </p:txBody>
      </p:sp>
    </p:spTree>
    <p:extLst>
      <p:ext uri="{BB962C8B-B14F-4D97-AF65-F5344CB8AC3E}">
        <p14:creationId xmlns:p14="http://schemas.microsoft.com/office/powerpoint/2010/main" val="391259518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p:spPr>
        <p:txBody>
          <a:bodyPr/>
          <a:lstStyle/>
          <a:p>
            <a:endParaRPr lang="de-DE" altLang="de-DE" dirty="0"/>
          </a:p>
        </p:txBody>
      </p:sp>
      <p:sp>
        <p:nvSpPr>
          <p:cNvPr id="9220"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AFD9E645-0A57-4F28-BD44-3C6350B9C95B}" type="slidenum">
              <a:rPr lang="de-DE" altLang="de-DE" sz="1200"/>
              <a:pPr/>
              <a:t>248</a:t>
            </a:fld>
            <a:endParaRPr lang="de-DE" altLang="de-DE" sz="1200"/>
          </a:p>
        </p:txBody>
      </p:sp>
    </p:spTree>
    <p:extLst>
      <p:ext uri="{BB962C8B-B14F-4D97-AF65-F5344CB8AC3E}">
        <p14:creationId xmlns:p14="http://schemas.microsoft.com/office/powerpoint/2010/main" val="142451542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371600" y="1143000"/>
            <a:ext cx="41148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68BFBC9-8E7C-574A-82FC-09A88FA9981C}" type="slidenum">
              <a:rPr lang="de-DE" smtClean="0"/>
              <a:t>249</a:t>
            </a:fld>
            <a:endParaRPr lang="de-DE"/>
          </a:p>
        </p:txBody>
      </p:sp>
    </p:spTree>
    <p:extLst>
      <p:ext uri="{BB962C8B-B14F-4D97-AF65-F5344CB8AC3E}">
        <p14:creationId xmlns:p14="http://schemas.microsoft.com/office/powerpoint/2010/main" val="423412910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p:spPr>
        <p:txBody>
          <a:bodyPr/>
          <a:lstStyle/>
          <a:p>
            <a:r>
              <a:rPr lang="de-DE" altLang="de-DE" dirty="0"/>
              <a:t>1/3 pro Jahr</a:t>
            </a:r>
          </a:p>
        </p:txBody>
      </p:sp>
      <p:sp>
        <p:nvSpPr>
          <p:cNvPr id="9220" name="Foliennummernplatzhalt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AFD9E645-0A57-4F28-BD44-3C6350B9C95B}" type="slidenum">
              <a:rPr lang="de-DE" altLang="de-DE" sz="1200"/>
              <a:pPr/>
              <a:t>250</a:t>
            </a:fld>
            <a:endParaRPr lang="de-DE" altLang="de-DE" sz="1200"/>
          </a:p>
        </p:txBody>
      </p:sp>
    </p:spTree>
    <p:extLst>
      <p:ext uri="{BB962C8B-B14F-4D97-AF65-F5344CB8AC3E}">
        <p14:creationId xmlns:p14="http://schemas.microsoft.com/office/powerpoint/2010/main" val="1068879149"/>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EE mit Einspeisevorrang</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254</a:t>
            </a:fld>
            <a:endParaRPr lang="de-DE" altLang="de-DE"/>
          </a:p>
        </p:txBody>
      </p:sp>
    </p:spTree>
    <p:extLst>
      <p:ext uri="{BB962C8B-B14F-4D97-AF65-F5344CB8AC3E}">
        <p14:creationId xmlns:p14="http://schemas.microsoft.com/office/powerpoint/2010/main" val="1309337359"/>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031"/>
          <p:cNvSpPr>
            <a:spLocks noGrp="1" noChangeArrowheads="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507" indent="-285578">
              <a:defRPr sz="1600">
                <a:solidFill>
                  <a:schemeClr val="tx1"/>
                </a:solidFill>
                <a:latin typeface="Times New Roman" panose="02020603050405020304" pitchFamily="18" charset="0"/>
              </a:defRPr>
            </a:lvl2pPr>
            <a:lvl3pPr marL="1142321" indent="-228466">
              <a:defRPr sz="1600">
                <a:solidFill>
                  <a:schemeClr val="tx1"/>
                </a:solidFill>
                <a:latin typeface="Times New Roman" panose="02020603050405020304" pitchFamily="18" charset="0"/>
              </a:defRPr>
            </a:lvl3pPr>
            <a:lvl4pPr marL="1599247" indent="-228466">
              <a:defRPr sz="1600">
                <a:solidFill>
                  <a:schemeClr val="tx1"/>
                </a:solidFill>
                <a:latin typeface="Times New Roman" panose="02020603050405020304" pitchFamily="18" charset="0"/>
              </a:defRPr>
            </a:lvl4pPr>
            <a:lvl5pPr marL="2056175" indent="-228466">
              <a:defRPr sz="1600">
                <a:solidFill>
                  <a:schemeClr val="tx1"/>
                </a:solidFill>
                <a:latin typeface="Times New Roman" panose="02020603050405020304" pitchFamily="18" charset="0"/>
              </a:defRPr>
            </a:lvl5pPr>
            <a:lvl6pPr marL="2513105" indent="-228466" eaLnBrk="0" fontAlgn="base" hangingPunct="0">
              <a:spcBef>
                <a:spcPct val="0"/>
              </a:spcBef>
              <a:spcAft>
                <a:spcPct val="0"/>
              </a:spcAft>
              <a:defRPr sz="1600">
                <a:solidFill>
                  <a:schemeClr val="tx1"/>
                </a:solidFill>
                <a:latin typeface="Times New Roman" panose="02020603050405020304" pitchFamily="18" charset="0"/>
              </a:defRPr>
            </a:lvl6pPr>
            <a:lvl7pPr marL="2970033" indent="-228466" eaLnBrk="0" fontAlgn="base" hangingPunct="0">
              <a:spcBef>
                <a:spcPct val="0"/>
              </a:spcBef>
              <a:spcAft>
                <a:spcPct val="0"/>
              </a:spcAft>
              <a:defRPr sz="1600">
                <a:solidFill>
                  <a:schemeClr val="tx1"/>
                </a:solidFill>
                <a:latin typeface="Times New Roman" panose="02020603050405020304" pitchFamily="18" charset="0"/>
              </a:defRPr>
            </a:lvl7pPr>
            <a:lvl8pPr marL="3426961" indent="-228466" eaLnBrk="0" fontAlgn="base" hangingPunct="0">
              <a:spcBef>
                <a:spcPct val="0"/>
              </a:spcBef>
              <a:spcAft>
                <a:spcPct val="0"/>
              </a:spcAft>
              <a:defRPr sz="1600">
                <a:solidFill>
                  <a:schemeClr val="tx1"/>
                </a:solidFill>
                <a:latin typeface="Times New Roman" panose="02020603050405020304" pitchFamily="18" charset="0"/>
              </a:defRPr>
            </a:lvl8pPr>
            <a:lvl9pPr marL="3883886" indent="-228466" eaLnBrk="0" fontAlgn="base" hangingPunct="0">
              <a:spcBef>
                <a:spcPct val="0"/>
              </a:spcBef>
              <a:spcAft>
                <a:spcPct val="0"/>
              </a:spcAft>
              <a:defRPr sz="1600">
                <a:solidFill>
                  <a:schemeClr val="tx1"/>
                </a:solidFill>
                <a:latin typeface="Times New Roman" panose="02020603050405020304" pitchFamily="18" charset="0"/>
              </a:defRPr>
            </a:lvl9pPr>
          </a:lstStyle>
          <a:p>
            <a:fld id="{63F9AA75-9F06-4F3B-83BD-D76FBBEDC075}" type="slidenum">
              <a:rPr lang="de-DE" altLang="de-DE" sz="1200"/>
              <a:pPr/>
              <a:t>257</a:t>
            </a:fld>
            <a:endParaRPr lang="de-DE" altLang="de-DE" sz="120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pPr eaLnBrk="1" hangingPunct="1"/>
            <a:r>
              <a:rPr lang="de-DE" altLang="de-DE" dirty="0"/>
              <a:t>Autarkie 30%</a:t>
            </a:r>
          </a:p>
          <a:p>
            <a:pPr eaLnBrk="1" hangingPunct="1"/>
            <a:r>
              <a:rPr lang="de-DE" altLang="de-DE" dirty="0"/>
              <a:t>Erhöhung der Autarkie mit einen 5 KWh </a:t>
            </a:r>
            <a:r>
              <a:rPr lang="de-DE" altLang="de-DE"/>
              <a:t>Akku von 30% auf </a:t>
            </a:r>
            <a:r>
              <a:rPr lang="de-DE" altLang="de-DE" dirty="0"/>
              <a:t>60%</a:t>
            </a:r>
          </a:p>
        </p:txBody>
      </p:sp>
    </p:spTree>
    <p:extLst>
      <p:ext uri="{BB962C8B-B14F-4D97-AF65-F5344CB8AC3E}">
        <p14:creationId xmlns:p14="http://schemas.microsoft.com/office/powerpoint/2010/main" val="1232720238"/>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Die Finanzkontrolleure haben im März 2024 einen Sonderbericht mit 88 Seiten vorgelegt. In dem werden die Maßnahmen von SPD, Grünen und FDP als ungenügend bewertet. </a:t>
            </a:r>
            <a:r>
              <a:rPr lang="de-DE" b="1" dirty="0"/>
              <a:t>Die Stromversorgung in Deutschland sei massiv gefährdet, hieß es.</a:t>
            </a:r>
          </a:p>
          <a:p>
            <a:pPr marL="171349" indent="-171349">
              <a:buFont typeface="Arial" panose="020B0604020202020204" pitchFamily="34" charset="0"/>
              <a:buChar char="•"/>
            </a:pPr>
            <a:endParaRPr lang="de-DE" b="1" dirty="0"/>
          </a:p>
          <a:p>
            <a:pPr marL="171349" indent="-171349">
              <a:buFont typeface="Arial" panose="020B0604020202020204" pitchFamily="34" charset="0"/>
              <a:buChar char="•"/>
            </a:pPr>
            <a:r>
              <a:rPr lang="de-DE" dirty="0" err="1"/>
              <a:t>Habeck</a:t>
            </a:r>
            <a:r>
              <a:rPr lang="de-DE" dirty="0"/>
              <a:t> hat scharfe Kritik an dem Bericht geübt. Der Bundeswirtschaftsminister warf dem Bundesrechnungshof eine „erstaunliche Wahrnehmung“ vor, </a:t>
            </a:r>
            <a:r>
              <a:rPr lang="de-DE" b="1" dirty="0"/>
              <a:t>die nichts mit der Wirklichkeit zu tun habe</a:t>
            </a:r>
            <a:r>
              <a:rPr lang="de-DE" dirty="0"/>
              <a:t>. </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258</a:t>
            </a:fld>
            <a:endParaRPr lang="de-DE" altLang="de-DE"/>
          </a:p>
        </p:txBody>
      </p:sp>
    </p:spTree>
    <p:extLst>
      <p:ext uri="{BB962C8B-B14F-4D97-AF65-F5344CB8AC3E}">
        <p14:creationId xmlns:p14="http://schemas.microsoft.com/office/powerpoint/2010/main" val="236890014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278</a:t>
            </a:fld>
            <a:endParaRPr lang="de-DE" altLang="de-DE"/>
          </a:p>
        </p:txBody>
      </p:sp>
    </p:spTree>
    <p:extLst>
      <p:ext uri="{BB962C8B-B14F-4D97-AF65-F5344CB8AC3E}">
        <p14:creationId xmlns:p14="http://schemas.microsoft.com/office/powerpoint/2010/main" val="3974906128"/>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Dies möchte ich Ihnen nun mit Zahlen und Fakten vermitteln</a:t>
            </a:r>
          </a:p>
        </p:txBody>
      </p:sp>
      <p:sp>
        <p:nvSpPr>
          <p:cNvPr id="4" name="Foliennummernplatzhalter 3"/>
          <p:cNvSpPr>
            <a:spLocks noGrp="1"/>
          </p:cNvSpPr>
          <p:nvPr>
            <p:ph type="sldNum" sz="quarter" idx="10"/>
          </p:nvPr>
        </p:nvSpPr>
        <p:spPr/>
        <p:txBody>
          <a:bodyPr/>
          <a:lstStyle/>
          <a:p>
            <a:pPr>
              <a:defRPr/>
            </a:pPr>
            <a:fld id="{C15C9CB5-EB3F-4048-B509-ED76E30EF00F}" type="slidenum">
              <a:rPr lang="de-DE" altLang="de-DE" smtClean="0"/>
              <a:pPr>
                <a:defRPr/>
              </a:pPr>
              <a:t>279</a:t>
            </a:fld>
            <a:endParaRPr lang="de-DE" altLang="de-DE"/>
          </a:p>
        </p:txBody>
      </p:sp>
    </p:spTree>
    <p:extLst>
      <p:ext uri="{BB962C8B-B14F-4D97-AF65-F5344CB8AC3E}">
        <p14:creationId xmlns:p14="http://schemas.microsoft.com/office/powerpoint/2010/main" val="23553938"/>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349" indent="-171349">
              <a:buFont typeface="Arial" panose="020B0604020202020204" pitchFamily="34" charset="0"/>
              <a:buChar char="•"/>
            </a:pPr>
            <a:r>
              <a:rPr lang="de-DE" dirty="0"/>
              <a:t>Ja meine Damen und Herren,</a:t>
            </a:r>
            <a:r>
              <a:rPr lang="de-DE" baseline="0" dirty="0"/>
              <a:t>  das ist die Realität</a:t>
            </a:r>
            <a:endParaRPr lang="de-DE" b="1" dirty="0"/>
          </a:p>
          <a:p>
            <a:pPr marL="171349" indent="-171349">
              <a:buFont typeface="Arial" panose="020B0604020202020204" pitchFamily="34" charset="0"/>
              <a:buChar char="•"/>
            </a:pPr>
            <a:r>
              <a:rPr lang="de-DE" dirty="0"/>
              <a:t>Und ergänze das mit</a:t>
            </a:r>
            <a:r>
              <a:rPr lang="de-DE" baseline="0" dirty="0"/>
              <a:t> den Zeitgeist unserer derzeitigen Regierung: </a:t>
            </a:r>
          </a:p>
          <a:p>
            <a:pPr marL="171349" indent="-171349">
              <a:buFont typeface="Arial" panose="020B0604020202020204" pitchFamily="34" charset="0"/>
              <a:buChar char="•"/>
            </a:pPr>
            <a:r>
              <a:rPr lang="de-DE" b="1" dirty="0"/>
              <a:t>Diese Energiewende „ist alternativlos“</a:t>
            </a:r>
            <a:r>
              <a:rPr lang="de-DE" b="1" baseline="0" dirty="0"/>
              <a:t> , </a:t>
            </a:r>
            <a:r>
              <a:rPr lang="de-DE" b="1" dirty="0"/>
              <a:t>„Wir schaffen das“ und Sonne und Wind schickt keine Rechnung</a:t>
            </a:r>
          </a:p>
          <a:p>
            <a:pPr marL="171349" indent="-171349">
              <a:buFont typeface="Arial" panose="020B0604020202020204" pitchFamily="34" charset="0"/>
              <a:buChar char="•"/>
            </a:pPr>
            <a:endParaRPr lang="de-DE" dirty="0"/>
          </a:p>
          <a:p>
            <a:pPr marL="171349" indent="-171349">
              <a:buFont typeface="Arial" panose="020B0604020202020204" pitchFamily="34" charset="0"/>
              <a:buChar char="•"/>
            </a:pPr>
            <a:r>
              <a:rPr lang="de-DE" dirty="0"/>
              <a:t>Übrigens,</a:t>
            </a:r>
            <a:r>
              <a:rPr lang="de-DE" baseline="0" dirty="0"/>
              <a:t> </a:t>
            </a:r>
            <a:r>
              <a:rPr lang="de-DE" dirty="0">
                <a:latin typeface="+mn-lt"/>
              </a:rPr>
              <a:t>Schweden hat einige aktive Kernkraftwerke, bei den Anlagen in </a:t>
            </a:r>
            <a:r>
              <a:rPr lang="de-DE" dirty="0" err="1">
                <a:latin typeface="+mn-lt"/>
              </a:rPr>
              <a:t>Oskarsam</a:t>
            </a:r>
            <a:r>
              <a:rPr lang="de-DE" dirty="0">
                <a:latin typeface="+mn-lt"/>
              </a:rPr>
              <a:t>, </a:t>
            </a:r>
            <a:r>
              <a:rPr lang="de-DE" dirty="0" err="1">
                <a:latin typeface="+mn-lt"/>
              </a:rPr>
              <a:t>Ringhals</a:t>
            </a:r>
            <a:r>
              <a:rPr lang="de-DE" dirty="0">
                <a:latin typeface="+mn-lt"/>
              </a:rPr>
              <a:t> und </a:t>
            </a:r>
            <a:r>
              <a:rPr lang="de-DE" dirty="0" err="1">
                <a:latin typeface="+mn-lt"/>
              </a:rPr>
              <a:t>Forsmark</a:t>
            </a:r>
            <a:r>
              <a:rPr lang="de-DE" dirty="0">
                <a:latin typeface="+mn-lt"/>
              </a:rPr>
              <a:t> ist Deutschland über </a:t>
            </a:r>
            <a:r>
              <a:rPr lang="de-DE" dirty="0" err="1">
                <a:latin typeface="+mn-lt"/>
              </a:rPr>
              <a:t>Uniper</a:t>
            </a:r>
            <a:r>
              <a:rPr lang="de-DE" dirty="0">
                <a:latin typeface="+mn-lt"/>
              </a:rPr>
              <a:t> Miteigentümer diese 3 Anlagen. Das ist in Deutschland weitgehend unbekannt</a:t>
            </a:r>
            <a:endParaRPr lang="de-DE" dirty="0"/>
          </a:p>
          <a:p>
            <a:pPr marL="171349" indent="-171349" defTabSz="913854">
              <a:buFont typeface="Arial" panose="020B0604020202020204" pitchFamily="34" charset="0"/>
              <a:buChar char="•"/>
              <a:defRPr/>
            </a:pPr>
            <a:r>
              <a:rPr lang="de-DE" altLang="de-DE" dirty="0"/>
              <a:t>Ich hoffe,</a:t>
            </a:r>
            <a:r>
              <a:rPr lang="de-DE" altLang="de-DE" baseline="0" dirty="0"/>
              <a:t> ich konnte sie Nachdenklich machen und bed</a:t>
            </a:r>
            <a:r>
              <a:rPr lang="de-DE" altLang="de-DE" dirty="0"/>
              <a:t>anke für ihre Aufmerksamkeit</a:t>
            </a:r>
          </a:p>
          <a:p>
            <a:endParaRPr lang="de-DE" dirty="0"/>
          </a:p>
        </p:txBody>
      </p:sp>
      <p:sp>
        <p:nvSpPr>
          <p:cNvPr id="4" name="Foliennummernplatzhalter 3"/>
          <p:cNvSpPr>
            <a:spLocks noGrp="1"/>
          </p:cNvSpPr>
          <p:nvPr>
            <p:ph type="sldNum" sz="quarter" idx="10"/>
          </p:nvPr>
        </p:nvSpPr>
        <p:spPr/>
        <p:txBody>
          <a:bodyPr/>
          <a:lstStyle/>
          <a:p>
            <a:fld id="{068BFBC9-8E7C-574A-82FC-09A88FA9981C}" type="slidenum">
              <a:rPr lang="de-DE" smtClean="0"/>
              <a:t>283</a:t>
            </a:fld>
            <a:endParaRPr lang="de-DE"/>
          </a:p>
        </p:txBody>
      </p:sp>
    </p:spTree>
    <p:extLst>
      <p:ext uri="{BB962C8B-B14F-4D97-AF65-F5344CB8AC3E}">
        <p14:creationId xmlns:p14="http://schemas.microsoft.com/office/powerpoint/2010/main" val="1367841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5" name="Rectangle 5"/>
          <p:cNvSpPr>
            <a:spLocks noGrp="1" noChangeArrowheads="1"/>
          </p:cNvSpPr>
          <p:nvPr>
            <p:ph type="ftr" sz="quarter" idx="11"/>
          </p:nvPr>
        </p:nvSpPr>
        <p:spPr>
          <a:xfrm>
            <a:off x="431540" y="6359340"/>
            <a:ext cx="3068960" cy="476250"/>
          </a:xfrm>
          <a:ln/>
        </p:spPr>
        <p:txBody>
          <a:bodyPr/>
          <a:lstStyle>
            <a:lvl1pPr>
              <a:defRPr/>
            </a:lvl1pPr>
          </a:lstStyle>
          <a:p>
            <a:pPr>
              <a:defRPr/>
            </a:pPr>
            <a:r>
              <a:rPr lang="de-DE" altLang="de-DE"/>
              <a:t>Konferenz des Schiller-Instituts in Berlin am 30.-31.05.2026                                                                                </a:t>
            </a:r>
            <a:endParaRPr lang="de-DE" altLang="de-DE" dirty="0"/>
          </a:p>
        </p:txBody>
      </p:sp>
      <p:sp>
        <p:nvSpPr>
          <p:cNvPr id="6" name="Rectangle 6"/>
          <p:cNvSpPr>
            <a:spLocks noGrp="1" noChangeArrowheads="1"/>
          </p:cNvSpPr>
          <p:nvPr>
            <p:ph type="sldNum" sz="quarter" idx="12"/>
          </p:nvPr>
        </p:nvSpPr>
        <p:spPr>
          <a:xfrm>
            <a:off x="7920372" y="6381750"/>
            <a:ext cx="1116124" cy="476250"/>
          </a:xfrm>
          <a:ln/>
        </p:spPr>
        <p:txBody>
          <a:bodyPr/>
          <a:lstStyle>
            <a:lvl1pPr>
              <a:defRPr/>
            </a:lvl1pPr>
          </a:lstStyle>
          <a:p>
            <a:pPr>
              <a:defRPr/>
            </a:pPr>
            <a:fld id="{89958706-93E0-4246-A88A-BA6C917DCA1A}" type="slidenum">
              <a:rPr lang="de-DE" altLang="de-DE"/>
              <a:pPr>
                <a:defRPr/>
              </a:pPr>
              <a:t>‹Nr.›</a:t>
            </a:fld>
            <a:endParaRPr lang="de-DE" altLang="de-DE"/>
          </a:p>
        </p:txBody>
      </p:sp>
    </p:spTree>
    <p:extLst>
      <p:ext uri="{BB962C8B-B14F-4D97-AF65-F5344CB8AC3E}">
        <p14:creationId xmlns:p14="http://schemas.microsoft.com/office/powerpoint/2010/main" val="417225535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7AC7D8-5171-47A1-BFDB-AF0CFB67D212}"/>
              </a:ext>
            </a:extLst>
          </p:cNvPr>
          <p:cNvSpPr>
            <a:spLocks noGrp="1"/>
          </p:cNvSpPr>
          <p:nvPr>
            <p:ph type="title"/>
          </p:nvPr>
        </p:nvSpPr>
        <p:spPr/>
        <p:txBody>
          <a:bodyPr/>
          <a:lstStyle/>
          <a:p>
            <a:r>
              <a:rPr lang="de-DE"/>
              <a:t>Mastertitelformat bearbeiten</a:t>
            </a:r>
          </a:p>
        </p:txBody>
      </p:sp>
      <p:sp>
        <p:nvSpPr>
          <p:cNvPr id="4" name="Fußzeilenplatzhalter 3">
            <a:extLst>
              <a:ext uri="{FF2B5EF4-FFF2-40B4-BE49-F238E27FC236}">
                <a16:creationId xmlns:a16="http://schemas.microsoft.com/office/drawing/2014/main" id="{644D0BD7-AEFA-46FE-AD01-83EC4769639B}"/>
              </a:ext>
            </a:extLst>
          </p:cNvPr>
          <p:cNvSpPr>
            <a:spLocks noGrp="1"/>
          </p:cNvSpPr>
          <p:nvPr>
            <p:ph type="ftr" sz="quarter" idx="11"/>
          </p:nvPr>
        </p:nvSpPr>
        <p:spPr>
          <a:xfrm>
            <a:off x="-432556" y="6403728"/>
            <a:ext cx="4572508" cy="476250"/>
          </a:xfrm>
        </p:spPr>
        <p:txBody>
          <a:bodyPr/>
          <a:lstStyle/>
          <a:p>
            <a:pPr>
              <a:defRPr/>
            </a:pPr>
            <a:r>
              <a:rPr lang="de-DE" altLang="de-DE"/>
              <a:t>Konferenz des Schiller-Instituts in Berlin am 30.-31.05.2026                                                                                </a:t>
            </a:r>
            <a:endParaRPr lang="de-DE" altLang="de-DE" dirty="0"/>
          </a:p>
        </p:txBody>
      </p:sp>
      <p:sp>
        <p:nvSpPr>
          <p:cNvPr id="5" name="Foliennummernplatzhalter 4">
            <a:extLst>
              <a:ext uri="{FF2B5EF4-FFF2-40B4-BE49-F238E27FC236}">
                <a16:creationId xmlns:a16="http://schemas.microsoft.com/office/drawing/2014/main" id="{1CB6A94C-AF24-40E8-9EF2-F9859A961EBC}"/>
              </a:ext>
            </a:extLst>
          </p:cNvPr>
          <p:cNvSpPr>
            <a:spLocks noGrp="1"/>
          </p:cNvSpPr>
          <p:nvPr>
            <p:ph type="sldNum" sz="quarter" idx="12"/>
          </p:nvPr>
        </p:nvSpPr>
        <p:spPr/>
        <p:txBody>
          <a:bodyPr/>
          <a:lstStyle/>
          <a:p>
            <a:pPr>
              <a:defRPr/>
            </a:pPr>
            <a:fld id="{E7904ECC-BC66-4560-9412-548735295017}" type="slidenum">
              <a:rPr lang="de-DE" altLang="de-DE" smtClean="0"/>
              <a:pPr>
                <a:defRPr/>
              </a:pPr>
              <a:t>‹Nr.›</a:t>
            </a:fld>
            <a:endParaRPr lang="de-DE" altLang="de-DE"/>
          </a:p>
        </p:txBody>
      </p:sp>
    </p:spTree>
    <p:extLst>
      <p:ext uri="{BB962C8B-B14F-4D97-AF65-F5344CB8AC3E}">
        <p14:creationId xmlns:p14="http://schemas.microsoft.com/office/powerpoint/2010/main" val="32605756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3600">
                <a:latin typeface="Times New Roman" panose="02020603050405020304" pitchFamily="18" charset="0"/>
                <a:cs typeface="Times New Roman" panose="02020603050405020304" pitchFamily="18" charset="0"/>
              </a:defRPr>
            </a:lvl1pPr>
          </a:lstStyle>
          <a:p>
            <a:r>
              <a:rPr lang="de-DE" dirty="0"/>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Rectangle 5"/>
          <p:cNvSpPr>
            <a:spLocks noGrp="1" noChangeArrowheads="1"/>
          </p:cNvSpPr>
          <p:nvPr>
            <p:ph type="ftr" sz="quarter" idx="11"/>
          </p:nvPr>
        </p:nvSpPr>
        <p:spPr>
          <a:xfrm>
            <a:off x="71500" y="6245225"/>
            <a:ext cx="4896544" cy="476250"/>
          </a:xfrm>
          <a:ln/>
        </p:spPr>
        <p:txBody>
          <a:bodyPr/>
          <a:lstStyle>
            <a:lvl1pPr>
              <a:defRPr/>
            </a:lvl1pPr>
          </a:lstStyle>
          <a:p>
            <a:pPr>
              <a:defRPr/>
            </a:pPr>
            <a:r>
              <a:rPr lang="de-DE" altLang="de-DE"/>
              <a:t>Konferenz des Schiller-Instituts in Berlin am 30.-31.05.2026                                                                                </a:t>
            </a:r>
          </a:p>
        </p:txBody>
      </p:sp>
      <p:sp>
        <p:nvSpPr>
          <p:cNvPr id="6" name="Rectangle 6"/>
          <p:cNvSpPr>
            <a:spLocks noGrp="1" noChangeArrowheads="1"/>
          </p:cNvSpPr>
          <p:nvPr>
            <p:ph type="sldNum" sz="quarter" idx="12"/>
          </p:nvPr>
        </p:nvSpPr>
        <p:spPr>
          <a:xfrm>
            <a:off x="7581353" y="6245225"/>
            <a:ext cx="1116124" cy="476250"/>
          </a:xfrm>
          <a:ln/>
        </p:spPr>
        <p:txBody>
          <a:bodyPr/>
          <a:lstStyle>
            <a:lvl1pPr>
              <a:defRPr/>
            </a:lvl1pPr>
          </a:lstStyle>
          <a:p>
            <a:pPr>
              <a:defRPr/>
            </a:pPr>
            <a:fld id="{1C2867A0-F623-427E-AB3E-7CA64D419047}" type="slidenum">
              <a:rPr lang="de-DE" altLang="de-DE"/>
              <a:pPr>
                <a:defRPr/>
              </a:pPr>
              <a:t>‹Nr.›</a:t>
            </a:fld>
            <a:endParaRPr lang="de-DE" altLang="de-DE"/>
          </a:p>
        </p:txBody>
      </p:sp>
    </p:spTree>
    <p:extLst>
      <p:ext uri="{BB962C8B-B14F-4D97-AF65-F5344CB8AC3E}">
        <p14:creationId xmlns:p14="http://schemas.microsoft.com/office/powerpoint/2010/main" val="36070917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6" name="Rectangle 6"/>
          <p:cNvSpPr>
            <a:spLocks noGrp="1" noChangeArrowheads="1"/>
          </p:cNvSpPr>
          <p:nvPr>
            <p:ph type="sldNum" sz="quarter" idx="12"/>
          </p:nvPr>
        </p:nvSpPr>
        <p:spPr>
          <a:ln/>
        </p:spPr>
        <p:txBody>
          <a:bodyPr/>
          <a:lstStyle>
            <a:lvl1pPr>
              <a:defRPr/>
            </a:lvl1pPr>
          </a:lstStyle>
          <a:p>
            <a:pPr>
              <a:defRPr/>
            </a:pPr>
            <a:fld id="{82BB259D-4394-4196-806D-1EF28B639CE8}" type="slidenum">
              <a:rPr lang="de-DE" altLang="de-DE"/>
              <a:pPr>
                <a:defRPr/>
              </a:pPr>
              <a:t>‹Nr.›</a:t>
            </a:fld>
            <a:endParaRPr lang="de-DE" altLang="de-DE"/>
          </a:p>
        </p:txBody>
      </p:sp>
    </p:spTree>
    <p:extLst>
      <p:ext uri="{BB962C8B-B14F-4D97-AF65-F5344CB8AC3E}">
        <p14:creationId xmlns:p14="http://schemas.microsoft.com/office/powerpoint/2010/main" val="301093335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5"/>
          <p:cNvSpPr>
            <a:spLocks noGrp="1" noChangeArrowheads="1"/>
          </p:cNvSpPr>
          <p:nvPr>
            <p:ph type="ftr" sz="quarter" idx="11"/>
          </p:nvPr>
        </p:nvSpPr>
        <p:spPr>
          <a:xfrm>
            <a:off x="71500" y="6245225"/>
            <a:ext cx="3492388" cy="476250"/>
          </a:xfrm>
          <a:ln/>
        </p:spPr>
        <p:txBody>
          <a:bodyPr/>
          <a:lstStyle>
            <a:lvl1pPr>
              <a:defRPr/>
            </a:lvl1pPr>
          </a:lstStyle>
          <a:p>
            <a:pPr>
              <a:defRPr/>
            </a:pPr>
            <a:r>
              <a:rPr lang="de-DE" altLang="de-DE"/>
              <a:t>Konferenz des Schiller-Instituts in Berlin am 30.-31.05.2026                                                                                </a:t>
            </a:r>
            <a:endParaRPr lang="de-DE" altLang="de-DE" dirty="0"/>
          </a:p>
        </p:txBody>
      </p:sp>
      <p:sp>
        <p:nvSpPr>
          <p:cNvPr id="7" name="Rectangle 6"/>
          <p:cNvSpPr>
            <a:spLocks noGrp="1" noChangeArrowheads="1"/>
          </p:cNvSpPr>
          <p:nvPr>
            <p:ph type="sldNum" sz="quarter" idx="12"/>
          </p:nvPr>
        </p:nvSpPr>
        <p:spPr>
          <a:ln/>
        </p:spPr>
        <p:txBody>
          <a:bodyPr/>
          <a:lstStyle>
            <a:lvl1pPr>
              <a:defRPr/>
            </a:lvl1pPr>
          </a:lstStyle>
          <a:p>
            <a:pPr>
              <a:defRPr/>
            </a:pPr>
            <a:fld id="{F5606027-6F92-442C-A78F-CEA363BDB085}" type="slidenum">
              <a:rPr lang="de-DE" altLang="de-DE"/>
              <a:pPr>
                <a:defRPr/>
              </a:pPr>
              <a:t>‹Nr.›</a:t>
            </a:fld>
            <a:endParaRPr lang="de-DE" altLang="de-DE"/>
          </a:p>
        </p:txBody>
      </p:sp>
    </p:spTree>
    <p:extLst>
      <p:ext uri="{BB962C8B-B14F-4D97-AF65-F5344CB8AC3E}">
        <p14:creationId xmlns:p14="http://schemas.microsoft.com/office/powerpoint/2010/main" val="120126739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8" name="Rectangle 5"/>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9" name="Rectangle 6"/>
          <p:cNvSpPr>
            <a:spLocks noGrp="1" noChangeArrowheads="1"/>
          </p:cNvSpPr>
          <p:nvPr>
            <p:ph type="sldNum" sz="quarter" idx="12"/>
          </p:nvPr>
        </p:nvSpPr>
        <p:spPr>
          <a:ln/>
        </p:spPr>
        <p:txBody>
          <a:bodyPr/>
          <a:lstStyle>
            <a:lvl1pPr>
              <a:defRPr/>
            </a:lvl1pPr>
          </a:lstStyle>
          <a:p>
            <a:pPr>
              <a:defRPr/>
            </a:pPr>
            <a:fld id="{E536AB4C-8A08-4613-9A3D-C23338EF1D98}" type="slidenum">
              <a:rPr lang="de-DE" altLang="de-DE"/>
              <a:pPr>
                <a:defRPr/>
              </a:pPr>
              <a:t>‹Nr.›</a:t>
            </a:fld>
            <a:endParaRPr lang="de-DE" altLang="de-DE"/>
          </a:p>
        </p:txBody>
      </p:sp>
    </p:spTree>
    <p:extLst>
      <p:ext uri="{BB962C8B-B14F-4D97-AF65-F5344CB8AC3E}">
        <p14:creationId xmlns:p14="http://schemas.microsoft.com/office/powerpoint/2010/main" val="330168062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4" name="Rectangle 5"/>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5" name="Rectangle 6"/>
          <p:cNvSpPr>
            <a:spLocks noGrp="1" noChangeArrowheads="1"/>
          </p:cNvSpPr>
          <p:nvPr>
            <p:ph type="sldNum" sz="quarter" idx="12"/>
          </p:nvPr>
        </p:nvSpPr>
        <p:spPr>
          <a:ln/>
        </p:spPr>
        <p:txBody>
          <a:bodyPr/>
          <a:lstStyle>
            <a:lvl1pPr>
              <a:defRPr/>
            </a:lvl1pPr>
          </a:lstStyle>
          <a:p>
            <a:pPr>
              <a:defRPr/>
            </a:pPr>
            <a:fld id="{BF9384B9-D178-4EB3-9DF3-52B803BAE356}" type="slidenum">
              <a:rPr lang="de-DE" altLang="de-DE"/>
              <a:pPr>
                <a:defRPr/>
              </a:pPr>
              <a:t>‹Nr.›</a:t>
            </a:fld>
            <a:endParaRPr lang="de-DE" altLang="de-DE"/>
          </a:p>
        </p:txBody>
      </p:sp>
    </p:spTree>
    <p:extLst>
      <p:ext uri="{BB962C8B-B14F-4D97-AF65-F5344CB8AC3E}">
        <p14:creationId xmlns:p14="http://schemas.microsoft.com/office/powerpoint/2010/main" val="34339732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3" name="Rectangle 5"/>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4" name="Rectangle 6"/>
          <p:cNvSpPr>
            <a:spLocks noGrp="1" noChangeArrowheads="1"/>
          </p:cNvSpPr>
          <p:nvPr>
            <p:ph type="sldNum" sz="quarter" idx="12"/>
          </p:nvPr>
        </p:nvSpPr>
        <p:spPr>
          <a:ln/>
        </p:spPr>
        <p:txBody>
          <a:bodyPr/>
          <a:lstStyle>
            <a:lvl1pPr>
              <a:defRPr/>
            </a:lvl1pPr>
          </a:lstStyle>
          <a:p>
            <a:pPr>
              <a:defRPr/>
            </a:pPr>
            <a:fld id="{33B5730F-959D-4494-A2D7-32531961F69F}" type="slidenum">
              <a:rPr lang="de-DE" altLang="de-DE"/>
              <a:pPr>
                <a:defRPr/>
              </a:pPr>
              <a:t>‹Nr.›</a:t>
            </a:fld>
            <a:endParaRPr lang="de-DE" altLang="de-DE"/>
          </a:p>
        </p:txBody>
      </p:sp>
    </p:spTree>
    <p:extLst>
      <p:ext uri="{BB962C8B-B14F-4D97-AF65-F5344CB8AC3E}">
        <p14:creationId xmlns:p14="http://schemas.microsoft.com/office/powerpoint/2010/main" val="167606195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7" name="Rectangle 6"/>
          <p:cNvSpPr>
            <a:spLocks noGrp="1" noChangeArrowheads="1"/>
          </p:cNvSpPr>
          <p:nvPr>
            <p:ph type="sldNum" sz="quarter" idx="12"/>
          </p:nvPr>
        </p:nvSpPr>
        <p:spPr>
          <a:ln/>
        </p:spPr>
        <p:txBody>
          <a:bodyPr/>
          <a:lstStyle>
            <a:lvl1pPr>
              <a:defRPr/>
            </a:lvl1pPr>
          </a:lstStyle>
          <a:p>
            <a:pPr>
              <a:defRPr/>
            </a:pPr>
            <a:fld id="{56F9A598-B0B8-4BF5-97B0-4871F2C4BDB2}" type="slidenum">
              <a:rPr lang="de-DE" altLang="de-DE"/>
              <a:pPr>
                <a:defRPr/>
              </a:pPr>
              <a:t>‹Nr.›</a:t>
            </a:fld>
            <a:endParaRPr lang="de-DE" altLang="de-DE"/>
          </a:p>
        </p:txBody>
      </p:sp>
    </p:spTree>
    <p:extLst>
      <p:ext uri="{BB962C8B-B14F-4D97-AF65-F5344CB8AC3E}">
        <p14:creationId xmlns:p14="http://schemas.microsoft.com/office/powerpoint/2010/main" val="54136297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7" name="Rectangle 6"/>
          <p:cNvSpPr>
            <a:spLocks noGrp="1" noChangeArrowheads="1"/>
          </p:cNvSpPr>
          <p:nvPr>
            <p:ph type="sldNum" sz="quarter" idx="12"/>
          </p:nvPr>
        </p:nvSpPr>
        <p:spPr>
          <a:ln/>
        </p:spPr>
        <p:txBody>
          <a:bodyPr/>
          <a:lstStyle>
            <a:lvl1pPr>
              <a:defRPr/>
            </a:lvl1pPr>
          </a:lstStyle>
          <a:p>
            <a:pPr>
              <a:defRPr/>
            </a:pPr>
            <a:fld id="{6B00417A-7C1D-4DD7-97CA-E2F0391753A7}" type="slidenum">
              <a:rPr lang="de-DE" altLang="de-DE"/>
              <a:pPr>
                <a:defRPr/>
              </a:pPr>
              <a:t>‹Nr.›</a:t>
            </a:fld>
            <a:endParaRPr lang="de-DE" altLang="de-DE"/>
          </a:p>
        </p:txBody>
      </p:sp>
    </p:spTree>
    <p:extLst>
      <p:ext uri="{BB962C8B-B14F-4D97-AF65-F5344CB8AC3E}">
        <p14:creationId xmlns:p14="http://schemas.microsoft.com/office/powerpoint/2010/main" val="356511432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6" name="Rectangle 6"/>
          <p:cNvSpPr>
            <a:spLocks noGrp="1" noChangeArrowheads="1"/>
          </p:cNvSpPr>
          <p:nvPr>
            <p:ph type="sldNum" sz="quarter" idx="12"/>
          </p:nvPr>
        </p:nvSpPr>
        <p:spPr>
          <a:ln/>
        </p:spPr>
        <p:txBody>
          <a:bodyPr/>
          <a:lstStyle>
            <a:lvl1pPr>
              <a:defRPr/>
            </a:lvl1pPr>
          </a:lstStyle>
          <a:p>
            <a:pPr>
              <a:defRPr/>
            </a:pPr>
            <a:fld id="{96BDFE34-9F05-411D-889D-450B955608CC}" type="slidenum">
              <a:rPr lang="de-DE" altLang="de-DE"/>
              <a:pPr>
                <a:defRPr/>
              </a:pPr>
              <a:t>‹Nr.›</a:t>
            </a:fld>
            <a:endParaRPr lang="de-DE" altLang="de-DE"/>
          </a:p>
        </p:txBody>
      </p:sp>
    </p:spTree>
    <p:extLst>
      <p:ext uri="{BB962C8B-B14F-4D97-AF65-F5344CB8AC3E}">
        <p14:creationId xmlns:p14="http://schemas.microsoft.com/office/powerpoint/2010/main" val="33159159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6" name="Rectangle 6"/>
          <p:cNvSpPr>
            <a:spLocks noGrp="1" noChangeArrowheads="1"/>
          </p:cNvSpPr>
          <p:nvPr>
            <p:ph type="sldNum" sz="quarter" idx="12"/>
          </p:nvPr>
        </p:nvSpPr>
        <p:spPr>
          <a:ln/>
        </p:spPr>
        <p:txBody>
          <a:bodyPr/>
          <a:lstStyle>
            <a:lvl1pPr>
              <a:defRPr/>
            </a:lvl1pPr>
          </a:lstStyle>
          <a:p>
            <a:pPr>
              <a:defRPr/>
            </a:pPr>
            <a:fld id="{A6060EDF-2184-4262-907E-024D076A7B72}" type="slidenum">
              <a:rPr lang="de-DE" altLang="de-DE"/>
              <a:pPr>
                <a:defRPr/>
              </a:pPr>
              <a:t>‹Nr.›</a:t>
            </a:fld>
            <a:endParaRPr lang="de-DE" altLang="de-DE"/>
          </a:p>
        </p:txBody>
      </p:sp>
    </p:spTree>
    <p:extLst>
      <p:ext uri="{BB962C8B-B14F-4D97-AF65-F5344CB8AC3E}">
        <p14:creationId xmlns:p14="http://schemas.microsoft.com/office/powerpoint/2010/main" val="297609320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82625" y="609600"/>
            <a:ext cx="8080375" cy="5486400"/>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2055"/>
          <p:cNvSpPr>
            <a:spLocks noGrp="1" noChangeArrowheads="1"/>
          </p:cNvSpPr>
          <p:nvPr>
            <p:ph type="dt" sz="half" idx="10"/>
          </p:nvPr>
        </p:nvSpPr>
        <p:spPr>
          <a:ln/>
        </p:spPr>
        <p:txBody>
          <a:bodyPr/>
          <a:lstStyle>
            <a:lvl1pPr>
              <a:defRPr/>
            </a:lvl1pPr>
          </a:lstStyle>
          <a:p>
            <a:pPr>
              <a:defRPr/>
            </a:pPr>
            <a:endParaRPr lang="de-DE" altLang="de-DE"/>
          </a:p>
        </p:txBody>
      </p:sp>
      <p:sp>
        <p:nvSpPr>
          <p:cNvPr id="4" name="Rectangle 2056"/>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5" name="Rectangle 2057"/>
          <p:cNvSpPr>
            <a:spLocks noGrp="1" noChangeArrowheads="1"/>
          </p:cNvSpPr>
          <p:nvPr>
            <p:ph type="sldNum" sz="quarter" idx="12"/>
          </p:nvPr>
        </p:nvSpPr>
        <p:spPr>
          <a:ln/>
        </p:spPr>
        <p:txBody>
          <a:bodyPr/>
          <a:lstStyle>
            <a:lvl2pPr lvl="1">
              <a:defRPr/>
            </a:lvl2pPr>
          </a:lstStyle>
          <a:p>
            <a:pPr lvl="1">
              <a:defRPr/>
            </a:pPr>
            <a:fld id="{649C5862-048B-4825-AA9F-A09DD2385965}" type="slidenum">
              <a:rPr lang="de-DE" altLang="de-DE"/>
              <a:pPr lvl="1">
                <a:defRPr/>
              </a:pPr>
              <a:t>‹Nr.›</a:t>
            </a:fld>
            <a:endParaRPr lang="de-DE" altLang="de-DE">
              <a:latin typeface="+mn-lt"/>
            </a:endParaRPr>
          </a:p>
        </p:txBody>
      </p:sp>
    </p:spTree>
    <p:extLst>
      <p:ext uri="{BB962C8B-B14F-4D97-AF65-F5344CB8AC3E}">
        <p14:creationId xmlns:p14="http://schemas.microsoft.com/office/powerpoint/2010/main" val="422817868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2625" y="609600"/>
            <a:ext cx="8080375" cy="1143000"/>
          </a:xfrm>
        </p:spPr>
        <p:txBody>
          <a:bodyPr/>
          <a:lstStyle/>
          <a:p>
            <a:r>
              <a:rPr lang="de-DE"/>
              <a:t>Titelmasterformat durch Klicken bearbeiten</a:t>
            </a:r>
          </a:p>
        </p:txBody>
      </p:sp>
      <p:sp>
        <p:nvSpPr>
          <p:cNvPr id="3" name="Textplatzhalter 2"/>
          <p:cNvSpPr>
            <a:spLocks noGrp="1"/>
          </p:cNvSpPr>
          <p:nvPr>
            <p:ph type="body" sz="half" idx="1"/>
          </p:nvPr>
        </p:nvSpPr>
        <p:spPr>
          <a:xfrm>
            <a:off x="682625" y="1981200"/>
            <a:ext cx="3810000" cy="4114800"/>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5025" y="1981200"/>
            <a:ext cx="3810000" cy="4114800"/>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2055"/>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2056"/>
          <p:cNvSpPr>
            <a:spLocks noGrp="1" noChangeArrowheads="1"/>
          </p:cNvSpPr>
          <p:nvPr>
            <p:ph type="ftr" sz="quarter" idx="11"/>
          </p:nvPr>
        </p:nvSpPr>
        <p:spPr>
          <a:ln/>
        </p:spPr>
        <p:txBody>
          <a:bodyPr/>
          <a:lstStyle>
            <a:lvl1pPr>
              <a:defRPr/>
            </a:lvl1pPr>
          </a:lstStyle>
          <a:p>
            <a:pPr>
              <a:defRPr/>
            </a:pPr>
            <a:r>
              <a:rPr lang="de-DE" altLang="de-DE"/>
              <a:t>Konferenz des Schiller-Instituts in Berlin am 30.-31.05.2026                                                                                </a:t>
            </a:r>
          </a:p>
        </p:txBody>
      </p:sp>
      <p:sp>
        <p:nvSpPr>
          <p:cNvPr id="7" name="Rectangle 2057"/>
          <p:cNvSpPr>
            <a:spLocks noGrp="1" noChangeArrowheads="1"/>
          </p:cNvSpPr>
          <p:nvPr>
            <p:ph type="sldNum" sz="quarter" idx="12"/>
          </p:nvPr>
        </p:nvSpPr>
        <p:spPr>
          <a:ln/>
        </p:spPr>
        <p:txBody>
          <a:bodyPr/>
          <a:lstStyle>
            <a:lvl2pPr lvl="1">
              <a:defRPr/>
            </a:lvl2pPr>
          </a:lstStyle>
          <a:p>
            <a:pPr lvl="1">
              <a:defRPr/>
            </a:pPr>
            <a:fld id="{75CF06A5-FA69-4E60-A97D-2E367DEC9131}" type="slidenum">
              <a:rPr lang="de-DE" altLang="de-DE"/>
              <a:pPr lvl="1">
                <a:defRPr/>
              </a:pPr>
              <a:t>‹Nr.›</a:t>
            </a:fld>
            <a:endParaRPr lang="de-DE" altLang="de-DE">
              <a:latin typeface="+mn-lt"/>
            </a:endParaRPr>
          </a:p>
        </p:txBody>
      </p:sp>
    </p:spTree>
    <p:extLst>
      <p:ext uri="{BB962C8B-B14F-4D97-AF65-F5344CB8AC3E}">
        <p14:creationId xmlns:p14="http://schemas.microsoft.com/office/powerpoint/2010/main" val="240487127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87301-A047-4C5F-AD7C-C238493ECA2C}"/>
              </a:ext>
            </a:extLst>
          </p:cNvPr>
          <p:cNvSpPr>
            <a:spLocks noGrp="1"/>
          </p:cNvSpPr>
          <p:nvPr>
            <p:ph type="ctrTitle"/>
          </p:nvPr>
        </p:nvSpPr>
        <p:spPr>
          <a:xfrm>
            <a:off x="1143000" y="1122363"/>
            <a:ext cx="6858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87F0527-6875-4A19-A71B-1DADB2D3AB0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6FDB230F-F4D0-47F6-B644-A98F93B0224E}"/>
              </a:ext>
            </a:extLst>
          </p:cNvPr>
          <p:cNvSpPr>
            <a:spLocks noGrp="1"/>
          </p:cNvSpPr>
          <p:nvPr>
            <p:ph type="dt" sz="half" idx="10"/>
          </p:nvPr>
        </p:nvSpPr>
        <p:spPr/>
        <p:txBody>
          <a:bodyPr/>
          <a:lstStyle/>
          <a:p>
            <a:endParaRPr lang="de-DE"/>
          </a:p>
        </p:txBody>
      </p:sp>
      <p:sp>
        <p:nvSpPr>
          <p:cNvPr id="5" name="Fußzeilenplatzhalter 4">
            <a:extLst>
              <a:ext uri="{FF2B5EF4-FFF2-40B4-BE49-F238E27FC236}">
                <a16:creationId xmlns:a16="http://schemas.microsoft.com/office/drawing/2014/main" id="{73CC3789-493F-479F-B08C-88C018C193AD}"/>
              </a:ext>
            </a:extLst>
          </p:cNvPr>
          <p:cNvSpPr>
            <a:spLocks noGrp="1"/>
          </p:cNvSpPr>
          <p:nvPr>
            <p:ph type="ftr" sz="quarter" idx="11"/>
          </p:nvPr>
        </p:nvSpPr>
        <p:spPr/>
        <p:txBody>
          <a:bodyPr/>
          <a:lstStyle/>
          <a:p>
            <a:r>
              <a:rPr lang="de-DE"/>
              <a:t>Konferenz des Schiller-Instituts in Berlin am 30.-31.05.2026                                                                                </a:t>
            </a:r>
          </a:p>
        </p:txBody>
      </p:sp>
      <p:sp>
        <p:nvSpPr>
          <p:cNvPr id="6" name="Foliennummernplatzhalter 5">
            <a:extLst>
              <a:ext uri="{FF2B5EF4-FFF2-40B4-BE49-F238E27FC236}">
                <a16:creationId xmlns:a16="http://schemas.microsoft.com/office/drawing/2014/main" id="{0F3954A1-682E-41EA-B5E6-1BE803E83E2E}"/>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41954629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8906AE-1CDD-4A0B-A290-D46DEDF2CE4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017731A-6D5B-4283-82F3-C4D39A6CA43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4895484-D4D9-40A3-8484-BBC28D132E1D}"/>
              </a:ext>
            </a:extLst>
          </p:cNvPr>
          <p:cNvSpPr>
            <a:spLocks noGrp="1"/>
          </p:cNvSpPr>
          <p:nvPr>
            <p:ph type="dt" sz="half" idx="10"/>
          </p:nvPr>
        </p:nvSpPr>
        <p:spPr/>
        <p:txBody>
          <a:bodyPr/>
          <a:lstStyle/>
          <a:p>
            <a:endParaRPr lang="de-DE"/>
          </a:p>
        </p:txBody>
      </p:sp>
      <p:sp>
        <p:nvSpPr>
          <p:cNvPr id="5" name="Fußzeilenplatzhalter 4">
            <a:extLst>
              <a:ext uri="{FF2B5EF4-FFF2-40B4-BE49-F238E27FC236}">
                <a16:creationId xmlns:a16="http://schemas.microsoft.com/office/drawing/2014/main" id="{23121A57-A943-4253-B0D3-ACCBED2AA596}"/>
              </a:ext>
            </a:extLst>
          </p:cNvPr>
          <p:cNvSpPr>
            <a:spLocks noGrp="1"/>
          </p:cNvSpPr>
          <p:nvPr>
            <p:ph type="ftr" sz="quarter" idx="11"/>
          </p:nvPr>
        </p:nvSpPr>
        <p:spPr/>
        <p:txBody>
          <a:bodyPr/>
          <a:lstStyle/>
          <a:p>
            <a:r>
              <a:rPr lang="de-DE"/>
              <a:t>Konferenz des Schiller-Instituts in Berlin am 30.-31.05.2026                                                                                </a:t>
            </a:r>
          </a:p>
        </p:txBody>
      </p:sp>
      <p:sp>
        <p:nvSpPr>
          <p:cNvPr id="6" name="Foliennummernplatzhalter 5">
            <a:extLst>
              <a:ext uri="{FF2B5EF4-FFF2-40B4-BE49-F238E27FC236}">
                <a16:creationId xmlns:a16="http://schemas.microsoft.com/office/drawing/2014/main" id="{76598B39-135C-4E6C-8799-153876D60E79}"/>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2869240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80CB8E-731E-434D-BD5F-BF7A879D9E4C}"/>
              </a:ext>
            </a:extLst>
          </p:cNvPr>
          <p:cNvSpPr>
            <a:spLocks noGrp="1"/>
          </p:cNvSpPr>
          <p:nvPr>
            <p:ph type="title"/>
          </p:nvPr>
        </p:nvSpPr>
        <p:spPr>
          <a:xfrm>
            <a:off x="623888" y="1709738"/>
            <a:ext cx="78867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5C687FB-1D0A-4E52-BBEE-AF8704E0F7F2}"/>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BE31707-BFE0-43DB-9115-01772C944A65}"/>
              </a:ext>
            </a:extLst>
          </p:cNvPr>
          <p:cNvSpPr>
            <a:spLocks noGrp="1"/>
          </p:cNvSpPr>
          <p:nvPr>
            <p:ph type="dt" sz="half" idx="10"/>
          </p:nvPr>
        </p:nvSpPr>
        <p:spPr/>
        <p:txBody>
          <a:bodyPr/>
          <a:lstStyle/>
          <a:p>
            <a:endParaRPr lang="de-DE"/>
          </a:p>
        </p:txBody>
      </p:sp>
      <p:sp>
        <p:nvSpPr>
          <p:cNvPr id="5" name="Fußzeilenplatzhalter 4">
            <a:extLst>
              <a:ext uri="{FF2B5EF4-FFF2-40B4-BE49-F238E27FC236}">
                <a16:creationId xmlns:a16="http://schemas.microsoft.com/office/drawing/2014/main" id="{7F12C497-72BF-466A-8FF9-230D48BBC456}"/>
              </a:ext>
            </a:extLst>
          </p:cNvPr>
          <p:cNvSpPr>
            <a:spLocks noGrp="1"/>
          </p:cNvSpPr>
          <p:nvPr>
            <p:ph type="ftr" sz="quarter" idx="11"/>
          </p:nvPr>
        </p:nvSpPr>
        <p:spPr/>
        <p:txBody>
          <a:bodyPr/>
          <a:lstStyle/>
          <a:p>
            <a:r>
              <a:rPr lang="de-DE"/>
              <a:t>Konferenz des Schiller-Instituts in Berlin am 30.-31.05.2026                                                                                </a:t>
            </a:r>
          </a:p>
        </p:txBody>
      </p:sp>
      <p:sp>
        <p:nvSpPr>
          <p:cNvPr id="6" name="Foliennummernplatzhalter 5">
            <a:extLst>
              <a:ext uri="{FF2B5EF4-FFF2-40B4-BE49-F238E27FC236}">
                <a16:creationId xmlns:a16="http://schemas.microsoft.com/office/drawing/2014/main" id="{C786EA4B-79B6-4CB3-9D0C-92F2F5AE1261}"/>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2912648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C76A89-7AFB-4095-AEFF-F8D6078CAC8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11FA9B4-3387-4635-A5A8-8A5669151F65}"/>
              </a:ext>
            </a:extLst>
          </p:cNvPr>
          <p:cNvSpPr>
            <a:spLocks noGrp="1"/>
          </p:cNvSpPr>
          <p:nvPr>
            <p:ph sz="half" idx="1"/>
          </p:nvPr>
        </p:nvSpPr>
        <p:spPr>
          <a:xfrm>
            <a:off x="628650" y="1825625"/>
            <a:ext cx="38671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AD297D4-4435-47BB-B0E8-2004B2B38139}"/>
              </a:ext>
            </a:extLst>
          </p:cNvPr>
          <p:cNvSpPr>
            <a:spLocks noGrp="1"/>
          </p:cNvSpPr>
          <p:nvPr>
            <p:ph sz="half" idx="2"/>
          </p:nvPr>
        </p:nvSpPr>
        <p:spPr>
          <a:xfrm>
            <a:off x="4648200" y="1825625"/>
            <a:ext cx="386715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0ABE210B-4DF4-4CB6-8AC5-D48145B06242}"/>
              </a:ext>
            </a:extLst>
          </p:cNvPr>
          <p:cNvSpPr>
            <a:spLocks noGrp="1"/>
          </p:cNvSpPr>
          <p:nvPr>
            <p:ph type="dt" sz="half" idx="10"/>
          </p:nvPr>
        </p:nvSpPr>
        <p:spPr/>
        <p:txBody>
          <a:bodyPr/>
          <a:lstStyle/>
          <a:p>
            <a:endParaRPr lang="de-DE"/>
          </a:p>
        </p:txBody>
      </p:sp>
      <p:sp>
        <p:nvSpPr>
          <p:cNvPr id="6" name="Fußzeilenplatzhalter 5">
            <a:extLst>
              <a:ext uri="{FF2B5EF4-FFF2-40B4-BE49-F238E27FC236}">
                <a16:creationId xmlns:a16="http://schemas.microsoft.com/office/drawing/2014/main" id="{61B43108-C721-41F2-9481-75FE9968B435}"/>
              </a:ext>
            </a:extLst>
          </p:cNvPr>
          <p:cNvSpPr>
            <a:spLocks noGrp="1"/>
          </p:cNvSpPr>
          <p:nvPr>
            <p:ph type="ftr" sz="quarter" idx="11"/>
          </p:nvPr>
        </p:nvSpPr>
        <p:spPr/>
        <p:txBody>
          <a:bodyPr/>
          <a:lstStyle/>
          <a:p>
            <a:r>
              <a:rPr lang="de-DE"/>
              <a:t>Konferenz des Schiller-Instituts in Berlin am 30.-31.05.2026                                                                                </a:t>
            </a:r>
          </a:p>
        </p:txBody>
      </p:sp>
      <p:sp>
        <p:nvSpPr>
          <p:cNvPr id="7" name="Foliennummernplatzhalter 6">
            <a:extLst>
              <a:ext uri="{FF2B5EF4-FFF2-40B4-BE49-F238E27FC236}">
                <a16:creationId xmlns:a16="http://schemas.microsoft.com/office/drawing/2014/main" id="{98C9E5FF-023F-4168-974C-FB55052626C9}"/>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4242010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46EB2A-4A40-4264-A03C-665DE77D7391}"/>
              </a:ext>
            </a:extLst>
          </p:cNvPr>
          <p:cNvSpPr>
            <a:spLocks noGrp="1"/>
          </p:cNvSpPr>
          <p:nvPr>
            <p:ph type="title"/>
          </p:nvPr>
        </p:nvSpPr>
        <p:spPr>
          <a:xfrm>
            <a:off x="630238" y="365125"/>
            <a:ext cx="78867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DBE81E7E-9C40-47F6-A6E5-CAC07649AA3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B5FB489-1496-4DC4-9C2D-4AB74EBD21D6}"/>
              </a:ext>
            </a:extLst>
          </p:cNvPr>
          <p:cNvSpPr>
            <a:spLocks noGrp="1"/>
          </p:cNvSpPr>
          <p:nvPr>
            <p:ph sz="half" idx="2"/>
          </p:nvPr>
        </p:nvSpPr>
        <p:spPr>
          <a:xfrm>
            <a:off x="630238" y="2505075"/>
            <a:ext cx="38687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EA32EFC-518D-4C03-88AB-7927C72C30D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40F732A-91AC-4C83-9F87-E0D5394F1287}"/>
              </a:ext>
            </a:extLst>
          </p:cNvPr>
          <p:cNvSpPr>
            <a:spLocks noGrp="1"/>
          </p:cNvSpPr>
          <p:nvPr>
            <p:ph sz="quarter" idx="4"/>
          </p:nvPr>
        </p:nvSpPr>
        <p:spPr>
          <a:xfrm>
            <a:off x="4629150" y="2505075"/>
            <a:ext cx="38877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2D774FB-9092-4118-811B-DFCB23E19D68}"/>
              </a:ext>
            </a:extLst>
          </p:cNvPr>
          <p:cNvSpPr>
            <a:spLocks noGrp="1"/>
          </p:cNvSpPr>
          <p:nvPr>
            <p:ph type="dt" sz="half" idx="10"/>
          </p:nvPr>
        </p:nvSpPr>
        <p:spPr/>
        <p:txBody>
          <a:bodyPr/>
          <a:lstStyle/>
          <a:p>
            <a:endParaRPr lang="de-DE"/>
          </a:p>
        </p:txBody>
      </p:sp>
      <p:sp>
        <p:nvSpPr>
          <p:cNvPr id="8" name="Fußzeilenplatzhalter 7">
            <a:extLst>
              <a:ext uri="{FF2B5EF4-FFF2-40B4-BE49-F238E27FC236}">
                <a16:creationId xmlns:a16="http://schemas.microsoft.com/office/drawing/2014/main" id="{490F5856-5264-4FAF-8FC0-08A1896F81A8}"/>
              </a:ext>
            </a:extLst>
          </p:cNvPr>
          <p:cNvSpPr>
            <a:spLocks noGrp="1"/>
          </p:cNvSpPr>
          <p:nvPr>
            <p:ph type="ftr" sz="quarter" idx="11"/>
          </p:nvPr>
        </p:nvSpPr>
        <p:spPr/>
        <p:txBody>
          <a:bodyPr/>
          <a:lstStyle/>
          <a:p>
            <a:r>
              <a:rPr lang="de-DE"/>
              <a:t>Konferenz des Schiller-Instituts in Berlin am 30.-31.05.2026                                                                                </a:t>
            </a:r>
          </a:p>
        </p:txBody>
      </p:sp>
      <p:sp>
        <p:nvSpPr>
          <p:cNvPr id="9" name="Foliennummernplatzhalter 8">
            <a:extLst>
              <a:ext uri="{FF2B5EF4-FFF2-40B4-BE49-F238E27FC236}">
                <a16:creationId xmlns:a16="http://schemas.microsoft.com/office/drawing/2014/main" id="{C4F654A7-9F9B-4AC6-BA48-67C278A5B488}"/>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1890034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6ED4E6-E6C4-47D3-B79D-49BB4E55D29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E6E1EF7-DBBF-47EB-8064-FCB82ED66FF6}"/>
              </a:ext>
            </a:extLst>
          </p:cNvPr>
          <p:cNvSpPr>
            <a:spLocks noGrp="1"/>
          </p:cNvSpPr>
          <p:nvPr>
            <p:ph type="dt" sz="half" idx="10"/>
          </p:nvPr>
        </p:nvSpPr>
        <p:spPr/>
        <p:txBody>
          <a:bodyPr/>
          <a:lstStyle/>
          <a:p>
            <a:endParaRPr lang="de-DE"/>
          </a:p>
        </p:txBody>
      </p:sp>
      <p:sp>
        <p:nvSpPr>
          <p:cNvPr id="4" name="Fußzeilenplatzhalter 3">
            <a:extLst>
              <a:ext uri="{FF2B5EF4-FFF2-40B4-BE49-F238E27FC236}">
                <a16:creationId xmlns:a16="http://schemas.microsoft.com/office/drawing/2014/main" id="{FDB38D8A-6549-426B-AD7E-93DFE7A666F2}"/>
              </a:ext>
            </a:extLst>
          </p:cNvPr>
          <p:cNvSpPr>
            <a:spLocks noGrp="1"/>
          </p:cNvSpPr>
          <p:nvPr>
            <p:ph type="ftr" sz="quarter" idx="11"/>
          </p:nvPr>
        </p:nvSpPr>
        <p:spPr/>
        <p:txBody>
          <a:bodyPr/>
          <a:lstStyle/>
          <a:p>
            <a:r>
              <a:rPr lang="de-DE"/>
              <a:t>Konferenz des Schiller-Instituts in Berlin am 30.-31.05.2026                                                                                </a:t>
            </a:r>
          </a:p>
        </p:txBody>
      </p:sp>
      <p:sp>
        <p:nvSpPr>
          <p:cNvPr id="5" name="Foliennummernplatzhalter 4">
            <a:extLst>
              <a:ext uri="{FF2B5EF4-FFF2-40B4-BE49-F238E27FC236}">
                <a16:creationId xmlns:a16="http://schemas.microsoft.com/office/drawing/2014/main" id="{BDA24F14-9D9E-4C5C-82C1-7A64A9912819}"/>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15543806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81688CC-11BB-4B70-8E7B-D60203C1F6DE}"/>
              </a:ext>
            </a:extLst>
          </p:cNvPr>
          <p:cNvSpPr>
            <a:spLocks noGrp="1"/>
          </p:cNvSpPr>
          <p:nvPr>
            <p:ph type="dt" sz="half" idx="10"/>
          </p:nvPr>
        </p:nvSpPr>
        <p:spPr/>
        <p:txBody>
          <a:bodyPr/>
          <a:lstStyle/>
          <a:p>
            <a:endParaRPr lang="de-DE"/>
          </a:p>
        </p:txBody>
      </p:sp>
      <p:sp>
        <p:nvSpPr>
          <p:cNvPr id="3" name="Fußzeilenplatzhalter 2">
            <a:extLst>
              <a:ext uri="{FF2B5EF4-FFF2-40B4-BE49-F238E27FC236}">
                <a16:creationId xmlns:a16="http://schemas.microsoft.com/office/drawing/2014/main" id="{2C3905CC-7F1D-4A3C-9B3C-30D2C1FE43F2}"/>
              </a:ext>
            </a:extLst>
          </p:cNvPr>
          <p:cNvSpPr>
            <a:spLocks noGrp="1"/>
          </p:cNvSpPr>
          <p:nvPr>
            <p:ph type="ftr" sz="quarter" idx="11"/>
          </p:nvPr>
        </p:nvSpPr>
        <p:spPr/>
        <p:txBody>
          <a:bodyPr/>
          <a:lstStyle/>
          <a:p>
            <a:r>
              <a:rPr lang="de-DE"/>
              <a:t>Konferenz des Schiller-Instituts in Berlin am 30.-31.05.2026                                                                                </a:t>
            </a:r>
          </a:p>
        </p:txBody>
      </p:sp>
      <p:sp>
        <p:nvSpPr>
          <p:cNvPr id="4" name="Foliennummernplatzhalter 3">
            <a:extLst>
              <a:ext uri="{FF2B5EF4-FFF2-40B4-BE49-F238E27FC236}">
                <a16:creationId xmlns:a16="http://schemas.microsoft.com/office/drawing/2014/main" id="{4544AE00-5552-4E9F-A7E5-D6E463DDE285}"/>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2019598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7E54CD-A23B-4007-A798-2C4DB9AA815C}"/>
              </a:ext>
            </a:extLst>
          </p:cNvPr>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EAEC00D3-5026-48FE-9411-90A87CAB5E0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C381438-FBFE-41DA-AFF3-2B906E06DAA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F69D627-7031-46F6-AE8E-4437502D909A}"/>
              </a:ext>
            </a:extLst>
          </p:cNvPr>
          <p:cNvSpPr>
            <a:spLocks noGrp="1"/>
          </p:cNvSpPr>
          <p:nvPr>
            <p:ph type="dt" sz="half" idx="10"/>
          </p:nvPr>
        </p:nvSpPr>
        <p:spPr/>
        <p:txBody>
          <a:bodyPr/>
          <a:lstStyle/>
          <a:p>
            <a:endParaRPr lang="de-DE"/>
          </a:p>
        </p:txBody>
      </p:sp>
      <p:sp>
        <p:nvSpPr>
          <p:cNvPr id="6" name="Fußzeilenplatzhalter 5">
            <a:extLst>
              <a:ext uri="{FF2B5EF4-FFF2-40B4-BE49-F238E27FC236}">
                <a16:creationId xmlns:a16="http://schemas.microsoft.com/office/drawing/2014/main" id="{3B7016BE-B2BD-447B-8468-7B1451E168CE}"/>
              </a:ext>
            </a:extLst>
          </p:cNvPr>
          <p:cNvSpPr>
            <a:spLocks noGrp="1"/>
          </p:cNvSpPr>
          <p:nvPr>
            <p:ph type="ftr" sz="quarter" idx="11"/>
          </p:nvPr>
        </p:nvSpPr>
        <p:spPr/>
        <p:txBody>
          <a:bodyPr/>
          <a:lstStyle/>
          <a:p>
            <a:r>
              <a:rPr lang="de-DE"/>
              <a:t>Konferenz des Schiller-Instituts in Berlin am 30.-31.05.2026                                                                                </a:t>
            </a:r>
          </a:p>
        </p:txBody>
      </p:sp>
      <p:sp>
        <p:nvSpPr>
          <p:cNvPr id="7" name="Foliennummernplatzhalter 6">
            <a:extLst>
              <a:ext uri="{FF2B5EF4-FFF2-40B4-BE49-F238E27FC236}">
                <a16:creationId xmlns:a16="http://schemas.microsoft.com/office/drawing/2014/main" id="{517E48BF-E571-4CFC-8C82-5F1B6E27AAE5}"/>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1141236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59F179-F373-4648-910F-53194E8C9E51}"/>
              </a:ext>
            </a:extLst>
          </p:cNvPr>
          <p:cNvSpPr>
            <a:spLocks noGrp="1"/>
          </p:cNvSpPr>
          <p:nvPr>
            <p:ph type="title"/>
          </p:nvPr>
        </p:nvSpPr>
        <p:spPr>
          <a:xfrm>
            <a:off x="630238" y="457200"/>
            <a:ext cx="2949575"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55AF832-61A2-46E4-89C2-F1BCA60E853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A425D6D-C3AE-43ED-B1B4-9081B532F94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53EE54B-9B8D-4758-8CDA-B6EE53AEE34D}"/>
              </a:ext>
            </a:extLst>
          </p:cNvPr>
          <p:cNvSpPr>
            <a:spLocks noGrp="1"/>
          </p:cNvSpPr>
          <p:nvPr>
            <p:ph type="dt" sz="half" idx="10"/>
          </p:nvPr>
        </p:nvSpPr>
        <p:spPr/>
        <p:txBody>
          <a:bodyPr/>
          <a:lstStyle/>
          <a:p>
            <a:endParaRPr lang="de-DE"/>
          </a:p>
        </p:txBody>
      </p:sp>
      <p:sp>
        <p:nvSpPr>
          <p:cNvPr id="6" name="Fußzeilenplatzhalter 5">
            <a:extLst>
              <a:ext uri="{FF2B5EF4-FFF2-40B4-BE49-F238E27FC236}">
                <a16:creationId xmlns:a16="http://schemas.microsoft.com/office/drawing/2014/main" id="{A423C488-7BC9-4BB3-802D-665F0A2EC45F}"/>
              </a:ext>
            </a:extLst>
          </p:cNvPr>
          <p:cNvSpPr>
            <a:spLocks noGrp="1"/>
          </p:cNvSpPr>
          <p:nvPr>
            <p:ph type="ftr" sz="quarter" idx="11"/>
          </p:nvPr>
        </p:nvSpPr>
        <p:spPr/>
        <p:txBody>
          <a:bodyPr/>
          <a:lstStyle/>
          <a:p>
            <a:r>
              <a:rPr lang="de-DE"/>
              <a:t>Konferenz des Schiller-Instituts in Berlin am 30.-31.05.2026                                                                                </a:t>
            </a:r>
          </a:p>
        </p:txBody>
      </p:sp>
      <p:sp>
        <p:nvSpPr>
          <p:cNvPr id="7" name="Foliennummernplatzhalter 6">
            <a:extLst>
              <a:ext uri="{FF2B5EF4-FFF2-40B4-BE49-F238E27FC236}">
                <a16:creationId xmlns:a16="http://schemas.microsoft.com/office/drawing/2014/main" id="{742611FD-1E73-4ACB-A2EE-8B58A9B13A21}"/>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5339970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7F57EF-D108-414F-8334-5BA797B09012}"/>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8987BBA-38D0-4E48-BFDD-686A2D2CBB9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3BB9BB7-8B35-4126-9EFE-EF9FCCF1F164}"/>
              </a:ext>
            </a:extLst>
          </p:cNvPr>
          <p:cNvSpPr>
            <a:spLocks noGrp="1"/>
          </p:cNvSpPr>
          <p:nvPr>
            <p:ph type="dt" sz="half" idx="10"/>
          </p:nvPr>
        </p:nvSpPr>
        <p:spPr/>
        <p:txBody>
          <a:bodyPr/>
          <a:lstStyle/>
          <a:p>
            <a:endParaRPr lang="de-DE"/>
          </a:p>
        </p:txBody>
      </p:sp>
      <p:sp>
        <p:nvSpPr>
          <p:cNvPr id="5" name="Fußzeilenplatzhalter 4">
            <a:extLst>
              <a:ext uri="{FF2B5EF4-FFF2-40B4-BE49-F238E27FC236}">
                <a16:creationId xmlns:a16="http://schemas.microsoft.com/office/drawing/2014/main" id="{F776E901-14AF-436A-B2CB-95FFAFCEB328}"/>
              </a:ext>
            </a:extLst>
          </p:cNvPr>
          <p:cNvSpPr>
            <a:spLocks noGrp="1"/>
          </p:cNvSpPr>
          <p:nvPr>
            <p:ph type="ftr" sz="quarter" idx="11"/>
          </p:nvPr>
        </p:nvSpPr>
        <p:spPr/>
        <p:txBody>
          <a:bodyPr/>
          <a:lstStyle/>
          <a:p>
            <a:r>
              <a:rPr lang="de-DE"/>
              <a:t>Konferenz des Schiller-Instituts in Berlin am 30.-31.05.2026                                                                                </a:t>
            </a:r>
          </a:p>
        </p:txBody>
      </p:sp>
      <p:sp>
        <p:nvSpPr>
          <p:cNvPr id="6" name="Foliennummernplatzhalter 5">
            <a:extLst>
              <a:ext uri="{FF2B5EF4-FFF2-40B4-BE49-F238E27FC236}">
                <a16:creationId xmlns:a16="http://schemas.microsoft.com/office/drawing/2014/main" id="{E0E839A5-9F42-4573-82FA-D52B1619EBAB}"/>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4003000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145B6CC-02BC-49A4-BDD9-81194A3865A9}"/>
              </a:ext>
            </a:extLst>
          </p:cNvPr>
          <p:cNvSpPr>
            <a:spLocks noGrp="1"/>
          </p:cNvSpPr>
          <p:nvPr>
            <p:ph type="title" orient="vert"/>
          </p:nvPr>
        </p:nvSpPr>
        <p:spPr>
          <a:xfrm>
            <a:off x="6543675" y="365125"/>
            <a:ext cx="1971675"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30C3AAA-5E9D-4B55-9A3C-A75F85D4B735}"/>
              </a:ext>
            </a:extLst>
          </p:cNvPr>
          <p:cNvSpPr>
            <a:spLocks noGrp="1"/>
          </p:cNvSpPr>
          <p:nvPr>
            <p:ph type="body" orient="vert" idx="1"/>
          </p:nvPr>
        </p:nvSpPr>
        <p:spPr>
          <a:xfrm>
            <a:off x="628650" y="365125"/>
            <a:ext cx="57626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2500687-98B4-4165-B4D5-F485AAB897BF}"/>
              </a:ext>
            </a:extLst>
          </p:cNvPr>
          <p:cNvSpPr>
            <a:spLocks noGrp="1"/>
          </p:cNvSpPr>
          <p:nvPr>
            <p:ph type="dt" sz="half" idx="10"/>
          </p:nvPr>
        </p:nvSpPr>
        <p:spPr/>
        <p:txBody>
          <a:bodyPr/>
          <a:lstStyle/>
          <a:p>
            <a:endParaRPr lang="de-DE"/>
          </a:p>
        </p:txBody>
      </p:sp>
      <p:sp>
        <p:nvSpPr>
          <p:cNvPr id="5" name="Fußzeilenplatzhalter 4">
            <a:extLst>
              <a:ext uri="{FF2B5EF4-FFF2-40B4-BE49-F238E27FC236}">
                <a16:creationId xmlns:a16="http://schemas.microsoft.com/office/drawing/2014/main" id="{B26A08B4-3433-4D74-8746-A56937B2C6E5}"/>
              </a:ext>
            </a:extLst>
          </p:cNvPr>
          <p:cNvSpPr>
            <a:spLocks noGrp="1"/>
          </p:cNvSpPr>
          <p:nvPr>
            <p:ph type="ftr" sz="quarter" idx="11"/>
          </p:nvPr>
        </p:nvSpPr>
        <p:spPr/>
        <p:txBody>
          <a:bodyPr/>
          <a:lstStyle/>
          <a:p>
            <a:r>
              <a:rPr lang="de-DE"/>
              <a:t>Konferenz des Schiller-Instituts in Berlin am 30.-31.05.2026                                                                                </a:t>
            </a:r>
          </a:p>
        </p:txBody>
      </p:sp>
      <p:sp>
        <p:nvSpPr>
          <p:cNvPr id="6" name="Foliennummernplatzhalter 5">
            <a:extLst>
              <a:ext uri="{FF2B5EF4-FFF2-40B4-BE49-F238E27FC236}">
                <a16:creationId xmlns:a16="http://schemas.microsoft.com/office/drawing/2014/main" id="{9ED45C4F-A93D-4AF0-BD84-401B8FD65C4A}"/>
              </a:ext>
            </a:extLst>
          </p:cNvPr>
          <p:cNvSpPr>
            <a:spLocks noGrp="1"/>
          </p:cNvSpPr>
          <p:nvPr>
            <p:ph type="sldNum" sz="quarter" idx="12"/>
          </p:nvPr>
        </p:nvSpPr>
        <p:spPr/>
        <p:txBody>
          <a:bodyPr/>
          <a:lstStyle/>
          <a:p>
            <a:fld id="{E5B0B892-8BCA-4AFB-B6EA-27FBFAF981B0}" type="slidenum">
              <a:rPr lang="de-DE" smtClean="0"/>
              <a:t>‹Nr.›</a:t>
            </a:fld>
            <a:endParaRPr lang="de-DE"/>
          </a:p>
        </p:txBody>
      </p:sp>
    </p:spTree>
    <p:extLst>
      <p:ext uri="{BB962C8B-B14F-4D97-AF65-F5344CB8AC3E}">
        <p14:creationId xmlns:p14="http://schemas.microsoft.com/office/powerpoint/2010/main" val="946229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7F4F5">
            <a:alpha val="45000"/>
          </a:srgb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p>
        </p:txBody>
      </p:sp>
      <p:sp>
        <p:nvSpPr>
          <p:cNvPr id="4608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1" sz="1400"/>
            </a:lvl1pPr>
          </a:lstStyle>
          <a:p>
            <a:pPr>
              <a:defRPr/>
            </a:pPr>
            <a:endParaRPr lang="de-DE" altLang="de-DE" dirty="0"/>
          </a:p>
        </p:txBody>
      </p:sp>
      <p:sp>
        <p:nvSpPr>
          <p:cNvPr id="46085" name="Rectangle 5"/>
          <p:cNvSpPr>
            <a:spLocks noGrp="1" noChangeArrowheads="1"/>
          </p:cNvSpPr>
          <p:nvPr>
            <p:ph type="ftr" sz="quarter" idx="3"/>
          </p:nvPr>
        </p:nvSpPr>
        <p:spPr bwMode="auto">
          <a:xfrm>
            <a:off x="71500" y="6245225"/>
            <a:ext cx="59483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kumimoji="1" sz="1400"/>
            </a:lvl1pPr>
          </a:lstStyle>
          <a:p>
            <a:pPr>
              <a:defRPr/>
            </a:pPr>
            <a:r>
              <a:rPr lang="de-DE" altLang="de-DE"/>
              <a:t>Konferenz des Schiller-Instituts in Berlin am 30.-31.05.2026                                                                                </a:t>
            </a:r>
          </a:p>
        </p:txBody>
      </p:sp>
      <p:sp>
        <p:nvSpPr>
          <p:cNvPr id="46086" name="Rectangle 6"/>
          <p:cNvSpPr>
            <a:spLocks noGrp="1" noChangeArrowheads="1"/>
          </p:cNvSpPr>
          <p:nvPr>
            <p:ph type="sldNum" sz="quarter" idx="4"/>
          </p:nvPr>
        </p:nvSpPr>
        <p:spPr bwMode="auto">
          <a:xfrm>
            <a:off x="7920372" y="6245225"/>
            <a:ext cx="1116124"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1" sz="1400"/>
            </a:lvl1pPr>
          </a:lstStyle>
          <a:p>
            <a:pPr>
              <a:defRPr/>
            </a:pPr>
            <a:fld id="{E7904ECC-BC66-4560-9412-548735295017}"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5089" r:id="rId1"/>
    <p:sldLayoutId id="2147485174" r:id="rId2"/>
    <p:sldLayoutId id="2147485090" r:id="rId3"/>
    <p:sldLayoutId id="2147485091" r:id="rId4"/>
    <p:sldLayoutId id="2147485092" r:id="rId5"/>
    <p:sldLayoutId id="2147485093" r:id="rId6"/>
    <p:sldLayoutId id="2147485094" r:id="rId7"/>
    <p:sldLayoutId id="2147485095" r:id="rId8"/>
    <p:sldLayoutId id="2147485096" r:id="rId9"/>
    <p:sldLayoutId id="2147485097" r:id="rId10"/>
    <p:sldLayoutId id="2147485098" r:id="rId11"/>
    <p:sldLayoutId id="2147485099" r:id="rId12"/>
    <p:sldLayoutId id="2147485172" r:id="rId13"/>
    <p:sldLayoutId id="2147485173" r:id="rId14"/>
  </p:sldLayoutIdLst>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hf hd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7F4F5">
            <a:alpha val="45000"/>
          </a:srgbClr>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904DC0F-F883-4337-AE35-EE85B7E9BC3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38A23F1-0E81-4D6B-9B61-06269C519A9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BEBF9D9-0D97-47BB-941A-5086EB967B43}"/>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p>
        </p:txBody>
      </p:sp>
      <p:sp>
        <p:nvSpPr>
          <p:cNvPr id="5" name="Fußzeilenplatzhalter 4">
            <a:extLst>
              <a:ext uri="{FF2B5EF4-FFF2-40B4-BE49-F238E27FC236}">
                <a16:creationId xmlns:a16="http://schemas.microsoft.com/office/drawing/2014/main" id="{6FE8C28F-00D4-47EE-AC06-63FB5E374FE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Konferenz des Schiller-Instituts in Berlin am 30.-31.05.2026                                                                                </a:t>
            </a:r>
          </a:p>
        </p:txBody>
      </p:sp>
      <p:sp>
        <p:nvSpPr>
          <p:cNvPr id="6" name="Foliennummernplatzhalter 5">
            <a:extLst>
              <a:ext uri="{FF2B5EF4-FFF2-40B4-BE49-F238E27FC236}">
                <a16:creationId xmlns:a16="http://schemas.microsoft.com/office/drawing/2014/main" id="{37CC40DF-4868-42B9-845A-3CA8D0F8EE6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B0B892-8BCA-4AFB-B6EA-27FBFAF981B0}" type="slidenum">
              <a:rPr lang="de-DE" smtClean="0"/>
              <a:t>‹Nr.›</a:t>
            </a:fld>
            <a:endParaRPr lang="de-DE"/>
          </a:p>
        </p:txBody>
      </p:sp>
    </p:spTree>
    <p:extLst>
      <p:ext uri="{BB962C8B-B14F-4D97-AF65-F5344CB8AC3E}">
        <p14:creationId xmlns:p14="http://schemas.microsoft.com/office/powerpoint/2010/main" val="3846405608"/>
      </p:ext>
    </p:extLst>
  </p:cSld>
  <p:clrMap bg1="lt1" tx1="dk1" bg2="lt2" tx2="dk2" accent1="accent1" accent2="accent2" accent3="accent3" accent4="accent4" accent5="accent5" accent6="accent6" hlink="hlink" folHlink="folHlink"/>
  <p:sldLayoutIdLst>
    <p:sldLayoutId id="2147485176" r:id="rId1"/>
    <p:sldLayoutId id="2147485177" r:id="rId2"/>
    <p:sldLayoutId id="2147485178" r:id="rId3"/>
    <p:sldLayoutId id="2147485179" r:id="rId4"/>
    <p:sldLayoutId id="2147485180" r:id="rId5"/>
    <p:sldLayoutId id="2147485181" r:id="rId6"/>
    <p:sldLayoutId id="2147485182" r:id="rId7"/>
    <p:sldLayoutId id="2147485183" r:id="rId8"/>
    <p:sldLayoutId id="2147485184" r:id="rId9"/>
    <p:sldLayoutId id="2147485185" r:id="rId10"/>
    <p:sldLayoutId id="2147485186"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hyperlink" Target="https://investinzukunft.de/infrastruktur/bess-capex-europa-2025/" TargetMode="External"/><Relationship Id="rId4" Type="http://schemas.openxmlformats.org/officeDocument/2006/relationships/image" Target="../media/image9.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e-engine.de/co2-und-klimawandel-sind-atomkraftwerke-wieder-im-spiel/"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xml"/><Relationship Id="rId4" Type="http://schemas.openxmlformats.org/officeDocument/2006/relationships/image" Target="../media/image54.jpeg"/></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www.windkraft-journal.de/2026/03/09/gaskraftwerke-verteuern-verbraucher-strompreise/222303" TargetMode="External"/><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62.xml.rels><?xml version="1.0" encoding="UTF-8" standalone="yes"?>
<Relationships xmlns="http://schemas.openxmlformats.org/package/2006/relationships"><Relationship Id="rId3" Type="http://schemas.openxmlformats.org/officeDocument/2006/relationships/hyperlink" Target="https://www.windkraft-journal.de/2026/03/09/gaskraftwerke-verteuern-verbraucher-strompreise/222303"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63.xml.rels><?xml version="1.0" encoding="UTF-8" standalone="yes"?>
<Relationships xmlns="http://schemas.openxmlformats.org/package/2006/relationships"><Relationship Id="rId3" Type="http://schemas.openxmlformats.org/officeDocument/2006/relationships/hyperlink" Target="https://www.windkraft-journal.de/2026/03/09/gaskraftwerke-verteuern-verbraucher-strompreise/222303"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64.xml.rels><?xml version="1.0" encoding="UTF-8" standalone="yes"?>
<Relationships xmlns="http://schemas.openxmlformats.org/package/2006/relationships"><Relationship Id="rId3" Type="http://schemas.openxmlformats.org/officeDocument/2006/relationships/hyperlink" Target="https://www.windkraft-journal.de/2026/03/09/gaskraftwerke-verteuern-verbraucher-strompreise/222303"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2.xml"/><Relationship Id="rId1" Type="http://schemas.openxmlformats.org/officeDocument/2006/relationships/slideLayout" Target="../slideLayouts/slideLayout3.xml"/><Relationship Id="rId4" Type="http://schemas.openxmlformats.org/officeDocument/2006/relationships/hyperlink" Target="https://www.tech-for-future.de/umwelt-energie/"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9.png"/><Relationship Id="rId7" Type="http://schemas.openxmlformats.org/officeDocument/2006/relationships/hyperlink" Target="https://www.bundestag.de/resource/blob/1019134/59b54bba98e93b9fecf43013668d86b3/WD-5-135-24-pdf.pdf" TargetMode="External"/><Relationship Id="rId2" Type="http://schemas.openxmlformats.org/officeDocument/2006/relationships/notesSlide" Target="../notesSlides/notesSlide66.xml"/><Relationship Id="rId1" Type="http://schemas.openxmlformats.org/officeDocument/2006/relationships/slideLayout" Target="../slideLayouts/slideLayout14.xml"/><Relationship Id="rId6" Type="http://schemas.openxmlformats.org/officeDocument/2006/relationships/image" Target="../media/image60.png"/><Relationship Id="rId5" Type="http://schemas.openxmlformats.org/officeDocument/2006/relationships/hyperlink" Target="https://auroraer.com/insight/decarbonisation-of-the-german-power-system-our-study-shows-savings-potential-of-between-e300-and-e700-billion-by-2045/" TargetMode="External"/><Relationship Id="rId4" Type="http://schemas.openxmlformats.org/officeDocument/2006/relationships/hyperlink" Target="https://www.enbw.com/unternehmen/themen/klimaschutz/kosten-der-energiewende.html"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7.xml"/><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hyperlink" Target="https://www.heise.de/news/Studie-Klimaneutralitaet-in-Deutschland-kostet-6-Billionen-Euro-6188554.html" TargetMode="External"/><Relationship Id="rId4" Type="http://schemas.openxmlformats.org/officeDocument/2006/relationships/hyperlink" Target="https://www.dihk.de/de/themen-und-positionen/wirtschaftspolitik/energie/aktuelle-energiewende-politik-kostet-bis-zu-5-4-billionen-euro-136208"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hyperlink" Target="https://utopia.de/ratgeber/pv-anlage-reicht-nicht-so-erreichst-du-mehr-energieautarkie-v2_891982/"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8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8.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8.xml"/><Relationship Id="rId1" Type="http://schemas.openxmlformats.org/officeDocument/2006/relationships/slideLayout" Target="../slideLayouts/slideLayout3.xml"/><Relationship Id="rId5" Type="http://schemas.openxmlformats.org/officeDocument/2006/relationships/image" Target="../media/image74.png"/><Relationship Id="rId4" Type="http://schemas.openxmlformats.org/officeDocument/2006/relationships/image" Target="../media/image73.png"/></Relationships>
</file>

<file path=ppt/slides/_rels/slide9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0.xml"/><Relationship Id="rId1" Type="http://schemas.openxmlformats.org/officeDocument/2006/relationships/slideLayout" Target="../slideLayouts/slideLayout3.xml"/><Relationship Id="rId4" Type="http://schemas.openxmlformats.org/officeDocument/2006/relationships/image" Target="../media/image77.png"/></Relationships>
</file>

<file path=ppt/slides/_rels/slide9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80.jpeg"/></Relationships>
</file>

<file path=ppt/slides/_rels/slide9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3.xml"/><Relationship Id="rId1" Type="http://schemas.openxmlformats.org/officeDocument/2006/relationships/slideLayout" Target="../slideLayouts/slideLayout3.xml"/><Relationship Id="rId4" Type="http://schemas.openxmlformats.org/officeDocument/2006/relationships/image" Target="../media/image82.png"/></Relationships>
</file>

<file path=ppt/slides/_rels/slide9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84.png"/><Relationship Id="rId7" Type="http://schemas.openxmlformats.org/officeDocument/2006/relationships/image" Target="../media/image14.png"/><Relationship Id="rId2" Type="http://schemas.openxmlformats.org/officeDocument/2006/relationships/notesSlide" Target="../notesSlides/notesSlide95.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9.png"/><Relationship Id="rId5" Type="http://schemas.openxmlformats.org/officeDocument/2006/relationships/image" Target="../media/image12.png"/><Relationship Id="rId10" Type="http://schemas.openxmlformats.org/officeDocument/2006/relationships/image" Target="../media/image8.png"/><Relationship Id="rId4" Type="http://schemas.openxmlformats.org/officeDocument/2006/relationships/image" Target="../media/image11.png"/><Relationship Id="rId9" Type="http://schemas.openxmlformats.org/officeDocument/2006/relationships/image" Target="../media/image17.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0.xml"/><Relationship Id="rId1" Type="http://schemas.openxmlformats.org/officeDocument/2006/relationships/slideLayout" Target="../slideLayouts/slideLayout3.xml"/><Relationship Id="rId5" Type="http://schemas.openxmlformats.org/officeDocument/2006/relationships/image" Target="../media/image89.png"/><Relationship Id="rId4" Type="http://schemas.openxmlformats.org/officeDocument/2006/relationships/image" Target="../media/image88.png"/></Relationships>
</file>

<file path=ppt/slides/_rels/slide10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3.xml"/><Relationship Id="rId1" Type="http://schemas.openxmlformats.org/officeDocument/2006/relationships/slideLayout" Target="../slideLayouts/slideLayout3.xml"/><Relationship Id="rId5" Type="http://schemas.openxmlformats.org/officeDocument/2006/relationships/hyperlink" Target="https://www.homepowersolutions.de/produkt/" TargetMode="External"/><Relationship Id="rId4" Type="http://schemas.openxmlformats.org/officeDocument/2006/relationships/hyperlink" Target="https://efahrer.chip.de/news/voellig-unabhaengig-vom-stromnetz-so-ruesten-sie-ihr-haus-auf-wasserstoff-um_1010308"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05.xml"/><Relationship Id="rId1" Type="http://schemas.openxmlformats.org/officeDocument/2006/relationships/slideLayout" Target="../slideLayouts/slideLayout3.xml"/><Relationship Id="rId4" Type="http://schemas.openxmlformats.org/officeDocument/2006/relationships/image" Target="../media/image95.png"/></Relationships>
</file>

<file path=ppt/slides/_rels/slide11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06.xml"/><Relationship Id="rId1" Type="http://schemas.openxmlformats.org/officeDocument/2006/relationships/slideLayout" Target="../slideLayouts/slideLayout3.xml"/><Relationship Id="rId4" Type="http://schemas.openxmlformats.org/officeDocument/2006/relationships/image" Target="../media/image95.png"/></Relationships>
</file>

<file path=ppt/slides/_rels/slide11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xml"/><Relationship Id="rId5" Type="http://schemas.openxmlformats.org/officeDocument/2006/relationships/image" Target="../media/image54.jpeg"/><Relationship Id="rId4" Type="http://schemas.openxmlformats.org/officeDocument/2006/relationships/image" Target="../media/image96.jpeg"/></Relationships>
</file>

<file path=ppt/slides/_rels/slide11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08.xml"/><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115.xml.rels><?xml version="1.0" encoding="UTF-8" standalone="yes"?>
<Relationships xmlns="http://schemas.openxmlformats.org/package/2006/relationships"><Relationship Id="rId3" Type="http://schemas.openxmlformats.org/officeDocument/2006/relationships/hyperlink" Target="https://e-engine.de/co2-und-klimawandel-sind-atomkraftwerke-wieder-im-spiel/" TargetMode="External"/><Relationship Id="rId2" Type="http://schemas.openxmlformats.org/officeDocument/2006/relationships/notesSlide" Target="../notesSlides/notesSlide109.xml"/><Relationship Id="rId1" Type="http://schemas.openxmlformats.org/officeDocument/2006/relationships/slideLayout" Target="../slideLayouts/slideLayout3.xml"/><Relationship Id="rId4" Type="http://schemas.openxmlformats.org/officeDocument/2006/relationships/image" Target="../media/image100.png"/></Relationships>
</file>

<file path=ppt/slides/_rels/slide116.xml.rels><?xml version="1.0" encoding="UTF-8" standalone="yes"?>
<Relationships xmlns="http://schemas.openxmlformats.org/package/2006/relationships"><Relationship Id="rId3" Type="http://schemas.openxmlformats.org/officeDocument/2006/relationships/hyperlink" Target="https://e-engine.de/co2-und-klimawandel-sind-atomkraftwerke-wieder-im-spiel/" TargetMode="External"/><Relationship Id="rId2" Type="http://schemas.openxmlformats.org/officeDocument/2006/relationships/notesSlide" Target="../notesSlides/notesSlide110.xml"/><Relationship Id="rId1" Type="http://schemas.openxmlformats.org/officeDocument/2006/relationships/slideLayout" Target="../slideLayouts/slideLayout3.xml"/><Relationship Id="rId4" Type="http://schemas.openxmlformats.org/officeDocument/2006/relationships/image" Target="../media/image101.png"/></Relationships>
</file>

<file path=ppt/slides/_rels/slide11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11.xml"/><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12.xml"/><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3.xml"/><Relationship Id="rId1" Type="http://schemas.openxmlformats.org/officeDocument/2006/relationships/slideLayout" Target="../slideLayouts/slideLayout3.xml"/><Relationship Id="rId5" Type="http://schemas.openxmlformats.org/officeDocument/2006/relationships/image" Target="../media/image106.png"/><Relationship Id="rId4" Type="http://schemas.openxmlformats.org/officeDocument/2006/relationships/image" Target="../media/image105.png"/></Relationships>
</file>

<file path=ppt/slides/_rels/slide12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20.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21.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3" Type="http://schemas.openxmlformats.org/officeDocument/2006/relationships/hyperlink" Target="https://www.freiewelt.net/blog/warum-kernkraft-billiger-ist-als-wind-und-solar-10097318" TargetMode="External"/><Relationship Id="rId2" Type="http://schemas.openxmlformats.org/officeDocument/2006/relationships/image" Target="../media/image119.png"/><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3" Type="http://schemas.openxmlformats.org/officeDocument/2006/relationships/hyperlink" Target="https://www.tech-for-future.de/umwelt-energie/" TargetMode="External"/><Relationship Id="rId2" Type="http://schemas.openxmlformats.org/officeDocument/2006/relationships/notesSlide" Target="../notesSlides/notesSlide123.xml"/><Relationship Id="rId1" Type="http://schemas.openxmlformats.org/officeDocument/2006/relationships/slideLayout" Target="../slideLayouts/slideLayout3.xml"/><Relationship Id="rId4" Type="http://schemas.openxmlformats.org/officeDocument/2006/relationships/image" Target="../media/image121.png"/></Relationships>
</file>

<file path=ppt/slides/_rels/slide13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24.xml"/><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2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28.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29.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34.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36.xml"/><Relationship Id="rId1" Type="http://schemas.openxmlformats.org/officeDocument/2006/relationships/slideLayout" Target="../slideLayouts/slideLayout3.xml"/><Relationship Id="rId4" Type="http://schemas.openxmlformats.org/officeDocument/2006/relationships/image" Target="../media/image135.png"/></Relationships>
</file>

<file path=ppt/slides/_rels/slide149.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37.xml"/><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freiewelt.net/blog/warum-kernkraft-billiger-ist-als-wind-und-solar-10097318" TargetMode="External"/><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138.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9.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9.png"/></Relationships>
</file>

<file path=ppt/slides/_rels/slide1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0.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9.png"/></Relationships>
</file>

<file path=ppt/slides/_rels/slide16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1.xml"/><Relationship Id="rId1" Type="http://schemas.openxmlformats.org/officeDocument/2006/relationships/slideLayout" Target="../slideLayouts/slideLayout14.xml"/></Relationships>
</file>

<file path=ppt/slides/_rels/slide165.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2.xml"/><Relationship Id="rId1" Type="http://schemas.openxmlformats.org/officeDocument/2006/relationships/slideLayout" Target="../slideLayouts/slideLayout14.xml"/></Relationships>
</file>

<file path=ppt/slides/_rels/slide166.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3.xml"/><Relationship Id="rId1" Type="http://schemas.openxmlformats.org/officeDocument/2006/relationships/slideLayout" Target="../slideLayouts/slideLayout14.xml"/></Relationships>
</file>

<file path=ppt/slides/_rels/slide16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44.xml"/><Relationship Id="rId1" Type="http://schemas.openxmlformats.org/officeDocument/2006/relationships/slideLayout" Target="../slideLayouts/slideLayout14.xml"/></Relationships>
</file>

<file path=ppt/slides/_rels/slide168.xml.rels><?xml version="1.0" encoding="UTF-8" standalone="yes"?>
<Relationships xmlns="http://schemas.openxmlformats.org/package/2006/relationships"><Relationship Id="rId3" Type="http://schemas.openxmlformats.org/officeDocument/2006/relationships/hyperlink" Target="https://www.telepolis.de/autoren/?autor=Hans-Josef+Fell" TargetMode="External"/><Relationship Id="rId2" Type="http://schemas.openxmlformats.org/officeDocument/2006/relationships/image" Target="../media/image149.png"/><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0.xml"/><Relationship Id="rId1" Type="http://schemas.openxmlformats.org/officeDocument/2006/relationships/slideLayout" Target="../slideLayouts/slideLayout8.xml"/></Relationships>
</file>

<file path=ppt/slides/_rels/slide17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4.png"/><Relationship Id="rId2" Type="http://schemas.openxmlformats.org/officeDocument/2006/relationships/notesSlide" Target="../notesSlides/notesSlide15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8.png"/></Relationships>
</file>

<file path=ppt/slides/_rels/slide181.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53.xml"/><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3" Type="http://schemas.openxmlformats.org/officeDocument/2006/relationships/hyperlink" Target="https://www.tech-for-future.de/atomkraft-umfrage/" TargetMode="External"/><Relationship Id="rId2" Type="http://schemas.openxmlformats.org/officeDocument/2006/relationships/notesSlide" Target="../notesSlides/notesSlide154.xml"/><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18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55.xml"/><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56.xml"/><Relationship Id="rId1" Type="http://schemas.openxmlformats.org/officeDocument/2006/relationships/slideLayout" Target="../slideLayouts/slideLayout7.xml"/><Relationship Id="rId4" Type="http://schemas.openxmlformats.org/officeDocument/2006/relationships/image" Target="../media/image160.png"/></Relationships>
</file>

<file path=ppt/slides/_rels/slide18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59.xml"/><Relationship Id="rId1" Type="http://schemas.openxmlformats.org/officeDocument/2006/relationships/slideLayout" Target="../slideLayouts/slideLayout8.xml"/></Relationships>
</file>

<file path=ppt/slides/_rels/slide18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60.xml"/><Relationship Id="rId1" Type="http://schemas.openxmlformats.org/officeDocument/2006/relationships/slideLayout" Target="../slideLayouts/slideLayout8.xml"/></Relationships>
</file>

<file path=ppt/slides/_rels/slide19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161.xml"/><Relationship Id="rId1" Type="http://schemas.openxmlformats.org/officeDocument/2006/relationships/slideLayout" Target="../slideLayouts/slideLayout8.xml"/></Relationships>
</file>

<file path=ppt/slides/_rels/slide19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162.xml"/><Relationship Id="rId1" Type="http://schemas.openxmlformats.org/officeDocument/2006/relationships/slideLayout" Target="../slideLayouts/slideLayout8.xml"/></Relationships>
</file>

<file path=ppt/slides/_rels/slide192.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64.xml"/><Relationship Id="rId1" Type="http://schemas.openxmlformats.org/officeDocument/2006/relationships/slideLayout" Target="../slideLayouts/slideLayout3.xml"/></Relationships>
</file>

<file path=ppt/slides/_rels/slide195.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66.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67.xml"/><Relationship Id="rId1" Type="http://schemas.openxmlformats.org/officeDocument/2006/relationships/slideLayout" Target="../slideLayouts/slideLayout7.xml"/><Relationship Id="rId4" Type="http://schemas.openxmlformats.org/officeDocument/2006/relationships/image" Target="../media/image171.png"/></Relationships>
</file>

<file path=ppt/slides/_rels/slide198.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68.xml"/><Relationship Id="rId1" Type="http://schemas.openxmlformats.org/officeDocument/2006/relationships/slideLayout" Target="../slideLayouts/slideLayout8.xml"/><Relationship Id="rId4" Type="http://schemas.openxmlformats.org/officeDocument/2006/relationships/hyperlink" Target="https://www.grs.de/de/aktuelles/infobereich-ukraine/das-kernkraftwerk-kursk" TargetMode="External"/></Relationships>
</file>

<file path=ppt/slides/_rels/slide20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169.xml"/><Relationship Id="rId1" Type="http://schemas.openxmlformats.org/officeDocument/2006/relationships/slideLayout" Target="../slideLayouts/slideLayout8.xml"/></Relationships>
</file>

<file path=ppt/slides/_rels/slide201.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170.xml"/><Relationship Id="rId1" Type="http://schemas.openxmlformats.org/officeDocument/2006/relationships/slideLayout" Target="../slideLayouts/slideLayout8.xml"/></Relationships>
</file>

<file path=ppt/slides/_rels/slide202.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72.xml"/><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73.xml"/><Relationship Id="rId1" Type="http://schemas.openxmlformats.org/officeDocument/2006/relationships/slideLayout" Target="../slideLayouts/slideLayout7.xml"/><Relationship Id="rId4" Type="http://schemas.openxmlformats.org/officeDocument/2006/relationships/image" Target="../media/image178.png"/></Relationships>
</file>

<file path=ppt/slides/_rels/slide20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174.xml"/><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75.xml"/><Relationship Id="rId1" Type="http://schemas.openxmlformats.org/officeDocument/2006/relationships/slideLayout" Target="../slideLayouts/slideLayout7.xml"/><Relationship Id="rId5" Type="http://schemas.openxmlformats.org/officeDocument/2006/relationships/image" Target="../media/image181.png"/><Relationship Id="rId4" Type="http://schemas.openxmlformats.org/officeDocument/2006/relationships/image" Target="../media/image180.png"/></Relationships>
</file>

<file path=ppt/slides/_rels/slide20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76.xml"/><Relationship Id="rId1" Type="http://schemas.openxmlformats.org/officeDocument/2006/relationships/slideLayout" Target="../slideLayouts/slideLayout8.xml"/></Relationships>
</file>

<file path=ppt/slides/_rels/slide208.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77.xml"/><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3" Type="http://schemas.openxmlformats.org/officeDocument/2006/relationships/hyperlink" Target="https://www.ans.org/news/article-3435/chinas-htrpm-demonstration-project-advances/" TargetMode="External"/><Relationship Id="rId2" Type="http://schemas.openxmlformats.org/officeDocument/2006/relationships/notesSlide" Target="../notesSlides/notesSlide178.xml"/><Relationship Id="rId1" Type="http://schemas.openxmlformats.org/officeDocument/2006/relationships/slideLayout" Target="../slideLayouts/slideLayout3.xml"/><Relationship Id="rId4" Type="http://schemas.openxmlformats.org/officeDocument/2006/relationships/image" Target="../media/image184.png"/></Relationships>
</file>

<file path=ppt/slides/_rels/slide21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180.xml"/><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181.xml"/><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83.xml"/><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84.xml"/><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185.xml"/><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86.xml"/><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87.xml"/><Relationship Id="rId1" Type="http://schemas.openxmlformats.org/officeDocument/2006/relationships/slideLayout" Target="../slideLayouts/slideLayout7.xml"/><Relationship Id="rId4" Type="http://schemas.openxmlformats.org/officeDocument/2006/relationships/image" Target="../media/image194.png"/></Relationships>
</file>

<file path=ppt/slides/_rels/slide21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3.xml"/></Relationships>
</file>

<file path=ppt/slides/_rels/slide220.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88.xml"/><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189.xml"/><Relationship Id="rId1" Type="http://schemas.openxmlformats.org/officeDocument/2006/relationships/slideLayout" Target="../slideLayouts/slideLayout7.xml"/><Relationship Id="rId4" Type="http://schemas.openxmlformats.org/officeDocument/2006/relationships/image" Target="../media/image199.png"/></Relationships>
</file>

<file path=ppt/slides/_rels/slide222.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90.xml"/><Relationship Id="rId1" Type="http://schemas.openxmlformats.org/officeDocument/2006/relationships/slideLayout" Target="../slideLayouts/slideLayout8.xml"/></Relationships>
</file>

<file path=ppt/slides/_rels/slide223.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191.xml"/><Relationship Id="rId1" Type="http://schemas.openxmlformats.org/officeDocument/2006/relationships/slideLayout" Target="../slideLayouts/slideLayout7.xml"/><Relationship Id="rId4" Type="http://schemas.openxmlformats.org/officeDocument/2006/relationships/image" Target="../media/image201.jpeg"/></Relationships>
</file>

<file path=ppt/slides/_rels/slide225.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203.jpeg"/><Relationship Id="rId1" Type="http://schemas.openxmlformats.org/officeDocument/2006/relationships/slideLayout" Target="../slideLayouts/slideLayout7.xml"/><Relationship Id="rId4" Type="http://schemas.openxmlformats.org/officeDocument/2006/relationships/image" Target="../media/image205.jpeg"/></Relationships>
</file>

<file path=ppt/slides/_rels/slide226.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192.xml"/><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7.xml"/><Relationship Id="rId4" Type="http://schemas.openxmlformats.org/officeDocument/2006/relationships/image" Target="../media/image210.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193.xml"/><Relationship Id="rId1" Type="http://schemas.openxmlformats.org/officeDocument/2006/relationships/slideLayout" Target="../slideLayouts/slideLayout3.xml"/><Relationship Id="rId4" Type="http://schemas.openxmlformats.org/officeDocument/2006/relationships/image" Target="../media/image212.png"/></Relationships>
</file>

<file path=ppt/slides/_rels/slide233.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194.xml"/><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195.xml"/><Relationship Id="rId1" Type="http://schemas.openxmlformats.org/officeDocument/2006/relationships/slideLayout" Target="../slideLayouts/slideLayout3.xml"/><Relationship Id="rId5" Type="http://schemas.openxmlformats.org/officeDocument/2006/relationships/image" Target="../media/image214.png"/><Relationship Id="rId4" Type="http://schemas.openxmlformats.org/officeDocument/2006/relationships/image" Target="../media/image213.png"/></Relationships>
</file>

<file path=ppt/slides/_rels/slide235.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96.xml"/><Relationship Id="rId1" Type="http://schemas.openxmlformats.org/officeDocument/2006/relationships/slideLayout" Target="../slideLayouts/slideLayout3.xml"/></Relationships>
</file>

<file path=ppt/slides/_rels/slide236.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197.xml"/><Relationship Id="rId1" Type="http://schemas.openxmlformats.org/officeDocument/2006/relationships/slideLayout" Target="../slideLayouts/slideLayout3.xml"/></Relationships>
</file>

<file path=ppt/slides/_rels/slide237.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198.xml"/><Relationship Id="rId1" Type="http://schemas.openxmlformats.org/officeDocument/2006/relationships/slideLayout" Target="../slideLayouts/slideLayout3.xml"/></Relationships>
</file>

<file path=ppt/slides/_rels/slide238.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199.xml"/><Relationship Id="rId1" Type="http://schemas.openxmlformats.org/officeDocument/2006/relationships/slideLayout" Target="../slideLayouts/slideLayout3.xml"/></Relationships>
</file>

<file path=ppt/slides/_rels/slide239.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notesSlide" Target="../notesSlides/notesSlide200.xml"/><Relationship Id="rId1" Type="http://schemas.openxmlformats.org/officeDocument/2006/relationships/slideLayout" Target="../slideLayouts/slideLayout3.xml"/><Relationship Id="rId4" Type="http://schemas.openxmlformats.org/officeDocument/2006/relationships/image" Target="../media/image220.png"/></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3.xml"/></Relationships>
</file>

<file path=ppt/slides/_rels/slide241.xml.rels><?xml version="1.0" encoding="UTF-8" standalone="yes"?>
<Relationships xmlns="http://schemas.openxmlformats.org/package/2006/relationships"><Relationship Id="rId3" Type="http://schemas.openxmlformats.org/officeDocument/2006/relationships/hyperlink" Target="https://www.google.com/search?q=Grundgesetz&amp;sca_esv=25fe13095221423e&amp;biw=1528&amp;bih=706&amp;sxsrf=ANbL-n4litEuEoC6W2nMjY0_d0rrhORrfg%3A1771169482858&amp;ei=yuaRaeqCNIWK7NYPm5-hmAw&amp;ved=2ahUKEwjI2aLz6NuSAxUpVPEDHbTWGfsQgK4QegQIAxAC&amp;uact=5&amp;oq=gesetze+und+verordnugen+klimaschutz&amp;gs_lp=Egxnd3Mtd2l6LXNlcnAiI2dlc2V0emUgdW5kIHZlcm9yZG51Z2VuIGtsaW1hc2NodXR6MgcQIRigARgKMgcQIRigARgKSMCPAlAAWK2JAnAGeAGQAQCYAZEBoAGeHqoBBTIzLjE3uAEDyAEA-AEBmAIuoAKFI8ICChAjGIAEGCcYigXCAhEQLhiABBixAxjRAxiDARjHAcICCBAAGIAEGLEDwgILEAAYgAQYsQMYgwHCAg4QLhiABBixAxiDARiKBcICBBAjGCfCAgoQABiABBhDGIoFwgIFEAAYgATCAg4QLhiABBjHARiOBRivAcICDhAAGIAEGLEDGIMBGIoFwgIIEC4YgAQYsQPCAgUQLhiABMICBhAAGBYYHsICBRAAGO8FwgIIEAAYogQYiQXCAggQABiABBiiBMICBxAAGIAEGA3CAgYQABgNGB7CAggQABgIGA0YHpgDAOIDBRIBMSBAkgcFMjIuMjSgB8mQArIHBTE2LjI0uAenIsIHCzAuMS4xNy4yNS4zyAfQA4AIAA&amp;sclient=gws-wiz-serp" TargetMode="External"/><Relationship Id="rId7" Type="http://schemas.openxmlformats.org/officeDocument/2006/relationships/hyperlink" Target="https://www.google.com/search?q=Erneuerbare-Energien-Gesetz&amp;sca_esv=25fe13095221423e&amp;biw=1528&amp;bih=706&amp;sxsrf=ANbL-n4litEuEoC6W2nMjY0_d0rrhORrfg%3A1771169482858&amp;ei=yuaRaeqCNIWK7NYPm5-hmAw&amp;ved=2ahUKEwjI2aLz6NuSAxUpVPEDHbTWGfsQgK4QegQIAxAK&amp;uact=5&amp;oq=gesetze+und+verordnugen+klimaschutz&amp;gs_lp=Egxnd3Mtd2l6LXNlcnAiI2dlc2V0emUgdW5kIHZlcm9yZG51Z2VuIGtsaW1hc2NodXR6MgcQIRigARgKMgcQIRigARgKSMCPAlAAWK2JAnAGeAGQAQCYAZEBoAGeHqoBBTIzLjE3uAEDyAEA-AEBmAIuoAKFI8ICChAjGIAEGCcYigXCAhEQLhiABBixAxjRAxiDARjHAcICCBAAGIAEGLEDwgILEAAYgAQYsQMYgwHCAg4QLhiABBixAxiDARiKBcICBBAjGCfCAgoQABiABBhDGIoFwgIFEAAYgATCAg4QLhiABBjHARiOBRivAcICDhAAGIAEGLEDGIMBGIoFwgIIEC4YgAQYsQPCAgUQLhiABMICBhAAGBYYHsICBRAAGO8FwgIIEAAYogQYiQXCAggQABiABBiiBMICBxAAGIAEGA3CAgYQABgNGB7CAggQABgIGA0YHpgDAOIDBRIBMSBAkgcFMjIuMjSgB8mQArIHBTE2LjI0uAenIsIHCzAuMS4xNy4yNS4zyAfQA4AIAA&amp;sclient=gws-wiz-serp" TargetMode="External"/><Relationship Id="rId2" Type="http://schemas.openxmlformats.org/officeDocument/2006/relationships/notesSlide" Target="../notesSlides/notesSlide202.xml"/><Relationship Id="rId1" Type="http://schemas.openxmlformats.org/officeDocument/2006/relationships/slideLayout" Target="../slideLayouts/slideLayout3.xml"/><Relationship Id="rId6" Type="http://schemas.openxmlformats.org/officeDocument/2006/relationships/hyperlink" Target="https://www.google.com/search?q=Geb%C3%A4udeenergiegesetz&amp;sca_esv=25fe13095221423e&amp;biw=1528&amp;bih=706&amp;sxsrf=ANbL-n4litEuEoC6W2nMjY0_d0rrhORrfg%3A1771169482858&amp;ei=yuaRaeqCNIWK7NYPm5-hmAw&amp;ved=2ahUKEwjI2aLz6NuSAxUpVPEDHbTWGfsQgK4QegQIAxAI&amp;uact=5&amp;oq=gesetze+und+verordnugen+klimaschutz&amp;gs_lp=Egxnd3Mtd2l6LXNlcnAiI2dlc2V0emUgdW5kIHZlcm9yZG51Z2VuIGtsaW1hc2NodXR6MgcQIRigARgKMgcQIRigARgKSMCPAlAAWK2JAnAGeAGQAQCYAZEBoAGeHqoBBTIzLjE3uAEDyAEA-AEBmAIuoAKFI8ICChAjGIAEGCcYigXCAhEQLhiABBixAxjRAxiDARjHAcICCBAAGIAEGLEDwgILEAAYgAQYsQMYgwHCAg4QLhiABBixAxiDARiKBcICBBAjGCfCAgoQABiABBhDGIoFwgIFEAAYgATCAg4QLhiABBjHARiOBRivAcICDhAAGIAEGLEDGIMBGIoFwgIIEC4YgAQYsQPCAgUQLhiABMICBhAAGBYYHsICBRAAGO8FwgIIEAAYogQYiQXCAggQABiABBiiBMICBxAAGIAEGA3CAgYQABgNGB7CAggQABgIGA0YHpgDAOIDBRIBMSBAkgcFMjIuMjSgB8mQArIHBTE2LjI0uAenIsIHCzAuMS4xNy4yNS4zyAfQA4AIAA&amp;sclient=gws-wiz-serp" TargetMode="External"/><Relationship Id="rId5" Type="http://schemas.openxmlformats.org/officeDocument/2006/relationships/hyperlink" Target="https://www.google.com/search?q=Brennstoffemissionshandelsgesetz&amp;sca_esv=25fe13095221423e&amp;biw=1528&amp;bih=706&amp;sxsrf=ANbL-n4litEuEoC6W2nMjY0_d0rrhORrfg%3A1771169482858&amp;ei=yuaRaeqCNIWK7NYPm5-hmAw&amp;ved=2ahUKEwjI2aLz6NuSAxUpVPEDHbTWGfsQgK4QegQIAxAG&amp;uact=5&amp;oq=gesetze+und+verordnugen+klimaschutz&amp;gs_lp=Egxnd3Mtd2l6LXNlcnAiI2dlc2V0emUgdW5kIHZlcm9yZG51Z2VuIGtsaW1hc2NodXR6MgcQIRigARgKMgcQIRigARgKSMCPAlAAWK2JAnAGeAGQAQCYAZEBoAGeHqoBBTIzLjE3uAEDyAEA-AEBmAIuoAKFI8ICChAjGIAEGCcYigXCAhEQLhiABBixAxjRAxiDARjHAcICCBAAGIAEGLEDwgILEAAYgAQYsQMYgwHCAg4QLhiABBixAxiDARiKBcICBBAjGCfCAgoQABiABBhDGIoFwgIFEAAYgATCAg4QLhiABBjHARiOBRivAcICDhAAGIAEGLEDGIMBGIoFwgIIEC4YgAQYsQPCAgUQLhiABMICBhAAGBYYHsICBRAAGO8FwgIIEAAYogQYiQXCAggQABiABBiiBMICBxAAGIAEGA3CAgYQABgNGB7CAggQABgIGA0YHpgDAOIDBRIBMSBAkgcFMjIuMjSgB8mQArIHBTE2LjI0uAenIsIHCzAuMS4xNy4yNS4zyAfQA4AIAA&amp;sclient=gws-wiz-serp" TargetMode="External"/><Relationship Id="rId4" Type="http://schemas.openxmlformats.org/officeDocument/2006/relationships/hyperlink" Target="https://www.google.com/search?q=Treibhausgas-Emissionshandelsgesetz&amp;sca_esv=25fe13095221423e&amp;biw=1528&amp;bih=706&amp;sxsrf=ANbL-n4litEuEoC6W2nMjY0_d0rrhORrfg%3A1771169482858&amp;ei=yuaRaeqCNIWK7NYPm5-hmAw&amp;ved=2ahUKEwjI2aLz6NuSAxUpVPEDHbTWGfsQgK4QegQIAxAE&amp;uact=5&amp;oq=gesetze+und+verordnugen+klimaschutz&amp;gs_lp=Egxnd3Mtd2l6LXNlcnAiI2dlc2V0emUgdW5kIHZlcm9yZG51Z2VuIGtsaW1hc2NodXR6MgcQIRigARgKMgcQIRigARgKSMCPAlAAWK2JAnAGeAGQAQCYAZEBoAGeHqoBBTIzLjE3uAEDyAEA-AEBmAIuoAKFI8ICChAjGIAEGCcYigXCAhEQLhiABBixAxjRAxiDARjHAcICCBAAGIAEGLEDwgILEAAYgAQYsQMYgwHCAg4QLhiABBixAxiDARiKBcICBBAjGCfCAgoQABiABBhDGIoFwgIFEAAYgATCAg4QLhiABBjHARiOBRivAcICDhAAGIAEGLEDGIMBGIoFwgIIEC4YgAQYsQPCAgUQLhiABMICBhAAGBYYHsICBRAAGO8FwgIIEAAYogQYiQXCAggQABiABBiiBMICBxAAGIAEGA3CAgYQABgNGB7CAggQABgIGA0YHpgDAOIDBRIBMSBAkgcFMjIuMjSgB8mQArIHBTE2LjI0uAenIsIHCzAuMS4xNy4yNS4zyAfQA4AIAA&amp;sclient=gws-wiz-serp" TargetMode="Externa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3.xml"/></Relationships>
</file>

<file path=ppt/slides/_rels/slide243.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204.xml"/><Relationship Id="rId1" Type="http://schemas.openxmlformats.org/officeDocument/2006/relationships/slideLayout" Target="../slideLayouts/slideLayout3.xml"/></Relationships>
</file>

<file path=ppt/slides/_rels/slide244.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205.xml"/><Relationship Id="rId1" Type="http://schemas.openxmlformats.org/officeDocument/2006/relationships/slideLayout" Target="../slideLayouts/slideLayout3.xml"/></Relationships>
</file>

<file path=ppt/slides/_rels/slide245.xml.rels><?xml version="1.0" encoding="UTF-8" standalone="yes"?>
<Relationships xmlns="http://schemas.openxmlformats.org/package/2006/relationships"><Relationship Id="rId8" Type="http://schemas.openxmlformats.org/officeDocument/2006/relationships/image" Target="../media/image227.png"/><Relationship Id="rId13" Type="http://schemas.openxmlformats.org/officeDocument/2006/relationships/image" Target="../media/image232.png"/><Relationship Id="rId3" Type="http://schemas.openxmlformats.org/officeDocument/2006/relationships/image" Target="../media/image222.png"/><Relationship Id="rId7" Type="http://schemas.openxmlformats.org/officeDocument/2006/relationships/image" Target="../media/image226.png"/><Relationship Id="rId12" Type="http://schemas.openxmlformats.org/officeDocument/2006/relationships/image" Target="../media/image231.png"/><Relationship Id="rId2" Type="http://schemas.openxmlformats.org/officeDocument/2006/relationships/notesSlide" Target="../notesSlides/notesSlide206.xml"/><Relationship Id="rId1" Type="http://schemas.openxmlformats.org/officeDocument/2006/relationships/slideLayout" Target="../slideLayouts/slideLayout14.xml"/><Relationship Id="rId6" Type="http://schemas.openxmlformats.org/officeDocument/2006/relationships/image" Target="../media/image225.png"/><Relationship Id="rId11" Type="http://schemas.openxmlformats.org/officeDocument/2006/relationships/image" Target="../media/image230.png"/><Relationship Id="rId5" Type="http://schemas.openxmlformats.org/officeDocument/2006/relationships/image" Target="../media/image224.png"/><Relationship Id="rId10" Type="http://schemas.openxmlformats.org/officeDocument/2006/relationships/image" Target="../media/image229.png"/><Relationship Id="rId4" Type="http://schemas.openxmlformats.org/officeDocument/2006/relationships/image" Target="../media/image223.png"/><Relationship Id="rId9" Type="http://schemas.openxmlformats.org/officeDocument/2006/relationships/image" Target="../media/image228.png"/></Relationships>
</file>

<file path=ppt/slides/_rels/slide246.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207.xml"/><Relationship Id="rId1" Type="http://schemas.openxmlformats.org/officeDocument/2006/relationships/slideLayout" Target="../slideLayouts/slideLayout14.xml"/><Relationship Id="rId6" Type="http://schemas.openxmlformats.org/officeDocument/2006/relationships/image" Target="../media/image236.png"/><Relationship Id="rId5" Type="http://schemas.openxmlformats.org/officeDocument/2006/relationships/image" Target="../media/image235.png"/><Relationship Id="rId4" Type="http://schemas.openxmlformats.org/officeDocument/2006/relationships/image" Target="../media/image234.png"/></Relationships>
</file>

<file path=ppt/slides/_rels/slide247.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208.xml"/><Relationship Id="rId1" Type="http://schemas.openxmlformats.org/officeDocument/2006/relationships/slideLayout" Target="../slideLayouts/slideLayout3.xml"/><Relationship Id="rId4" Type="http://schemas.openxmlformats.org/officeDocument/2006/relationships/image" Target="../media/image238.png"/></Relationships>
</file>

<file path=ppt/slides/_rels/slide248.xml.rels><?xml version="1.0" encoding="UTF-8" standalone="yes"?>
<Relationships xmlns="http://schemas.openxmlformats.org/package/2006/relationships"><Relationship Id="rId3" Type="http://schemas.openxmlformats.org/officeDocument/2006/relationships/image" Target="../media/image239.jpeg"/><Relationship Id="rId2" Type="http://schemas.openxmlformats.org/officeDocument/2006/relationships/notesSlide" Target="../notesSlides/notesSlide209.xml"/><Relationship Id="rId1" Type="http://schemas.openxmlformats.org/officeDocument/2006/relationships/slideLayout" Target="../slideLayouts/slideLayout3.xml"/></Relationships>
</file>

<file path=ppt/slides/_rels/slide249.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210.xml"/><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3" Type="http://schemas.openxmlformats.org/officeDocument/2006/relationships/image" Target="../media/image241.png"/><Relationship Id="rId7" Type="http://schemas.openxmlformats.org/officeDocument/2006/relationships/image" Target="../media/image245.png"/><Relationship Id="rId2" Type="http://schemas.openxmlformats.org/officeDocument/2006/relationships/notesSlide" Target="../notesSlides/notesSlide211.xml"/><Relationship Id="rId1" Type="http://schemas.openxmlformats.org/officeDocument/2006/relationships/slideLayout" Target="../slideLayouts/slideLayout3.xml"/><Relationship Id="rId6" Type="http://schemas.openxmlformats.org/officeDocument/2006/relationships/image" Target="../media/image244.png"/><Relationship Id="rId5" Type="http://schemas.openxmlformats.org/officeDocument/2006/relationships/image" Target="../media/image243.png"/><Relationship Id="rId4" Type="http://schemas.openxmlformats.org/officeDocument/2006/relationships/image" Target="../media/image242.png"/></Relationships>
</file>

<file path=ppt/slides/_rels/slide251.xml.rels><?xml version="1.0" encoding="UTF-8" standalone="yes"?>
<Relationships xmlns="http://schemas.openxmlformats.org/package/2006/relationships"><Relationship Id="rId2" Type="http://schemas.openxmlformats.org/officeDocument/2006/relationships/image" Target="../media/image246.JPG"/><Relationship Id="rId1" Type="http://schemas.openxmlformats.org/officeDocument/2006/relationships/slideLayout" Target="../slideLayouts/slideLayout3.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3.xml.rels><?xml version="1.0" encoding="UTF-8" standalone="yes"?>
<Relationships xmlns="http://schemas.openxmlformats.org/package/2006/relationships"><Relationship Id="rId2" Type="http://schemas.openxmlformats.org/officeDocument/2006/relationships/image" Target="../media/image247.jpeg"/><Relationship Id="rId1" Type="http://schemas.openxmlformats.org/officeDocument/2006/relationships/slideLayout" Target="../slideLayouts/slideLayout3.xml"/></Relationships>
</file>

<file path=ppt/slides/_rels/slide254.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212.xml"/><Relationship Id="rId1" Type="http://schemas.openxmlformats.org/officeDocument/2006/relationships/slideLayout" Target="../slideLayouts/slideLayout3.xml"/></Relationships>
</file>

<file path=ppt/slides/_rels/slide255.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3.xml"/></Relationships>
</file>

<file path=ppt/slides/_rels/slide256.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3.xml"/></Relationships>
</file>

<file path=ppt/slides/_rels/slide257.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notesSlide" Target="../notesSlides/notesSlide213.xml"/><Relationship Id="rId1" Type="http://schemas.openxmlformats.org/officeDocument/2006/relationships/slideLayout" Target="../slideLayouts/slideLayout13.xml"/></Relationships>
</file>

<file path=ppt/slides/_rels/slide258.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214.xml"/><Relationship Id="rId1" Type="http://schemas.openxmlformats.org/officeDocument/2006/relationships/slideLayout" Target="../slideLayouts/slideLayout3.xml"/></Relationships>
</file>

<file path=ppt/slides/_rels/slide259.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3.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2.xml.rels><?xml version="1.0" encoding="UTF-8" standalone="yes"?>
<Relationships xmlns="http://schemas.openxmlformats.org/package/2006/relationships"><Relationship Id="rId2" Type="http://schemas.openxmlformats.org/officeDocument/2006/relationships/image" Target="../media/image254.emf"/><Relationship Id="rId1" Type="http://schemas.openxmlformats.org/officeDocument/2006/relationships/slideLayout" Target="../slideLayouts/slideLayout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4.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3.xml"/></Relationships>
</file>

<file path=ppt/slides/_rels/slide26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266.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3.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8.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3.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0.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3.xml"/></Relationships>
</file>

<file path=ppt/slides/_rels/slide271.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3.xml"/></Relationships>
</file>

<file path=ppt/slides/_rels/slide272.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3.xml"/></Relationships>
</file>

<file path=ppt/slides/_rels/slide273.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3.xml"/></Relationships>
</file>

<file path=ppt/slides/_rels/slide274.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3.xml"/></Relationships>
</file>

<file path=ppt/slides/_rels/slide275.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3.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3.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3.xml"/></Relationships>
</file>

<file path=ppt/slides/_rels/slide280.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3.xml"/></Relationships>
</file>

<file path=ppt/slides/_rels/slide281.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3.xml"/></Relationships>
</file>

<file path=ppt/slides/_rels/slide282.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3.xml"/></Relationships>
</file>

<file path=ppt/slides/_rels/slide283.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217.xml"/><Relationship Id="rId1" Type="http://schemas.openxmlformats.org/officeDocument/2006/relationships/slideLayout" Target="../slideLayouts/slideLayout3.xml"/><Relationship Id="rId4" Type="http://schemas.openxmlformats.org/officeDocument/2006/relationships/image" Target="../media/image268.jpg"/></Relationships>
</file>

<file path=ppt/slides/_rels/slide284.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3.xml"/></Relationships>
</file>

<file path=ppt/slides/_rels/slide285.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3.xml"/></Relationships>
</file>

<file path=ppt/slides/_rels/slide286.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3.xml"/></Relationships>
</file>

<file path=ppt/slides/_rels/slide287.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3.xml"/></Relationships>
</file>

<file path=ppt/slides/_rels/slide288.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3.xml"/></Relationships>
</file>

<file path=ppt/slides/_rels/slide289.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3.xml"/></Relationships>
</file>

<file path=ppt/slides/_rels/slide290.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3.xml"/></Relationships>
</file>

<file path=ppt/slides/_rels/slide291.xml.rels><?xml version="1.0" encoding="UTF-8" standalone="yes"?>
<Relationships xmlns="http://schemas.openxmlformats.org/package/2006/relationships"><Relationship Id="rId2" Type="http://schemas.openxmlformats.org/officeDocument/2006/relationships/image" Target="../media/image273.jpeg"/><Relationship Id="rId1" Type="http://schemas.openxmlformats.org/officeDocument/2006/relationships/slideLayout" Target="../slideLayouts/slideLayout3.xml"/></Relationships>
</file>

<file path=ppt/slides/_rels/slide292.xml.rels><?xml version="1.0" encoding="UTF-8" standalone="yes"?>
<Relationships xmlns="http://schemas.openxmlformats.org/package/2006/relationships"><Relationship Id="rId2" Type="http://schemas.openxmlformats.org/officeDocument/2006/relationships/image" Target="../media/image274.jpeg"/><Relationship Id="rId1" Type="http://schemas.openxmlformats.org/officeDocument/2006/relationships/slideLayout" Target="../slideLayouts/slideLayout3.xml"/></Relationships>
</file>

<file path=ppt/slides/_rels/slide293.xml.rels><?xml version="1.0" encoding="UTF-8" standalone="yes"?>
<Relationships xmlns="http://schemas.openxmlformats.org/package/2006/relationships"><Relationship Id="rId2" Type="http://schemas.openxmlformats.org/officeDocument/2006/relationships/image" Target="../media/image275.jpg"/><Relationship Id="rId1" Type="http://schemas.openxmlformats.org/officeDocument/2006/relationships/slideLayout" Target="../slideLayouts/slideLayout3.xml"/></Relationships>
</file>

<file path=ppt/slides/_rels/slide294.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image" Target="../media/image276.png"/><Relationship Id="rId1" Type="http://schemas.openxmlformats.org/officeDocument/2006/relationships/slideLayout" Target="../slideLayouts/slideLayout3.xml"/></Relationships>
</file>

<file path=ppt/slides/_rels/slide295.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image" Target="../media/image27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370598" y="307796"/>
            <a:ext cx="8510471" cy="5832613"/>
          </a:xfrm>
          <a:prstGeom prst="rect">
            <a:avLst/>
          </a:prstGeom>
        </p:spPr>
      </p:pic>
      <p:sp>
        <p:nvSpPr>
          <p:cNvPr id="7" name="Rectangle 3"/>
          <p:cNvSpPr txBox="1">
            <a:spLocks noChangeArrowheads="1"/>
          </p:cNvSpPr>
          <p:nvPr/>
        </p:nvSpPr>
        <p:spPr bwMode="auto">
          <a:xfrm>
            <a:off x="647559" y="1032620"/>
            <a:ext cx="7956550" cy="3348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a:lnSpc>
                <a:spcPct val="107000"/>
              </a:lnSpc>
              <a:spcAft>
                <a:spcPts val="800"/>
              </a:spcAft>
            </a:pPr>
            <a:r>
              <a:rPr lang="de-DE" sz="48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Wirtschaftliche Energieversorgung und Souveränität sind untrennbar</a:t>
            </a:r>
            <a:endParaRPr lang="de-DE" sz="48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2" name="Foliennummernplatzhalter 1">
            <a:extLst>
              <a:ext uri="{FF2B5EF4-FFF2-40B4-BE49-F238E27FC236}">
                <a16:creationId xmlns:a16="http://schemas.microsoft.com/office/drawing/2014/main" id="{B08562A0-3819-4900-B211-021A8D3337D0}"/>
              </a:ext>
            </a:extLst>
          </p:cNvPr>
          <p:cNvSpPr>
            <a:spLocks noGrp="1"/>
          </p:cNvSpPr>
          <p:nvPr>
            <p:ph type="sldNum" sz="quarter" idx="12"/>
          </p:nvPr>
        </p:nvSpPr>
        <p:spPr/>
        <p:txBody>
          <a:bodyPr/>
          <a:lstStyle/>
          <a:p>
            <a:pPr>
              <a:defRPr/>
            </a:pPr>
            <a:fld id="{1C2867A0-F623-427E-AB3E-7CA64D419047}" type="slidenum">
              <a:rPr lang="de-DE" altLang="de-DE" smtClean="0"/>
              <a:pPr>
                <a:defRPr/>
              </a:pPr>
              <a:t>1</a:t>
            </a:fld>
            <a:endParaRPr lang="de-DE" altLang="de-DE"/>
          </a:p>
        </p:txBody>
      </p:sp>
      <p:sp>
        <p:nvSpPr>
          <p:cNvPr id="9" name="Textfeld 8">
            <a:extLst>
              <a:ext uri="{FF2B5EF4-FFF2-40B4-BE49-F238E27FC236}">
                <a16:creationId xmlns:a16="http://schemas.microsoft.com/office/drawing/2014/main" id="{1EF5F390-24E1-4BF2-B38D-D316E7402FB2}"/>
              </a:ext>
            </a:extLst>
          </p:cNvPr>
          <p:cNvSpPr txBox="1"/>
          <p:nvPr/>
        </p:nvSpPr>
        <p:spPr>
          <a:xfrm>
            <a:off x="3059832" y="5635483"/>
            <a:ext cx="3456384" cy="400110"/>
          </a:xfrm>
          <a:prstGeom prst="rect">
            <a:avLst/>
          </a:prstGeom>
          <a:noFill/>
        </p:spPr>
        <p:txBody>
          <a:bodyPr wrap="square">
            <a:spAutoFit/>
          </a:bodyPr>
          <a:lstStyle/>
          <a:p>
            <a:pPr algn="ctr" eaLnBrk="1" hangingPunct="1">
              <a:buNone/>
            </a:pPr>
            <a:r>
              <a:rPr lang="de-DE" altLang="de-DE" sz="2000" b="1" dirty="0">
                <a:solidFill>
                  <a:srgbClr val="FFFF00"/>
                </a:solidFill>
              </a:rPr>
              <a:t>Dipl. Ing.  Jürgen  Schöttle</a:t>
            </a:r>
          </a:p>
        </p:txBody>
      </p:sp>
      <p:sp>
        <p:nvSpPr>
          <p:cNvPr id="8" name="Textfeld 7">
            <a:extLst>
              <a:ext uri="{FF2B5EF4-FFF2-40B4-BE49-F238E27FC236}">
                <a16:creationId xmlns:a16="http://schemas.microsoft.com/office/drawing/2014/main" id="{A9C1DF3C-4205-467A-B4F1-16CA4506A497}"/>
              </a:ext>
            </a:extLst>
          </p:cNvPr>
          <p:cNvSpPr txBox="1"/>
          <p:nvPr/>
        </p:nvSpPr>
        <p:spPr>
          <a:xfrm>
            <a:off x="755914" y="423538"/>
            <a:ext cx="8064220" cy="461665"/>
          </a:xfrm>
          <a:prstGeom prst="rect">
            <a:avLst/>
          </a:prstGeom>
          <a:noFill/>
        </p:spPr>
        <p:txBody>
          <a:bodyPr wrap="square">
            <a:spAutoFit/>
          </a:bodyPr>
          <a:lstStyle/>
          <a:p>
            <a:pPr>
              <a:defRPr/>
            </a:pPr>
            <a:r>
              <a:rPr lang="de-DE" altLang="de-DE" sz="2400" dirty="0">
                <a:solidFill>
                  <a:schemeClr val="bg1"/>
                </a:solidFill>
              </a:rPr>
              <a:t>Konferenz des Schiller-Instituts in Berlin am 30. </a:t>
            </a:r>
            <a:r>
              <a:rPr lang="de-DE" altLang="de-DE" sz="2400">
                <a:solidFill>
                  <a:schemeClr val="bg1"/>
                </a:solidFill>
              </a:rPr>
              <a:t>- 31.05.2026                                                                                </a:t>
            </a:r>
            <a:endParaRPr lang="de-DE" altLang="de-DE" sz="2400" dirty="0">
              <a:solidFill>
                <a:schemeClr val="bg1"/>
              </a:solidFill>
            </a:endParaRPr>
          </a:p>
        </p:txBody>
      </p:sp>
    </p:spTree>
    <p:extLst>
      <p:ext uri="{BB962C8B-B14F-4D97-AF65-F5344CB8AC3E}">
        <p14:creationId xmlns:p14="http://schemas.microsoft.com/office/powerpoint/2010/main" val="279576540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287338" y="0"/>
            <a:ext cx="84963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Primärenergieverbrauch der Welt</a:t>
            </a:r>
          </a:p>
        </p:txBody>
      </p:sp>
      <p:pic>
        <p:nvPicPr>
          <p:cNvPr id="9" name="Grafik 8"/>
          <p:cNvPicPr>
            <a:picLocks noChangeAspect="1"/>
          </p:cNvPicPr>
          <p:nvPr/>
        </p:nvPicPr>
        <p:blipFill>
          <a:blip r:embed="rId3"/>
          <a:stretch>
            <a:fillRect/>
          </a:stretch>
        </p:blipFill>
        <p:spPr>
          <a:xfrm>
            <a:off x="287338" y="939188"/>
            <a:ext cx="8749158" cy="5076564"/>
          </a:xfrm>
          <a:prstGeom prst="rect">
            <a:avLst/>
          </a:prstGeom>
        </p:spPr>
      </p:pic>
      <p:sp>
        <p:nvSpPr>
          <p:cNvPr id="10" name="Textfeld 9"/>
          <p:cNvSpPr txBox="1"/>
          <p:nvPr/>
        </p:nvSpPr>
        <p:spPr>
          <a:xfrm>
            <a:off x="6881977" y="1004395"/>
            <a:ext cx="2096536" cy="338554"/>
          </a:xfrm>
          <a:prstGeom prst="rect">
            <a:avLst/>
          </a:prstGeom>
          <a:solidFill>
            <a:schemeClr val="bg1"/>
          </a:solidFill>
        </p:spPr>
        <p:txBody>
          <a:bodyPr wrap="none" rtlCol="0">
            <a:spAutoFit/>
          </a:bodyPr>
          <a:lstStyle/>
          <a:p>
            <a:r>
              <a:rPr lang="de-DE" b="1" dirty="0"/>
              <a:t>183.000 TWh </a:t>
            </a:r>
            <a:r>
              <a:rPr lang="de-DE" b="1" baseline="-25000" dirty="0" err="1"/>
              <a:t>th</a:t>
            </a:r>
            <a:r>
              <a:rPr lang="de-DE" b="1" dirty="0"/>
              <a:t> / Jahr</a:t>
            </a:r>
          </a:p>
        </p:txBody>
      </p:sp>
      <p:grpSp>
        <p:nvGrpSpPr>
          <p:cNvPr id="6" name="Gruppieren 5"/>
          <p:cNvGrpSpPr/>
          <p:nvPr/>
        </p:nvGrpSpPr>
        <p:grpSpPr>
          <a:xfrm>
            <a:off x="5921031" y="3411612"/>
            <a:ext cx="889987" cy="1958480"/>
            <a:chOff x="5921031" y="3411612"/>
            <a:chExt cx="889987" cy="1958480"/>
          </a:xfrm>
        </p:grpSpPr>
        <p:sp>
          <p:nvSpPr>
            <p:cNvPr id="2" name="Textfeld 1"/>
            <p:cNvSpPr txBox="1"/>
            <p:nvPr/>
          </p:nvSpPr>
          <p:spPr>
            <a:xfrm>
              <a:off x="6021065" y="5000760"/>
              <a:ext cx="748923" cy="369332"/>
            </a:xfrm>
            <a:prstGeom prst="rect">
              <a:avLst/>
            </a:prstGeom>
            <a:solidFill>
              <a:schemeClr val="tx1"/>
            </a:solidFill>
            <a:ln>
              <a:noFill/>
            </a:ln>
          </p:spPr>
          <p:txBody>
            <a:bodyPr wrap="none" rtlCol="0">
              <a:spAutoFit/>
            </a:bodyPr>
            <a:lstStyle/>
            <a:p>
              <a:r>
                <a:rPr lang="de-DE" sz="1800" b="1" dirty="0">
                  <a:solidFill>
                    <a:schemeClr val="bg1"/>
                  </a:solidFill>
                </a:rPr>
                <a:t>Erdöl</a:t>
              </a:r>
            </a:p>
          </p:txBody>
        </p:sp>
        <p:sp>
          <p:nvSpPr>
            <p:cNvPr id="13" name="Textfeld 12"/>
            <p:cNvSpPr txBox="1"/>
            <p:nvPr/>
          </p:nvSpPr>
          <p:spPr>
            <a:xfrm>
              <a:off x="5921031" y="4164897"/>
              <a:ext cx="889987" cy="369332"/>
            </a:xfrm>
            <a:prstGeom prst="rect">
              <a:avLst/>
            </a:prstGeom>
            <a:noFill/>
            <a:ln>
              <a:noFill/>
            </a:ln>
          </p:spPr>
          <p:txBody>
            <a:bodyPr wrap="none" rtlCol="0">
              <a:spAutoFit/>
            </a:bodyPr>
            <a:lstStyle/>
            <a:p>
              <a:r>
                <a:rPr lang="de-DE" sz="1800" b="1" dirty="0"/>
                <a:t>Erdgas</a:t>
              </a:r>
            </a:p>
          </p:txBody>
        </p:sp>
        <p:sp>
          <p:nvSpPr>
            <p:cNvPr id="15" name="Textfeld 14"/>
            <p:cNvSpPr txBox="1"/>
            <p:nvPr/>
          </p:nvSpPr>
          <p:spPr>
            <a:xfrm>
              <a:off x="5978740" y="3411612"/>
              <a:ext cx="774571" cy="369332"/>
            </a:xfrm>
            <a:prstGeom prst="rect">
              <a:avLst/>
            </a:prstGeom>
            <a:noFill/>
            <a:ln>
              <a:noFill/>
            </a:ln>
          </p:spPr>
          <p:txBody>
            <a:bodyPr wrap="none" rtlCol="0">
              <a:spAutoFit/>
            </a:bodyPr>
            <a:lstStyle/>
            <a:p>
              <a:r>
                <a:rPr lang="de-DE" sz="1800" b="1" dirty="0"/>
                <a:t>Kohle</a:t>
              </a:r>
            </a:p>
          </p:txBody>
        </p:sp>
      </p:gr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3F65B27D-A014-4DE9-B761-80F836804903}"/>
              </a:ext>
            </a:extLst>
          </p:cNvPr>
          <p:cNvSpPr>
            <a:spLocks noGrp="1"/>
          </p:cNvSpPr>
          <p:nvPr>
            <p:ph type="sldNum" sz="quarter" idx="12"/>
          </p:nvPr>
        </p:nvSpPr>
        <p:spPr/>
        <p:txBody>
          <a:bodyPr/>
          <a:lstStyle/>
          <a:p>
            <a:pPr>
              <a:defRPr/>
            </a:pPr>
            <a:fld id="{1C2867A0-F623-427E-AB3E-7CA64D419047}" type="slidenum">
              <a:rPr lang="de-DE" altLang="de-DE" smtClean="0"/>
              <a:pPr>
                <a:defRPr/>
              </a:pPr>
              <a:t>2</a:t>
            </a:fld>
            <a:endParaRPr lang="de-DE" altLang="de-DE"/>
          </a:p>
        </p:txBody>
      </p:sp>
      <p:sp>
        <p:nvSpPr>
          <p:cNvPr id="8" name="Rechteck 7">
            <a:extLst>
              <a:ext uri="{FF2B5EF4-FFF2-40B4-BE49-F238E27FC236}">
                <a16:creationId xmlns:a16="http://schemas.microsoft.com/office/drawing/2014/main" id="{284A4BE1-07E0-4A37-BD32-E356DE471932}"/>
              </a:ext>
            </a:extLst>
          </p:cNvPr>
          <p:cNvSpPr/>
          <p:nvPr/>
        </p:nvSpPr>
        <p:spPr bwMode="auto">
          <a:xfrm>
            <a:off x="7200292" y="1342949"/>
            <a:ext cx="531165" cy="467833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2" name="Textfeld 11"/>
          <p:cNvSpPr txBox="1"/>
          <p:nvPr/>
        </p:nvSpPr>
        <p:spPr>
          <a:xfrm>
            <a:off x="7371116" y="4761148"/>
            <a:ext cx="1320682" cy="954107"/>
          </a:xfrm>
          <a:prstGeom prst="rect">
            <a:avLst/>
          </a:prstGeom>
          <a:solidFill>
            <a:srgbClr val="FFFF00"/>
          </a:solidFill>
        </p:spPr>
        <p:txBody>
          <a:bodyPr wrap="none" rtlCol="0">
            <a:spAutoFit/>
          </a:bodyPr>
          <a:lstStyle/>
          <a:p>
            <a:pPr algn="ctr"/>
            <a:r>
              <a:rPr lang="de-DE" sz="2400" b="1" dirty="0"/>
              <a:t>1,6  %</a:t>
            </a:r>
            <a:r>
              <a:rPr lang="de-DE" b="1" dirty="0"/>
              <a:t> </a:t>
            </a:r>
          </a:p>
          <a:p>
            <a:pPr algn="ctr"/>
            <a:r>
              <a:rPr lang="de-DE" b="1" dirty="0"/>
              <a:t>Deutschland</a:t>
            </a:r>
          </a:p>
          <a:p>
            <a:pPr algn="ctr"/>
            <a:r>
              <a:rPr lang="de-DE" b="1" dirty="0"/>
              <a:t>3. 000 </a:t>
            </a:r>
            <a:r>
              <a:rPr lang="de-DE" b="1" dirty="0" err="1"/>
              <a:t>TWh</a:t>
            </a:r>
            <a:r>
              <a:rPr lang="de-DE" b="1" baseline="-25000" dirty="0" err="1"/>
              <a:t>th</a:t>
            </a:r>
            <a:endParaRPr lang="de-DE" b="1" baseline="-25000" dirty="0"/>
          </a:p>
        </p:txBody>
      </p:sp>
      <p:sp>
        <p:nvSpPr>
          <p:cNvPr id="3" name="Rechteck 2">
            <a:extLst>
              <a:ext uri="{FF2B5EF4-FFF2-40B4-BE49-F238E27FC236}">
                <a16:creationId xmlns:a16="http://schemas.microsoft.com/office/drawing/2014/main" id="{6F879DE2-C41B-420A-BB1F-CD09479A4AEB}"/>
              </a:ext>
            </a:extLst>
          </p:cNvPr>
          <p:cNvSpPr/>
          <p:nvPr/>
        </p:nvSpPr>
        <p:spPr>
          <a:xfrm rot="19368911">
            <a:off x="1319580" y="2694636"/>
            <a:ext cx="5549596" cy="646331"/>
          </a:xfrm>
          <a:prstGeom prst="rect">
            <a:avLst/>
          </a:prstGeom>
          <a:noFill/>
          <a:ln>
            <a:noFill/>
          </a:ln>
        </p:spPr>
        <p:txBody>
          <a:bodyPr wrap="none" lIns="91440" tIns="45720" rIns="91440" bIns="45720">
            <a:spAutoFit/>
          </a:bodyPr>
          <a:lstStyle/>
          <a:p>
            <a:pPr algn="ctr"/>
            <a:r>
              <a:rPr lang="de-DE" sz="3600" b="1" dirty="0">
                <a:ln w="12700">
                  <a:solidFill>
                    <a:schemeClr val="accent1"/>
                  </a:solidFill>
                  <a:prstDash val="solid"/>
                </a:ln>
                <a:solidFill>
                  <a:srgbClr val="C00000"/>
                </a:solidFill>
                <a:effectLst>
                  <a:outerShdw dist="38100" dir="2640000" algn="bl" rotWithShape="0">
                    <a:schemeClr val="accent1"/>
                  </a:outerShdw>
                </a:effectLst>
              </a:rPr>
              <a:t>Fossile Energieträger 86 %</a:t>
            </a:r>
          </a:p>
        </p:txBody>
      </p:sp>
      <p:cxnSp>
        <p:nvCxnSpPr>
          <p:cNvPr id="16" name="Gerader Verbinder 15">
            <a:extLst>
              <a:ext uri="{FF2B5EF4-FFF2-40B4-BE49-F238E27FC236}">
                <a16:creationId xmlns:a16="http://schemas.microsoft.com/office/drawing/2014/main" id="{D8FAED85-3A75-47E1-9611-676396CFAF8D}"/>
              </a:ext>
            </a:extLst>
          </p:cNvPr>
          <p:cNvCxnSpPr/>
          <p:nvPr/>
        </p:nvCxnSpPr>
        <p:spPr bwMode="auto">
          <a:xfrm flipH="1">
            <a:off x="7254819" y="5715255"/>
            <a:ext cx="1436979" cy="13275"/>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69078400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2000"/>
                                        <p:tgtEl>
                                          <p:spTgt spid="9"/>
                                        </p:tgtEl>
                                      </p:cBhvr>
                                    </p:animEffect>
                                  </p:childTnLst>
                                </p:cTn>
                              </p:par>
                              <p:par>
                                <p:cTn id="8" presetID="6" presetClass="entr" presetSubtype="16" fill="hold" nodeType="withEffect">
                                  <p:stCondLst>
                                    <p:cond delay="300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par>
                                <p:cTn id="11" presetID="47" presetClass="entr" presetSubtype="0" fill="hold" grpId="0" nodeType="withEffect">
                                  <p:stCondLst>
                                    <p:cond delay="62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7200"/>
                            </p:stCondLst>
                            <p:childTnLst>
                              <p:par>
                                <p:cTn id="17" presetID="6" presetClass="entr" presetSubtype="3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out)">
                                      <p:cBhvr>
                                        <p:cTn id="1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Energieerzeugung Deutschland </a:t>
            </a:r>
            <a:r>
              <a:rPr lang="de-DE" altLang="de-DE" sz="1800" b="1" dirty="0">
                <a:solidFill>
                  <a:schemeClr val="tx2"/>
                </a:solidFill>
              </a:rPr>
              <a:t>(Brutto 2024)</a:t>
            </a:r>
          </a:p>
          <a:p>
            <a:pPr algn="ctr">
              <a:defRPr/>
            </a:pPr>
            <a:r>
              <a:rPr lang="de-DE" altLang="de-DE" sz="2400" dirty="0">
                <a:solidFill>
                  <a:schemeClr val="tx2"/>
                </a:solidFill>
              </a:rPr>
              <a:t>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A011A46B-0E0F-492C-90E4-A174959CF728}"/>
              </a:ext>
            </a:extLst>
          </p:cNvPr>
          <p:cNvPicPr>
            <a:picLocks noChangeAspect="1"/>
          </p:cNvPicPr>
          <p:nvPr/>
        </p:nvPicPr>
        <p:blipFill>
          <a:blip r:embed="rId3"/>
          <a:stretch>
            <a:fillRect/>
          </a:stretch>
        </p:blipFill>
        <p:spPr>
          <a:xfrm>
            <a:off x="431540" y="1196752"/>
            <a:ext cx="9901100" cy="4789710"/>
          </a:xfrm>
          <a:prstGeom prst="rect">
            <a:avLst/>
          </a:prstGeom>
        </p:spPr>
      </p:pic>
      <p:sp>
        <p:nvSpPr>
          <p:cNvPr id="2" name="Foliennummernplatzhalter 1">
            <a:extLst>
              <a:ext uri="{FF2B5EF4-FFF2-40B4-BE49-F238E27FC236}">
                <a16:creationId xmlns:a16="http://schemas.microsoft.com/office/drawing/2014/main" id="{4DCF16E6-1B05-432D-9087-5372E4B81D47}"/>
              </a:ext>
            </a:extLst>
          </p:cNvPr>
          <p:cNvSpPr>
            <a:spLocks noGrp="1"/>
          </p:cNvSpPr>
          <p:nvPr>
            <p:ph type="sldNum" sz="quarter" idx="12"/>
          </p:nvPr>
        </p:nvSpPr>
        <p:spPr/>
        <p:txBody>
          <a:bodyPr/>
          <a:lstStyle/>
          <a:p>
            <a:pPr>
              <a:defRPr/>
            </a:pPr>
            <a:fld id="{1C2867A0-F623-427E-AB3E-7CA64D419047}" type="slidenum">
              <a:rPr lang="de-DE" altLang="de-DE" smtClean="0"/>
              <a:pPr>
                <a:defRPr/>
              </a:pPr>
              <a:t>3</a:t>
            </a:fld>
            <a:endParaRPr lang="de-DE" altLang="de-DE" dirty="0"/>
          </a:p>
        </p:txBody>
      </p:sp>
      <p:sp>
        <p:nvSpPr>
          <p:cNvPr id="3" name="Rechteck 2">
            <a:extLst>
              <a:ext uri="{FF2B5EF4-FFF2-40B4-BE49-F238E27FC236}">
                <a16:creationId xmlns:a16="http://schemas.microsoft.com/office/drawing/2014/main" id="{F28051A7-0733-422A-9ED9-041EEE068F1C}"/>
              </a:ext>
            </a:extLst>
          </p:cNvPr>
          <p:cNvSpPr/>
          <p:nvPr/>
        </p:nvSpPr>
        <p:spPr bwMode="auto">
          <a:xfrm>
            <a:off x="7398326" y="3176972"/>
            <a:ext cx="558049" cy="2196244"/>
          </a:xfrm>
          <a:prstGeom prst="rect">
            <a:avLst/>
          </a:prstGeom>
          <a:solidFill>
            <a:schemeClr val="tx1"/>
          </a:solidFill>
          <a:ln w="9525"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dirty="0">
              <a:ln>
                <a:noFill/>
              </a:ln>
              <a:effectLst/>
              <a:latin typeface="Times New Roman" panose="02020603050405020304" pitchFamily="18" charset="0"/>
            </a:endParaRPr>
          </a:p>
        </p:txBody>
      </p:sp>
      <p:sp>
        <p:nvSpPr>
          <p:cNvPr id="8" name="Textfeld 7">
            <a:extLst>
              <a:ext uri="{FF2B5EF4-FFF2-40B4-BE49-F238E27FC236}">
                <a16:creationId xmlns:a16="http://schemas.microsoft.com/office/drawing/2014/main" id="{F9BDD8CD-412C-45ED-A951-0A4D43095DBC}"/>
              </a:ext>
            </a:extLst>
          </p:cNvPr>
          <p:cNvSpPr txBox="1"/>
          <p:nvPr/>
        </p:nvSpPr>
        <p:spPr>
          <a:xfrm>
            <a:off x="4765244" y="1662910"/>
            <a:ext cx="2114681" cy="1323439"/>
          </a:xfrm>
          <a:prstGeom prst="rect">
            <a:avLst/>
          </a:prstGeom>
          <a:noFill/>
        </p:spPr>
        <p:txBody>
          <a:bodyPr wrap="none" rtlCol="0">
            <a:spAutoFit/>
          </a:bodyPr>
          <a:lstStyle/>
          <a:p>
            <a:pPr algn="ctr"/>
            <a:r>
              <a:rPr lang="de-DE" sz="2400" b="1" dirty="0"/>
              <a:t>Import</a:t>
            </a:r>
          </a:p>
          <a:p>
            <a:pPr algn="ctr"/>
            <a:r>
              <a:rPr lang="de-DE" sz="2400" b="1" dirty="0"/>
              <a:t>Kohle, Öl, Gas</a:t>
            </a:r>
          </a:p>
          <a:p>
            <a:pPr algn="ctr"/>
            <a:r>
              <a:rPr lang="de-DE" sz="3200" b="1" dirty="0">
                <a:solidFill>
                  <a:srgbClr val="C00000"/>
                </a:solidFill>
              </a:rPr>
              <a:t>84 Mrd. € </a:t>
            </a:r>
          </a:p>
        </p:txBody>
      </p:sp>
      <p:cxnSp>
        <p:nvCxnSpPr>
          <p:cNvPr id="10" name="Gerade Verbindung mit Pfeil 9">
            <a:extLst>
              <a:ext uri="{FF2B5EF4-FFF2-40B4-BE49-F238E27FC236}">
                <a16:creationId xmlns:a16="http://schemas.microsoft.com/office/drawing/2014/main" id="{923DCA3A-843F-4CD1-B2C0-899BC569391A}"/>
              </a:ext>
            </a:extLst>
          </p:cNvPr>
          <p:cNvCxnSpPr/>
          <p:nvPr/>
        </p:nvCxnSpPr>
        <p:spPr bwMode="auto">
          <a:xfrm>
            <a:off x="5835810" y="3115731"/>
            <a:ext cx="1462939" cy="1175726"/>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Gerade Verbindung mit Pfeil 8">
            <a:extLst>
              <a:ext uri="{FF2B5EF4-FFF2-40B4-BE49-F238E27FC236}">
                <a16:creationId xmlns:a16="http://schemas.microsoft.com/office/drawing/2014/main" id="{93F952F1-C7AB-43CF-B594-E5B7469ECE7A}"/>
              </a:ext>
            </a:extLst>
          </p:cNvPr>
          <p:cNvCxnSpPr/>
          <p:nvPr/>
        </p:nvCxnSpPr>
        <p:spPr bwMode="auto">
          <a:xfrm flipV="1">
            <a:off x="4490437" y="3070155"/>
            <a:ext cx="2664296" cy="167978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hteck 10">
            <a:extLst>
              <a:ext uri="{FF2B5EF4-FFF2-40B4-BE49-F238E27FC236}">
                <a16:creationId xmlns:a16="http://schemas.microsoft.com/office/drawing/2014/main" id="{DFD17811-A26A-43A9-AE29-F17D7BEA19A6}"/>
              </a:ext>
            </a:extLst>
          </p:cNvPr>
          <p:cNvSpPr/>
          <p:nvPr/>
        </p:nvSpPr>
        <p:spPr bwMode="auto">
          <a:xfrm>
            <a:off x="8244408" y="1156168"/>
            <a:ext cx="2196244" cy="4996365"/>
          </a:xfrm>
          <a:prstGeom prst="rect">
            <a:avLst/>
          </a:prstGeom>
          <a:solidFill>
            <a:srgbClr val="F9FDF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6" name="Textfeld 5">
            <a:extLst>
              <a:ext uri="{FF2B5EF4-FFF2-40B4-BE49-F238E27FC236}">
                <a16:creationId xmlns:a16="http://schemas.microsoft.com/office/drawing/2014/main" id="{F3FED720-CBF6-4165-9B76-ABDB855EE1CA}"/>
              </a:ext>
            </a:extLst>
          </p:cNvPr>
          <p:cNvSpPr txBox="1"/>
          <p:nvPr/>
        </p:nvSpPr>
        <p:spPr>
          <a:xfrm>
            <a:off x="7376405" y="4185084"/>
            <a:ext cx="646331" cy="369332"/>
          </a:xfrm>
          <a:prstGeom prst="rect">
            <a:avLst/>
          </a:prstGeom>
          <a:noFill/>
        </p:spPr>
        <p:txBody>
          <a:bodyPr wrap="none" rtlCol="0">
            <a:spAutoFit/>
          </a:bodyPr>
          <a:lstStyle/>
          <a:p>
            <a:r>
              <a:rPr lang="de-DE" sz="1800" b="1" dirty="0">
                <a:solidFill>
                  <a:schemeClr val="bg1"/>
                </a:solidFill>
              </a:rPr>
              <a:t>85%</a:t>
            </a:r>
          </a:p>
        </p:txBody>
      </p:sp>
    </p:spTree>
    <p:extLst>
      <p:ext uri="{BB962C8B-B14F-4D97-AF65-F5344CB8AC3E}">
        <p14:creationId xmlns:p14="http://schemas.microsoft.com/office/powerpoint/2010/main" val="266863215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1100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par>
                                <p:cTn id="8" presetID="6" presetClass="entr" presetSubtype="32" fill="hold" grpId="0" nodeType="withEffect">
                                  <p:stCondLst>
                                    <p:cond delay="720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par>
                                <p:cTn id="11" presetID="6" presetClass="entr" presetSubtype="32" fill="hold" nodeType="withEffect">
                                  <p:stCondLst>
                                    <p:cond delay="9700"/>
                                  </p:stCondLst>
                                  <p:childTnLst>
                                    <p:set>
                                      <p:cBhvr>
                                        <p:cTn id="12" dur="1" fill="hold">
                                          <p:stCondLst>
                                            <p:cond delay="0"/>
                                          </p:stCondLst>
                                        </p:cTn>
                                        <p:tgtEl>
                                          <p:spTgt spid="10"/>
                                        </p:tgtEl>
                                        <p:attrNameLst>
                                          <p:attrName>style.visibility</p:attrName>
                                        </p:attrNameLst>
                                      </p:cBhvr>
                                      <p:to>
                                        <p:strVal val="visible"/>
                                      </p:to>
                                    </p:set>
                                    <p:animEffect transition="in" filter="circle(out)">
                                      <p:cBhvr>
                                        <p:cTn id="13" dur="2000"/>
                                        <p:tgtEl>
                                          <p:spTgt spid="10"/>
                                        </p:tgtEl>
                                      </p:cBhvr>
                                    </p:animEffect>
                                  </p:childTnLst>
                                </p:cTn>
                              </p:par>
                              <p:par>
                                <p:cTn id="14" presetID="6" presetClass="entr" presetSubtype="32" fill="hold" nodeType="withEffect">
                                  <p:stCondLst>
                                    <p:cond delay="12400"/>
                                  </p:stCondLst>
                                  <p:childTnLst>
                                    <p:set>
                                      <p:cBhvr>
                                        <p:cTn id="15" dur="1" fill="hold">
                                          <p:stCondLst>
                                            <p:cond delay="0"/>
                                          </p:stCondLst>
                                        </p:cTn>
                                        <p:tgtEl>
                                          <p:spTgt spid="9"/>
                                        </p:tgtEl>
                                        <p:attrNameLst>
                                          <p:attrName>style.visibility</p:attrName>
                                        </p:attrNameLst>
                                      </p:cBhvr>
                                      <p:to>
                                        <p:strVal val="visible"/>
                                      </p:to>
                                    </p:set>
                                    <p:animEffect transition="in" filter="circle(out)">
                                      <p:cBhvr>
                                        <p:cTn id="16" dur="2000"/>
                                        <p:tgtEl>
                                          <p:spTgt spid="9"/>
                                        </p:tgtEl>
                                      </p:cBhvr>
                                    </p:animEffect>
                                  </p:childTnLst>
                                </p:cTn>
                              </p:par>
                              <p:par>
                                <p:cTn id="17" presetID="6" presetClass="entr" presetSubtype="32" fill="hold" grpId="0" nodeType="withEffect">
                                  <p:stCondLst>
                                    <p:cond delay="9700"/>
                                  </p:stCondLst>
                                  <p:childTnLst>
                                    <p:set>
                                      <p:cBhvr>
                                        <p:cTn id="18" dur="1" fill="hold">
                                          <p:stCondLst>
                                            <p:cond delay="0"/>
                                          </p:stCondLst>
                                        </p:cTn>
                                        <p:tgtEl>
                                          <p:spTgt spid="6"/>
                                        </p:tgtEl>
                                        <p:attrNameLst>
                                          <p:attrName>style.visibility</p:attrName>
                                        </p:attrNameLst>
                                      </p:cBhvr>
                                      <p:to>
                                        <p:strVal val="visible"/>
                                      </p:to>
                                    </p:set>
                                    <p:animEffect transition="in" filter="circle(out)">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Zubau von Solar und Windanlagen </a:t>
            </a:r>
            <a:endParaRPr lang="de-DE" altLang="de-DE" sz="2400" dirty="0">
              <a:solidFill>
                <a:schemeClr val="tx2"/>
              </a:solidFill>
            </a:endParaRP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449D9FAA-E33C-4221-B680-AA40F19F4D23}"/>
              </a:ext>
            </a:extLst>
          </p:cNvPr>
          <p:cNvPicPr>
            <a:picLocks noChangeAspect="1"/>
          </p:cNvPicPr>
          <p:nvPr/>
        </p:nvPicPr>
        <p:blipFill>
          <a:blip r:embed="rId3"/>
          <a:stretch>
            <a:fillRect/>
          </a:stretch>
        </p:blipFill>
        <p:spPr>
          <a:xfrm>
            <a:off x="436120" y="872716"/>
            <a:ext cx="8485684" cy="5148572"/>
          </a:xfrm>
          <a:prstGeom prst="rect">
            <a:avLst/>
          </a:prstGeom>
        </p:spPr>
      </p:pic>
      <p:sp>
        <p:nvSpPr>
          <p:cNvPr id="3" name="Textfeld 2">
            <a:extLst>
              <a:ext uri="{FF2B5EF4-FFF2-40B4-BE49-F238E27FC236}">
                <a16:creationId xmlns:a16="http://schemas.microsoft.com/office/drawing/2014/main" id="{E04AF0C3-C808-442D-A6DB-EC84849A8224}"/>
              </a:ext>
            </a:extLst>
          </p:cNvPr>
          <p:cNvSpPr txBox="1"/>
          <p:nvPr/>
        </p:nvSpPr>
        <p:spPr>
          <a:xfrm>
            <a:off x="3743908" y="4293096"/>
            <a:ext cx="484555" cy="400110"/>
          </a:xfrm>
          <a:prstGeom prst="rect">
            <a:avLst/>
          </a:prstGeom>
          <a:solidFill>
            <a:srgbClr val="FFC000"/>
          </a:solidFill>
        </p:spPr>
        <p:txBody>
          <a:bodyPr wrap="square" rtlCol="0">
            <a:spAutoFit/>
          </a:bodyPr>
          <a:lstStyle/>
          <a:p>
            <a:r>
              <a:rPr lang="de-DE" sz="2000" b="1" dirty="0"/>
              <a:t>99</a:t>
            </a:r>
          </a:p>
        </p:txBody>
      </p:sp>
      <p:sp>
        <p:nvSpPr>
          <p:cNvPr id="8" name="Textfeld 7">
            <a:extLst>
              <a:ext uri="{FF2B5EF4-FFF2-40B4-BE49-F238E27FC236}">
                <a16:creationId xmlns:a16="http://schemas.microsoft.com/office/drawing/2014/main" id="{C4622876-5DAF-480F-B934-AAA95AD0E950}"/>
              </a:ext>
            </a:extLst>
          </p:cNvPr>
          <p:cNvSpPr txBox="1"/>
          <p:nvPr/>
        </p:nvSpPr>
        <p:spPr>
          <a:xfrm>
            <a:off x="7992380" y="3459311"/>
            <a:ext cx="576064" cy="400110"/>
          </a:xfrm>
          <a:prstGeom prst="rect">
            <a:avLst/>
          </a:prstGeom>
          <a:solidFill>
            <a:srgbClr val="FFC000"/>
          </a:solidFill>
        </p:spPr>
        <p:txBody>
          <a:bodyPr wrap="square" rtlCol="0">
            <a:spAutoFit/>
          </a:bodyPr>
          <a:lstStyle/>
          <a:p>
            <a:r>
              <a:rPr lang="de-DE" sz="2000" b="1" dirty="0"/>
              <a:t>469</a:t>
            </a:r>
            <a:endParaRPr lang="de-DE" sz="1800" b="1" dirty="0"/>
          </a:p>
        </p:txBody>
      </p:sp>
      <p:sp>
        <p:nvSpPr>
          <p:cNvPr id="2" name="Foliennummernplatzhalter 1">
            <a:extLst>
              <a:ext uri="{FF2B5EF4-FFF2-40B4-BE49-F238E27FC236}">
                <a16:creationId xmlns:a16="http://schemas.microsoft.com/office/drawing/2014/main" id="{9B4E4F8F-570B-46A5-8026-6F967FD577FF}"/>
              </a:ext>
            </a:extLst>
          </p:cNvPr>
          <p:cNvSpPr>
            <a:spLocks noGrp="1"/>
          </p:cNvSpPr>
          <p:nvPr>
            <p:ph type="sldNum" sz="quarter" idx="12"/>
          </p:nvPr>
        </p:nvSpPr>
        <p:spPr/>
        <p:txBody>
          <a:bodyPr/>
          <a:lstStyle/>
          <a:p>
            <a:pPr>
              <a:defRPr/>
            </a:pPr>
            <a:fld id="{1C2867A0-F623-427E-AB3E-7CA64D419047}" type="slidenum">
              <a:rPr lang="de-DE" altLang="de-DE" smtClean="0"/>
              <a:pPr>
                <a:defRPr/>
              </a:pPr>
              <a:t>4</a:t>
            </a:fld>
            <a:endParaRPr lang="de-DE" altLang="de-DE"/>
          </a:p>
        </p:txBody>
      </p:sp>
      <p:sp>
        <p:nvSpPr>
          <p:cNvPr id="6" name="Textfeld 5">
            <a:extLst>
              <a:ext uri="{FF2B5EF4-FFF2-40B4-BE49-F238E27FC236}">
                <a16:creationId xmlns:a16="http://schemas.microsoft.com/office/drawing/2014/main" id="{93AD58FD-65D1-4491-A043-B16FE3C47041}"/>
              </a:ext>
            </a:extLst>
          </p:cNvPr>
          <p:cNvSpPr txBox="1"/>
          <p:nvPr/>
        </p:nvSpPr>
        <p:spPr>
          <a:xfrm>
            <a:off x="3298863" y="3228945"/>
            <a:ext cx="1883785" cy="523220"/>
          </a:xfrm>
          <a:prstGeom prst="rect">
            <a:avLst/>
          </a:prstGeom>
          <a:noFill/>
        </p:spPr>
        <p:txBody>
          <a:bodyPr wrap="none" rtlCol="0">
            <a:spAutoFit/>
          </a:bodyPr>
          <a:lstStyle/>
          <a:p>
            <a:r>
              <a:rPr lang="de-DE" sz="2800" b="1" dirty="0"/>
              <a:t>212 TWh/a</a:t>
            </a:r>
          </a:p>
        </p:txBody>
      </p:sp>
      <p:sp>
        <p:nvSpPr>
          <p:cNvPr id="9" name="Textfeld 8">
            <a:extLst>
              <a:ext uri="{FF2B5EF4-FFF2-40B4-BE49-F238E27FC236}">
                <a16:creationId xmlns:a16="http://schemas.microsoft.com/office/drawing/2014/main" id="{06D741FF-AAB7-4C75-932A-F1EA50EDD148}"/>
              </a:ext>
            </a:extLst>
          </p:cNvPr>
          <p:cNvSpPr txBox="1"/>
          <p:nvPr/>
        </p:nvSpPr>
        <p:spPr>
          <a:xfrm>
            <a:off x="6990910" y="951536"/>
            <a:ext cx="2153090" cy="523220"/>
          </a:xfrm>
          <a:prstGeom prst="rect">
            <a:avLst/>
          </a:prstGeom>
          <a:noFill/>
        </p:spPr>
        <p:txBody>
          <a:bodyPr wrap="none" rtlCol="0">
            <a:spAutoFit/>
          </a:bodyPr>
          <a:lstStyle/>
          <a:p>
            <a:r>
              <a:rPr lang="de-DE" sz="2800" b="1" dirty="0"/>
              <a:t>1.000 TWh/a</a:t>
            </a:r>
          </a:p>
        </p:txBody>
      </p:sp>
    </p:spTree>
    <p:extLst>
      <p:ext uri="{BB962C8B-B14F-4D97-AF65-F5344CB8AC3E}">
        <p14:creationId xmlns:p14="http://schemas.microsoft.com/office/powerpoint/2010/main" val="143642303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420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par>
                          <p:cTn id="8" fill="hold">
                            <p:stCondLst>
                              <p:cond delay="6200"/>
                            </p:stCondLst>
                            <p:childTnLst>
                              <p:par>
                                <p:cTn id="9" presetID="6" presetClass="entr" presetSubtype="32" fill="hold" grpId="0" nodeType="afterEffect">
                                  <p:stCondLst>
                                    <p:cond delay="1300"/>
                                  </p:stCondLst>
                                  <p:childTnLst>
                                    <p:set>
                                      <p:cBhvr>
                                        <p:cTn id="10" dur="1" fill="hold">
                                          <p:stCondLst>
                                            <p:cond delay="0"/>
                                          </p:stCondLst>
                                        </p:cTn>
                                        <p:tgtEl>
                                          <p:spTgt spid="9"/>
                                        </p:tgtEl>
                                        <p:attrNameLst>
                                          <p:attrName>style.visibility</p:attrName>
                                        </p:attrNameLst>
                                      </p:cBhvr>
                                      <p:to>
                                        <p:strVal val="visible"/>
                                      </p:to>
                                    </p:set>
                                    <p:animEffect transition="in" filter="circle(out)">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199" y="0"/>
            <a:ext cx="8229600" cy="634082"/>
          </a:xfrm>
        </p:spPr>
        <p:txBody>
          <a:bodyPr>
            <a:normAutofit fontScale="90000"/>
          </a:bodyPr>
          <a:lstStyle/>
          <a:p>
            <a:r>
              <a:rPr lang="de-DE" sz="4000" dirty="0">
                <a:solidFill>
                  <a:schemeClr val="tx1"/>
                </a:solidFill>
                <a:latin typeface="Times New Roman" panose="02020603050405020304" pitchFamily="18" charset="0"/>
                <a:cs typeface="Times New Roman" panose="02020603050405020304" pitchFamily="18" charset="0"/>
              </a:rPr>
              <a:t>Energiekosten</a:t>
            </a:r>
            <a:endParaRPr lang="de-DE" sz="3600" dirty="0">
              <a:solidFill>
                <a:schemeClr val="tx1"/>
              </a:solidFill>
              <a:latin typeface="Times New Roman" panose="02020603050405020304" pitchFamily="18" charset="0"/>
              <a:cs typeface="Times New Roman" panose="02020603050405020304" pitchFamily="18" charset="0"/>
            </a:endParaRPr>
          </a:p>
        </p:txBody>
      </p:sp>
      <p:sp>
        <p:nvSpPr>
          <p:cNvPr id="7" name="Fußzeilenplatzhalter 6"/>
          <p:cNvSpPr>
            <a:spLocks noGrp="1"/>
          </p:cNvSpPr>
          <p:nvPr>
            <p:ph type="ftr" sz="quarter" idx="11"/>
          </p:nvPr>
        </p:nvSpPr>
        <p:spPr>
          <a:xfrm>
            <a:off x="71500" y="6245225"/>
            <a:ext cx="4896544" cy="476250"/>
          </a:xfrm>
        </p:spPr>
        <p:txBody>
          <a:bodyPr/>
          <a:lstStyle/>
          <a:p>
            <a:pPr>
              <a:defRPr/>
            </a:pPr>
            <a:r>
              <a:rPr lang="de-DE" altLang="de-DE"/>
              <a:t>Konferenz des Schiller-Instituts in Berlin am 30.-31.05.2026                                                                                </a:t>
            </a:r>
            <a:endParaRPr lang="de-DE" altLang="de-DE" dirty="0"/>
          </a:p>
        </p:txBody>
      </p:sp>
      <p:sp>
        <p:nvSpPr>
          <p:cNvPr id="3" name="Textfeld 2">
            <a:extLst>
              <a:ext uri="{FF2B5EF4-FFF2-40B4-BE49-F238E27FC236}">
                <a16:creationId xmlns:a16="http://schemas.microsoft.com/office/drawing/2014/main" id="{94182F6D-498C-452F-B20B-0B1390A45053}"/>
              </a:ext>
            </a:extLst>
          </p:cNvPr>
          <p:cNvSpPr txBox="1"/>
          <p:nvPr/>
        </p:nvSpPr>
        <p:spPr>
          <a:xfrm>
            <a:off x="7920372" y="1196752"/>
            <a:ext cx="184731" cy="338554"/>
          </a:xfrm>
          <a:prstGeom prst="rect">
            <a:avLst/>
          </a:prstGeom>
          <a:noFill/>
        </p:spPr>
        <p:txBody>
          <a:bodyPr wrap="none" rtlCol="0">
            <a:spAutoFit/>
          </a:bodyPr>
          <a:lstStyle/>
          <a:p>
            <a:endParaRPr lang="de-DE" dirty="0"/>
          </a:p>
        </p:txBody>
      </p:sp>
      <p:sp>
        <p:nvSpPr>
          <p:cNvPr id="4" name="Foliennummernplatzhalter 3">
            <a:extLst>
              <a:ext uri="{FF2B5EF4-FFF2-40B4-BE49-F238E27FC236}">
                <a16:creationId xmlns:a16="http://schemas.microsoft.com/office/drawing/2014/main" id="{BD6A5929-B72E-4F38-B9A2-DA35E22CE027}"/>
              </a:ext>
            </a:extLst>
          </p:cNvPr>
          <p:cNvSpPr>
            <a:spLocks noGrp="1"/>
          </p:cNvSpPr>
          <p:nvPr>
            <p:ph type="sldNum" sz="quarter" idx="12"/>
          </p:nvPr>
        </p:nvSpPr>
        <p:spPr/>
        <p:txBody>
          <a:bodyPr/>
          <a:lstStyle/>
          <a:p>
            <a:pPr>
              <a:defRPr/>
            </a:pPr>
            <a:fld id="{BF9384B9-D178-4EB3-9DF3-52B803BAE356}" type="slidenum">
              <a:rPr lang="de-DE" altLang="de-DE" smtClean="0"/>
              <a:pPr>
                <a:defRPr/>
              </a:pPr>
              <a:t>5</a:t>
            </a:fld>
            <a:endParaRPr lang="de-DE" altLang="de-DE"/>
          </a:p>
        </p:txBody>
      </p:sp>
      <p:pic>
        <p:nvPicPr>
          <p:cNvPr id="31" name="Grafik 30">
            <a:extLst>
              <a:ext uri="{FF2B5EF4-FFF2-40B4-BE49-F238E27FC236}">
                <a16:creationId xmlns:a16="http://schemas.microsoft.com/office/drawing/2014/main" id="{A31FC076-8A72-4873-9EC0-328E5157B8DB}"/>
              </a:ext>
            </a:extLst>
          </p:cNvPr>
          <p:cNvPicPr>
            <a:picLocks noChangeAspect="1"/>
          </p:cNvPicPr>
          <p:nvPr/>
        </p:nvPicPr>
        <p:blipFill>
          <a:blip r:embed="rId3"/>
          <a:stretch>
            <a:fillRect/>
          </a:stretch>
        </p:blipFill>
        <p:spPr>
          <a:xfrm>
            <a:off x="401047" y="969555"/>
            <a:ext cx="8532948" cy="5195750"/>
          </a:xfrm>
          <a:prstGeom prst="rect">
            <a:avLst/>
          </a:prstGeom>
        </p:spPr>
      </p:pic>
      <p:sp>
        <p:nvSpPr>
          <p:cNvPr id="24" name="Textfeld 23">
            <a:extLst>
              <a:ext uri="{FF2B5EF4-FFF2-40B4-BE49-F238E27FC236}">
                <a16:creationId xmlns:a16="http://schemas.microsoft.com/office/drawing/2014/main" id="{9282165C-637F-4312-885D-CE61C96D7677}"/>
              </a:ext>
            </a:extLst>
          </p:cNvPr>
          <p:cNvSpPr txBox="1"/>
          <p:nvPr/>
        </p:nvSpPr>
        <p:spPr>
          <a:xfrm flipH="1">
            <a:off x="6156176" y="3454046"/>
            <a:ext cx="1404156" cy="1384995"/>
          </a:xfrm>
          <a:prstGeom prst="rect">
            <a:avLst/>
          </a:prstGeom>
          <a:noFill/>
        </p:spPr>
        <p:txBody>
          <a:bodyPr wrap="square" rtlCol="0">
            <a:spAutoFit/>
          </a:bodyPr>
          <a:lstStyle/>
          <a:p>
            <a:pPr algn="ctr"/>
            <a:r>
              <a:rPr lang="de-DE" sz="2800" b="1" dirty="0"/>
              <a:t>Import</a:t>
            </a:r>
          </a:p>
          <a:p>
            <a:pPr algn="ctr"/>
            <a:r>
              <a:rPr lang="de-DE" sz="2800" b="1" dirty="0"/>
              <a:t>300 </a:t>
            </a:r>
          </a:p>
          <a:p>
            <a:pPr algn="ctr"/>
            <a:r>
              <a:rPr lang="de-DE" sz="2800" b="1" dirty="0"/>
              <a:t>Mrd. €</a:t>
            </a:r>
          </a:p>
        </p:txBody>
      </p:sp>
      <p:sp>
        <p:nvSpPr>
          <p:cNvPr id="33" name="Textfeld 32">
            <a:extLst>
              <a:ext uri="{FF2B5EF4-FFF2-40B4-BE49-F238E27FC236}">
                <a16:creationId xmlns:a16="http://schemas.microsoft.com/office/drawing/2014/main" id="{3DF4A11F-D254-48E1-B430-CCEA5828E232}"/>
              </a:ext>
            </a:extLst>
          </p:cNvPr>
          <p:cNvSpPr txBox="1"/>
          <p:nvPr/>
        </p:nvSpPr>
        <p:spPr>
          <a:xfrm>
            <a:off x="1431068" y="2096852"/>
            <a:ext cx="1152880" cy="369332"/>
          </a:xfrm>
          <a:prstGeom prst="rect">
            <a:avLst/>
          </a:prstGeom>
          <a:noFill/>
        </p:spPr>
        <p:txBody>
          <a:bodyPr wrap="none" rtlCol="0">
            <a:spAutoFit/>
          </a:bodyPr>
          <a:lstStyle/>
          <a:p>
            <a:r>
              <a:rPr lang="de-DE" sz="1800" b="1" dirty="0"/>
              <a:t>36 Mrd. €</a:t>
            </a:r>
          </a:p>
        </p:txBody>
      </p:sp>
      <p:sp>
        <p:nvSpPr>
          <p:cNvPr id="35" name="Rechteck 34">
            <a:extLst>
              <a:ext uri="{FF2B5EF4-FFF2-40B4-BE49-F238E27FC236}">
                <a16:creationId xmlns:a16="http://schemas.microsoft.com/office/drawing/2014/main" id="{726777A1-C0F4-4236-AFEF-92AA296B7F7C}"/>
              </a:ext>
            </a:extLst>
          </p:cNvPr>
          <p:cNvSpPr/>
          <p:nvPr/>
        </p:nvSpPr>
        <p:spPr bwMode="auto">
          <a:xfrm>
            <a:off x="6012160" y="1916832"/>
            <a:ext cx="1764196" cy="331236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1" name="Textfeld 10">
            <a:extLst>
              <a:ext uri="{FF2B5EF4-FFF2-40B4-BE49-F238E27FC236}">
                <a16:creationId xmlns:a16="http://schemas.microsoft.com/office/drawing/2014/main" id="{93DBE727-494D-45DF-8940-F295A7309C3F}"/>
              </a:ext>
            </a:extLst>
          </p:cNvPr>
          <p:cNvSpPr txBox="1"/>
          <p:nvPr/>
        </p:nvSpPr>
        <p:spPr>
          <a:xfrm flipH="1">
            <a:off x="1179792" y="3068960"/>
            <a:ext cx="1404156" cy="1015663"/>
          </a:xfrm>
          <a:prstGeom prst="rect">
            <a:avLst/>
          </a:prstGeom>
          <a:noFill/>
        </p:spPr>
        <p:txBody>
          <a:bodyPr wrap="square" rtlCol="0">
            <a:spAutoFit/>
          </a:bodyPr>
          <a:lstStyle/>
          <a:p>
            <a:pPr algn="ctr"/>
            <a:r>
              <a:rPr lang="de-DE" sz="2000" b="1" dirty="0"/>
              <a:t>Import</a:t>
            </a:r>
          </a:p>
          <a:p>
            <a:pPr algn="ctr"/>
            <a:r>
              <a:rPr lang="de-DE" sz="2000" b="1" dirty="0"/>
              <a:t>84 </a:t>
            </a:r>
          </a:p>
          <a:p>
            <a:pPr algn="ctr"/>
            <a:r>
              <a:rPr lang="de-DE" sz="2000" b="1" dirty="0"/>
              <a:t>Mrd. €</a:t>
            </a:r>
          </a:p>
        </p:txBody>
      </p:sp>
    </p:spTree>
    <p:extLst>
      <p:ext uri="{BB962C8B-B14F-4D97-AF65-F5344CB8AC3E}">
        <p14:creationId xmlns:p14="http://schemas.microsoft.com/office/powerpoint/2010/main" val="397855676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5800"/>
                                  </p:stCondLst>
                                  <p:childTnLst>
                                    <p:set>
                                      <p:cBhvr>
                                        <p:cTn id="6" dur="1" fill="hold">
                                          <p:stCondLst>
                                            <p:cond delay="0"/>
                                          </p:stCondLst>
                                        </p:cTn>
                                        <p:tgtEl>
                                          <p:spTgt spid="33"/>
                                        </p:tgtEl>
                                        <p:attrNameLst>
                                          <p:attrName>style.visibility</p:attrName>
                                        </p:attrNameLst>
                                      </p:cBhvr>
                                      <p:to>
                                        <p:strVal val="visible"/>
                                      </p:to>
                                    </p:set>
                                    <p:animEffect transition="in" filter="circle(out)">
                                      <p:cBhvr>
                                        <p:cTn id="7" dur="2000"/>
                                        <p:tgtEl>
                                          <p:spTgt spid="33"/>
                                        </p:tgtEl>
                                      </p:cBhvr>
                                    </p:animEffect>
                                  </p:childTnLst>
                                </p:cTn>
                              </p:par>
                            </p:childTnLst>
                          </p:cTn>
                        </p:par>
                        <p:par>
                          <p:cTn id="8" fill="hold">
                            <p:stCondLst>
                              <p:cond delay="7800"/>
                            </p:stCondLst>
                            <p:childTnLst>
                              <p:par>
                                <p:cTn id="9" presetID="6" presetClass="entr" presetSubtype="3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out)">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199" y="0"/>
            <a:ext cx="8229600" cy="634082"/>
          </a:xfrm>
        </p:spPr>
        <p:txBody>
          <a:bodyPr>
            <a:normAutofit fontScale="90000"/>
          </a:bodyPr>
          <a:lstStyle/>
          <a:p>
            <a:r>
              <a:rPr lang="de-DE" sz="4000" dirty="0">
                <a:solidFill>
                  <a:schemeClr val="tx1"/>
                </a:solidFill>
                <a:latin typeface="Times New Roman" panose="02020603050405020304" pitchFamily="18" charset="0"/>
                <a:cs typeface="Times New Roman" panose="02020603050405020304" pitchFamily="18" charset="0"/>
              </a:rPr>
              <a:t>Energiekosten</a:t>
            </a:r>
            <a:endParaRPr lang="de-DE" sz="3600" dirty="0">
              <a:solidFill>
                <a:schemeClr val="tx1"/>
              </a:solidFill>
              <a:latin typeface="Times New Roman" panose="02020603050405020304" pitchFamily="18" charset="0"/>
              <a:cs typeface="Times New Roman" panose="02020603050405020304" pitchFamily="18" charset="0"/>
            </a:endParaRPr>
          </a:p>
        </p:txBody>
      </p:sp>
      <p:sp>
        <p:nvSpPr>
          <p:cNvPr id="7" name="Fußzeilenplatzhalter 6"/>
          <p:cNvSpPr>
            <a:spLocks noGrp="1"/>
          </p:cNvSpPr>
          <p:nvPr>
            <p:ph type="ftr" sz="quarter" idx="11"/>
          </p:nvPr>
        </p:nvSpPr>
        <p:spPr>
          <a:xfrm>
            <a:off x="71500" y="6245225"/>
            <a:ext cx="4896544" cy="476250"/>
          </a:xfrm>
        </p:spPr>
        <p:txBody>
          <a:bodyPr/>
          <a:lstStyle/>
          <a:p>
            <a:pPr>
              <a:defRPr/>
            </a:pPr>
            <a:r>
              <a:rPr lang="de-DE" altLang="de-DE"/>
              <a:t>Konferenz des Schiller-Instituts in Berlin am 30.-31.05.2026                                                                                </a:t>
            </a:r>
            <a:endParaRPr lang="de-DE" altLang="de-DE" dirty="0"/>
          </a:p>
        </p:txBody>
      </p:sp>
      <p:sp>
        <p:nvSpPr>
          <p:cNvPr id="3" name="Textfeld 2">
            <a:extLst>
              <a:ext uri="{FF2B5EF4-FFF2-40B4-BE49-F238E27FC236}">
                <a16:creationId xmlns:a16="http://schemas.microsoft.com/office/drawing/2014/main" id="{94182F6D-498C-452F-B20B-0B1390A45053}"/>
              </a:ext>
            </a:extLst>
          </p:cNvPr>
          <p:cNvSpPr txBox="1"/>
          <p:nvPr/>
        </p:nvSpPr>
        <p:spPr>
          <a:xfrm>
            <a:off x="7920372" y="1196752"/>
            <a:ext cx="184731" cy="338554"/>
          </a:xfrm>
          <a:prstGeom prst="rect">
            <a:avLst/>
          </a:prstGeom>
          <a:noFill/>
        </p:spPr>
        <p:txBody>
          <a:bodyPr wrap="none" rtlCol="0">
            <a:spAutoFit/>
          </a:bodyPr>
          <a:lstStyle/>
          <a:p>
            <a:endParaRPr lang="de-DE" dirty="0"/>
          </a:p>
        </p:txBody>
      </p:sp>
      <p:sp>
        <p:nvSpPr>
          <p:cNvPr id="4" name="Foliennummernplatzhalter 3">
            <a:extLst>
              <a:ext uri="{FF2B5EF4-FFF2-40B4-BE49-F238E27FC236}">
                <a16:creationId xmlns:a16="http://schemas.microsoft.com/office/drawing/2014/main" id="{BD6A5929-B72E-4F38-B9A2-DA35E22CE027}"/>
              </a:ext>
            </a:extLst>
          </p:cNvPr>
          <p:cNvSpPr>
            <a:spLocks noGrp="1"/>
          </p:cNvSpPr>
          <p:nvPr>
            <p:ph type="sldNum" sz="quarter" idx="12"/>
          </p:nvPr>
        </p:nvSpPr>
        <p:spPr/>
        <p:txBody>
          <a:bodyPr/>
          <a:lstStyle/>
          <a:p>
            <a:pPr>
              <a:defRPr/>
            </a:pPr>
            <a:fld id="{BF9384B9-D178-4EB3-9DF3-52B803BAE356}" type="slidenum">
              <a:rPr lang="de-DE" altLang="de-DE" smtClean="0"/>
              <a:pPr>
                <a:defRPr/>
              </a:pPr>
              <a:t>6</a:t>
            </a:fld>
            <a:endParaRPr lang="de-DE" altLang="de-DE"/>
          </a:p>
        </p:txBody>
      </p:sp>
      <p:pic>
        <p:nvPicPr>
          <p:cNvPr id="31" name="Grafik 30">
            <a:extLst>
              <a:ext uri="{FF2B5EF4-FFF2-40B4-BE49-F238E27FC236}">
                <a16:creationId xmlns:a16="http://schemas.microsoft.com/office/drawing/2014/main" id="{A31FC076-8A72-4873-9EC0-328E5157B8DB}"/>
              </a:ext>
            </a:extLst>
          </p:cNvPr>
          <p:cNvPicPr>
            <a:picLocks noChangeAspect="1"/>
          </p:cNvPicPr>
          <p:nvPr/>
        </p:nvPicPr>
        <p:blipFill>
          <a:blip r:embed="rId3"/>
          <a:stretch>
            <a:fillRect/>
          </a:stretch>
        </p:blipFill>
        <p:spPr>
          <a:xfrm>
            <a:off x="305525" y="944725"/>
            <a:ext cx="8532948" cy="5220580"/>
          </a:xfrm>
          <a:prstGeom prst="rect">
            <a:avLst/>
          </a:prstGeom>
        </p:spPr>
      </p:pic>
      <p:cxnSp>
        <p:nvCxnSpPr>
          <p:cNvPr id="13" name="Gerader Verbinder 12">
            <a:extLst>
              <a:ext uri="{FF2B5EF4-FFF2-40B4-BE49-F238E27FC236}">
                <a16:creationId xmlns:a16="http://schemas.microsoft.com/office/drawing/2014/main" id="{80494402-92C7-4791-881C-10A84BF9ABF7}"/>
              </a:ext>
            </a:extLst>
          </p:cNvPr>
          <p:cNvCxnSpPr/>
          <p:nvPr/>
        </p:nvCxnSpPr>
        <p:spPr bwMode="auto">
          <a:xfrm>
            <a:off x="3985027" y="2515598"/>
            <a:ext cx="2171149" cy="238956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Gerader Verbinder 13">
            <a:extLst>
              <a:ext uri="{FF2B5EF4-FFF2-40B4-BE49-F238E27FC236}">
                <a16:creationId xmlns:a16="http://schemas.microsoft.com/office/drawing/2014/main" id="{E76AFFF6-D4BA-4C56-9FA8-7E4DABF0901E}"/>
              </a:ext>
            </a:extLst>
          </p:cNvPr>
          <p:cNvCxnSpPr/>
          <p:nvPr/>
        </p:nvCxnSpPr>
        <p:spPr bwMode="auto">
          <a:xfrm>
            <a:off x="3937924" y="2096852"/>
            <a:ext cx="2218252"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Gerader Verbinder 17">
            <a:extLst>
              <a:ext uri="{FF2B5EF4-FFF2-40B4-BE49-F238E27FC236}">
                <a16:creationId xmlns:a16="http://schemas.microsoft.com/office/drawing/2014/main" id="{688FE300-6BB0-44A7-BBAC-5444B70D9094}"/>
              </a:ext>
            </a:extLst>
          </p:cNvPr>
          <p:cNvCxnSpPr/>
          <p:nvPr/>
        </p:nvCxnSpPr>
        <p:spPr bwMode="auto">
          <a:xfrm>
            <a:off x="3985027" y="2528900"/>
            <a:ext cx="2172199" cy="9530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feld 23">
            <a:extLst>
              <a:ext uri="{FF2B5EF4-FFF2-40B4-BE49-F238E27FC236}">
                <a16:creationId xmlns:a16="http://schemas.microsoft.com/office/drawing/2014/main" id="{9282165C-637F-4312-885D-CE61C96D7677}"/>
              </a:ext>
            </a:extLst>
          </p:cNvPr>
          <p:cNvSpPr txBox="1"/>
          <p:nvPr/>
        </p:nvSpPr>
        <p:spPr>
          <a:xfrm flipH="1">
            <a:off x="7530364" y="3700647"/>
            <a:ext cx="1404156" cy="1138773"/>
          </a:xfrm>
          <a:prstGeom prst="rect">
            <a:avLst/>
          </a:prstGeom>
          <a:noFill/>
        </p:spPr>
        <p:txBody>
          <a:bodyPr wrap="square" rtlCol="0">
            <a:spAutoFit/>
          </a:bodyPr>
          <a:lstStyle/>
          <a:p>
            <a:pPr algn="ctr"/>
            <a:r>
              <a:rPr lang="de-DE" sz="2000" b="1" dirty="0"/>
              <a:t>Import</a:t>
            </a:r>
          </a:p>
          <a:p>
            <a:pPr algn="ctr"/>
            <a:r>
              <a:rPr lang="de-DE" sz="2800" b="1" dirty="0"/>
              <a:t>300</a:t>
            </a:r>
            <a:r>
              <a:rPr lang="de-DE" sz="2000" b="1" dirty="0"/>
              <a:t> </a:t>
            </a:r>
          </a:p>
          <a:p>
            <a:pPr algn="ctr"/>
            <a:r>
              <a:rPr lang="de-DE" sz="2000" b="1" dirty="0"/>
              <a:t>Mrd. €</a:t>
            </a:r>
          </a:p>
        </p:txBody>
      </p:sp>
      <p:cxnSp>
        <p:nvCxnSpPr>
          <p:cNvPr id="34" name="Gerader Verbinder 33">
            <a:extLst>
              <a:ext uri="{FF2B5EF4-FFF2-40B4-BE49-F238E27FC236}">
                <a16:creationId xmlns:a16="http://schemas.microsoft.com/office/drawing/2014/main" id="{6D91E393-D2EF-48BF-BE72-4F6B11D0B417}"/>
              </a:ext>
            </a:extLst>
          </p:cNvPr>
          <p:cNvCxnSpPr/>
          <p:nvPr/>
        </p:nvCxnSpPr>
        <p:spPr bwMode="auto">
          <a:xfrm>
            <a:off x="3985027" y="5229200"/>
            <a:ext cx="2218252"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feld 4">
            <a:extLst>
              <a:ext uri="{FF2B5EF4-FFF2-40B4-BE49-F238E27FC236}">
                <a16:creationId xmlns:a16="http://schemas.microsoft.com/office/drawing/2014/main" id="{2482BCDD-3F9C-4B15-9E99-F54A000BCAAE}"/>
              </a:ext>
            </a:extLst>
          </p:cNvPr>
          <p:cNvSpPr txBox="1"/>
          <p:nvPr/>
        </p:nvSpPr>
        <p:spPr>
          <a:xfrm>
            <a:off x="6360093" y="2127782"/>
            <a:ext cx="995272" cy="1323439"/>
          </a:xfrm>
          <a:prstGeom prst="rect">
            <a:avLst/>
          </a:prstGeom>
          <a:noFill/>
        </p:spPr>
        <p:txBody>
          <a:bodyPr wrap="none" rtlCol="0">
            <a:spAutoFit/>
          </a:bodyPr>
          <a:lstStyle/>
          <a:p>
            <a:pPr algn="ctr"/>
            <a:r>
              <a:rPr lang="de-DE" b="1" dirty="0"/>
              <a:t>Wind </a:t>
            </a:r>
          </a:p>
          <a:p>
            <a:pPr algn="ctr"/>
            <a:r>
              <a:rPr lang="de-DE" b="1" dirty="0"/>
              <a:t>625 TWh</a:t>
            </a:r>
          </a:p>
          <a:p>
            <a:pPr algn="ctr"/>
            <a:endParaRPr lang="de-DE" b="1" dirty="0"/>
          </a:p>
          <a:p>
            <a:pPr algn="ctr"/>
            <a:r>
              <a:rPr lang="de-DE" b="1" dirty="0"/>
              <a:t>Solar</a:t>
            </a:r>
          </a:p>
          <a:p>
            <a:pPr algn="ctr"/>
            <a:r>
              <a:rPr lang="de-DE" b="1" dirty="0"/>
              <a:t>375 Wh</a:t>
            </a:r>
          </a:p>
        </p:txBody>
      </p:sp>
      <p:sp>
        <p:nvSpPr>
          <p:cNvPr id="15" name="Textfeld 14">
            <a:extLst>
              <a:ext uri="{FF2B5EF4-FFF2-40B4-BE49-F238E27FC236}">
                <a16:creationId xmlns:a16="http://schemas.microsoft.com/office/drawing/2014/main" id="{83943082-22B2-42E0-BB0C-06BF290215DE}"/>
              </a:ext>
            </a:extLst>
          </p:cNvPr>
          <p:cNvSpPr txBox="1"/>
          <p:nvPr/>
        </p:nvSpPr>
        <p:spPr>
          <a:xfrm flipH="1">
            <a:off x="1179792" y="3068960"/>
            <a:ext cx="1404156" cy="1015663"/>
          </a:xfrm>
          <a:prstGeom prst="rect">
            <a:avLst/>
          </a:prstGeom>
          <a:noFill/>
        </p:spPr>
        <p:txBody>
          <a:bodyPr wrap="square" rtlCol="0">
            <a:spAutoFit/>
          </a:bodyPr>
          <a:lstStyle/>
          <a:p>
            <a:pPr algn="ctr"/>
            <a:r>
              <a:rPr lang="de-DE" sz="2000" b="1" dirty="0"/>
              <a:t>Import</a:t>
            </a:r>
          </a:p>
          <a:p>
            <a:pPr algn="ctr"/>
            <a:r>
              <a:rPr lang="de-DE" sz="2000" b="1" dirty="0"/>
              <a:t>84 </a:t>
            </a:r>
          </a:p>
          <a:p>
            <a:pPr algn="ctr"/>
            <a:r>
              <a:rPr lang="de-DE" sz="2000" b="1" dirty="0"/>
              <a:t>Mrd. €</a:t>
            </a:r>
          </a:p>
        </p:txBody>
      </p:sp>
      <p:sp>
        <p:nvSpPr>
          <p:cNvPr id="16" name="Textfeld 15">
            <a:extLst>
              <a:ext uri="{FF2B5EF4-FFF2-40B4-BE49-F238E27FC236}">
                <a16:creationId xmlns:a16="http://schemas.microsoft.com/office/drawing/2014/main" id="{307D168E-CD59-4AD8-94F8-CA689555D5E3}"/>
              </a:ext>
            </a:extLst>
          </p:cNvPr>
          <p:cNvSpPr txBox="1"/>
          <p:nvPr/>
        </p:nvSpPr>
        <p:spPr>
          <a:xfrm>
            <a:off x="6156176" y="3914760"/>
            <a:ext cx="1293805" cy="861774"/>
          </a:xfrm>
          <a:prstGeom prst="rect">
            <a:avLst/>
          </a:prstGeom>
          <a:noFill/>
        </p:spPr>
        <p:txBody>
          <a:bodyPr wrap="square" rtlCol="0">
            <a:spAutoFit/>
          </a:bodyPr>
          <a:lstStyle/>
          <a:p>
            <a:pPr algn="ctr"/>
            <a:r>
              <a:rPr lang="de-DE" b="1" dirty="0" err="1"/>
              <a:t>Wassestoff</a:t>
            </a:r>
            <a:endParaRPr lang="de-DE" b="1" dirty="0"/>
          </a:p>
          <a:p>
            <a:pPr algn="ctr"/>
            <a:endParaRPr lang="de-DE" b="1" dirty="0"/>
          </a:p>
          <a:p>
            <a:pPr algn="ctr"/>
            <a:r>
              <a:rPr lang="de-DE" sz="1800" b="1" dirty="0"/>
              <a:t>1.000 TWh</a:t>
            </a:r>
          </a:p>
        </p:txBody>
      </p:sp>
      <p:sp>
        <p:nvSpPr>
          <p:cNvPr id="17" name="Textfeld 16">
            <a:extLst>
              <a:ext uri="{FF2B5EF4-FFF2-40B4-BE49-F238E27FC236}">
                <a16:creationId xmlns:a16="http://schemas.microsoft.com/office/drawing/2014/main" id="{A5E8C9E1-E483-42F9-861F-E113453E29A2}"/>
              </a:ext>
            </a:extLst>
          </p:cNvPr>
          <p:cNvSpPr txBox="1"/>
          <p:nvPr/>
        </p:nvSpPr>
        <p:spPr>
          <a:xfrm>
            <a:off x="1276422" y="2096852"/>
            <a:ext cx="1152880" cy="369332"/>
          </a:xfrm>
          <a:prstGeom prst="rect">
            <a:avLst/>
          </a:prstGeom>
          <a:noFill/>
        </p:spPr>
        <p:txBody>
          <a:bodyPr wrap="none" rtlCol="0">
            <a:spAutoFit/>
          </a:bodyPr>
          <a:lstStyle/>
          <a:p>
            <a:r>
              <a:rPr lang="de-DE" sz="1800" b="1" dirty="0"/>
              <a:t>36 Mrd. €</a:t>
            </a:r>
          </a:p>
        </p:txBody>
      </p:sp>
    </p:spTree>
    <p:extLst>
      <p:ext uri="{BB962C8B-B14F-4D97-AF65-F5344CB8AC3E}">
        <p14:creationId xmlns:p14="http://schemas.microsoft.com/office/powerpoint/2010/main" val="265711613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310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par>
                          <p:cTn id="8" fill="hold">
                            <p:stCondLst>
                              <p:cond delay="5100"/>
                            </p:stCondLst>
                            <p:childTnLst>
                              <p:par>
                                <p:cTn id="9" presetID="6" presetClass="entr" presetSubtype="32" fill="hold" grpId="0" nodeType="afterEffect">
                                  <p:stCondLst>
                                    <p:cond delay="1600"/>
                                  </p:stCondLst>
                                  <p:childTnLst>
                                    <p:set>
                                      <p:cBhvr>
                                        <p:cTn id="10" dur="1" fill="hold">
                                          <p:stCondLst>
                                            <p:cond delay="0"/>
                                          </p:stCondLst>
                                        </p:cTn>
                                        <p:tgtEl>
                                          <p:spTgt spid="16"/>
                                        </p:tgtEl>
                                        <p:attrNameLst>
                                          <p:attrName>style.visibility</p:attrName>
                                        </p:attrNameLst>
                                      </p:cBhvr>
                                      <p:to>
                                        <p:strVal val="visible"/>
                                      </p:to>
                                    </p:set>
                                    <p:animEffect transition="in" filter="circle(out)">
                                      <p:cBhvr>
                                        <p:cTn id="11" dur="2000"/>
                                        <p:tgtEl>
                                          <p:spTgt spid="16"/>
                                        </p:tgtEl>
                                      </p:cBhvr>
                                    </p:animEffect>
                                  </p:childTnLst>
                                </p:cTn>
                              </p:par>
                            </p:childTnLst>
                          </p:cTn>
                        </p:par>
                        <p:par>
                          <p:cTn id="12" fill="hold">
                            <p:stCondLst>
                              <p:cond delay="8700"/>
                            </p:stCondLst>
                            <p:childTnLst>
                              <p:par>
                                <p:cTn id="13" presetID="6" presetClass="entr" presetSubtype="32" fill="hold" grpId="0" nodeType="afterEffect">
                                  <p:stCondLst>
                                    <p:cond delay="2800"/>
                                  </p:stCondLst>
                                  <p:childTnLst>
                                    <p:set>
                                      <p:cBhvr>
                                        <p:cTn id="14" dur="1" fill="hold">
                                          <p:stCondLst>
                                            <p:cond delay="0"/>
                                          </p:stCondLst>
                                        </p:cTn>
                                        <p:tgtEl>
                                          <p:spTgt spid="24"/>
                                        </p:tgtEl>
                                        <p:attrNameLst>
                                          <p:attrName>style.visibility</p:attrName>
                                        </p:attrNameLst>
                                      </p:cBhvr>
                                      <p:to>
                                        <p:strVal val="visible"/>
                                      </p:to>
                                    </p:set>
                                    <p:animEffect transition="in" filter="circle(out)">
                                      <p:cBhvr>
                                        <p:cTn id="15"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1530815" y="10160"/>
            <a:ext cx="602421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Vollkosten von Stromerzeugern</a:t>
            </a:r>
          </a:p>
        </p:txBody>
      </p:sp>
      <p:pic>
        <p:nvPicPr>
          <p:cNvPr id="8" name="Grafik 7">
            <a:extLst>
              <a:ext uri="{FF2B5EF4-FFF2-40B4-BE49-F238E27FC236}">
                <a16:creationId xmlns:a16="http://schemas.microsoft.com/office/drawing/2014/main" id="{75DB7B6B-2D8F-4B66-A9AF-60455DFE747F}"/>
              </a:ext>
            </a:extLst>
          </p:cNvPr>
          <p:cNvPicPr>
            <a:picLocks noChangeAspect="1"/>
          </p:cNvPicPr>
          <p:nvPr/>
        </p:nvPicPr>
        <p:blipFill>
          <a:blip r:embed="rId3"/>
          <a:stretch>
            <a:fillRect/>
          </a:stretch>
        </p:blipFill>
        <p:spPr>
          <a:xfrm>
            <a:off x="228996" y="847852"/>
            <a:ext cx="8627856" cy="5256584"/>
          </a:xfrm>
          <a:prstGeom prst="rect">
            <a:avLst/>
          </a:prstGeom>
        </p:spPr>
      </p:pic>
      <p:sp>
        <p:nvSpPr>
          <p:cNvPr id="9" name="Rechteck 8">
            <a:extLst>
              <a:ext uri="{FF2B5EF4-FFF2-40B4-BE49-F238E27FC236}">
                <a16:creationId xmlns:a16="http://schemas.microsoft.com/office/drawing/2014/main" id="{40009CB2-0782-4CBF-B535-44D16055847F}"/>
              </a:ext>
            </a:extLst>
          </p:cNvPr>
          <p:cNvSpPr/>
          <p:nvPr/>
        </p:nvSpPr>
        <p:spPr bwMode="auto">
          <a:xfrm>
            <a:off x="7765376" y="847852"/>
            <a:ext cx="1116124" cy="10319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grpSp>
        <p:nvGrpSpPr>
          <p:cNvPr id="2" name="Gruppieren 1">
            <a:extLst>
              <a:ext uri="{FF2B5EF4-FFF2-40B4-BE49-F238E27FC236}">
                <a16:creationId xmlns:a16="http://schemas.microsoft.com/office/drawing/2014/main" id="{CB51D878-C749-40A2-AD39-0719EC2C474D}"/>
              </a:ext>
            </a:extLst>
          </p:cNvPr>
          <p:cNvGrpSpPr/>
          <p:nvPr/>
        </p:nvGrpSpPr>
        <p:grpSpPr>
          <a:xfrm>
            <a:off x="299311" y="2414166"/>
            <a:ext cx="8354607" cy="1355542"/>
            <a:chOff x="359532" y="2397494"/>
            <a:chExt cx="8354607" cy="1355542"/>
          </a:xfrm>
        </p:grpSpPr>
        <p:sp>
          <p:nvSpPr>
            <p:cNvPr id="3" name="Rechteck: abgerundete Ecken 2">
              <a:extLst>
                <a:ext uri="{FF2B5EF4-FFF2-40B4-BE49-F238E27FC236}">
                  <a16:creationId xmlns:a16="http://schemas.microsoft.com/office/drawing/2014/main" id="{DB5DBD06-F2A7-4FA9-B1DE-236F0C569668}"/>
                </a:ext>
              </a:extLst>
            </p:cNvPr>
            <p:cNvSpPr/>
            <p:nvPr/>
          </p:nvSpPr>
          <p:spPr bwMode="auto">
            <a:xfrm>
              <a:off x="359532" y="2420471"/>
              <a:ext cx="8337945" cy="1332565"/>
            </a:xfrm>
            <a:prstGeom prst="roundRect">
              <a:avLst>
                <a:gd name="adj" fmla="val 28776"/>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6" name="Textfeld 5">
              <a:extLst>
                <a:ext uri="{FF2B5EF4-FFF2-40B4-BE49-F238E27FC236}">
                  <a16:creationId xmlns:a16="http://schemas.microsoft.com/office/drawing/2014/main" id="{1CC550C6-9C3A-44E0-A0B9-0EB7CCDA8D4C}"/>
                </a:ext>
              </a:extLst>
            </p:cNvPr>
            <p:cNvSpPr txBox="1"/>
            <p:nvPr/>
          </p:nvSpPr>
          <p:spPr>
            <a:xfrm>
              <a:off x="5334688" y="2397494"/>
              <a:ext cx="3379451" cy="1077218"/>
            </a:xfrm>
            <a:prstGeom prst="rect">
              <a:avLst/>
            </a:prstGeom>
            <a:noFill/>
          </p:spPr>
          <p:txBody>
            <a:bodyPr wrap="none" rtlCol="0">
              <a:spAutoFit/>
            </a:bodyPr>
            <a:lstStyle/>
            <a:p>
              <a:pPr algn="ctr"/>
              <a:r>
                <a:rPr lang="de-DE" sz="3200" b="1" dirty="0">
                  <a:solidFill>
                    <a:srgbClr val="FF0000"/>
                  </a:solidFill>
                </a:rPr>
                <a:t>nicht</a:t>
              </a:r>
              <a:endParaRPr lang="de-DE" sz="2400" b="1" dirty="0">
                <a:solidFill>
                  <a:srgbClr val="FF0000"/>
                </a:solidFill>
              </a:endParaRPr>
            </a:p>
            <a:p>
              <a:pPr algn="ctr"/>
              <a:r>
                <a:rPr lang="de-DE" sz="3200" b="1" dirty="0">
                  <a:solidFill>
                    <a:srgbClr val="FF0000"/>
                  </a:solidFill>
                </a:rPr>
                <a:t>versorgungssicher</a:t>
              </a:r>
            </a:p>
          </p:txBody>
        </p:sp>
      </p:grpSp>
      <p:sp>
        <p:nvSpPr>
          <p:cNvPr id="11" name="Rechteck 10">
            <a:extLst>
              <a:ext uri="{FF2B5EF4-FFF2-40B4-BE49-F238E27FC236}">
                <a16:creationId xmlns:a16="http://schemas.microsoft.com/office/drawing/2014/main" id="{5D37144D-96D4-4A72-920A-09F397552655}"/>
              </a:ext>
            </a:extLst>
          </p:cNvPr>
          <p:cNvSpPr/>
          <p:nvPr/>
        </p:nvSpPr>
        <p:spPr>
          <a:xfrm rot="19557061">
            <a:off x="899917" y="2503261"/>
            <a:ext cx="7550715" cy="1200329"/>
          </a:xfrm>
          <a:prstGeom prst="rect">
            <a:avLst/>
          </a:prstGeom>
          <a:noFill/>
          <a:ln>
            <a:noFill/>
          </a:ln>
        </p:spPr>
        <p:txBody>
          <a:bodyPr wrap="square" lIns="91440" tIns="45720" rIns="91440" bIns="45720">
            <a:spAutoFit/>
          </a:bodyPr>
          <a:lstStyle/>
          <a:p>
            <a:pPr algn="ctr"/>
            <a:r>
              <a:rPr lang="de-DE" sz="7200" b="1" dirty="0">
                <a:ln w="12700">
                  <a:solidFill>
                    <a:schemeClr val="accent1"/>
                  </a:solidFill>
                  <a:prstDash val="solid"/>
                </a:ln>
                <a:solidFill>
                  <a:srgbClr val="FFFF00"/>
                </a:solidFill>
                <a:effectLst>
                  <a:outerShdw dist="38100" dir="2640000" algn="bl" rotWithShape="0">
                    <a:schemeClr val="accent1"/>
                  </a:outerShdw>
                </a:effectLst>
              </a:rPr>
              <a:t>n</a:t>
            </a:r>
            <a:r>
              <a:rPr lang="de-DE" sz="7200" b="1" cap="none" spc="0" dirty="0">
                <a:ln w="12700">
                  <a:solidFill>
                    <a:schemeClr val="accent1"/>
                  </a:solidFill>
                  <a:prstDash val="solid"/>
                </a:ln>
                <a:solidFill>
                  <a:srgbClr val="FFFF00"/>
                </a:solidFill>
                <a:effectLst>
                  <a:outerShdw dist="38100" dir="2640000" algn="bl" rotWithShape="0">
                    <a:schemeClr val="accent1"/>
                  </a:outerShdw>
                </a:effectLst>
              </a:rPr>
              <a:t>icht vergleichbar</a:t>
            </a:r>
          </a:p>
        </p:txBody>
      </p:sp>
      <p:sp>
        <p:nvSpPr>
          <p:cNvPr id="14" name="Textfeld 13">
            <a:extLst>
              <a:ext uri="{FF2B5EF4-FFF2-40B4-BE49-F238E27FC236}">
                <a16:creationId xmlns:a16="http://schemas.microsoft.com/office/drawing/2014/main" id="{2CFB08C3-D7B0-4EF1-B522-07D4AD45328A}"/>
              </a:ext>
            </a:extLst>
          </p:cNvPr>
          <p:cNvSpPr txBox="1"/>
          <p:nvPr/>
        </p:nvSpPr>
        <p:spPr>
          <a:xfrm>
            <a:off x="6120172" y="2492896"/>
            <a:ext cx="184731" cy="338554"/>
          </a:xfrm>
          <a:prstGeom prst="rect">
            <a:avLst/>
          </a:prstGeom>
          <a:noFill/>
        </p:spPr>
        <p:txBody>
          <a:bodyPr wrap="none" rtlCol="0">
            <a:spAutoFit/>
          </a:bodyPr>
          <a:lstStyle/>
          <a:p>
            <a:endParaRPr lang="de-DE" dirty="0"/>
          </a:p>
        </p:txBody>
      </p:sp>
      <p:sp>
        <p:nvSpPr>
          <p:cNvPr id="5" name="Foliennummernplatzhalter 4">
            <a:extLst>
              <a:ext uri="{FF2B5EF4-FFF2-40B4-BE49-F238E27FC236}">
                <a16:creationId xmlns:a16="http://schemas.microsoft.com/office/drawing/2014/main" id="{0D1A11A5-7041-4723-BA59-46F850A92F1B}"/>
              </a:ext>
            </a:extLst>
          </p:cNvPr>
          <p:cNvSpPr>
            <a:spLocks noGrp="1"/>
          </p:cNvSpPr>
          <p:nvPr>
            <p:ph type="sldNum" sz="quarter" idx="12"/>
          </p:nvPr>
        </p:nvSpPr>
        <p:spPr/>
        <p:txBody>
          <a:bodyPr/>
          <a:lstStyle/>
          <a:p>
            <a:pPr>
              <a:defRPr/>
            </a:pPr>
            <a:fld id="{1C2867A0-F623-427E-AB3E-7CA64D419047}" type="slidenum">
              <a:rPr lang="de-DE" altLang="de-DE" smtClean="0"/>
              <a:pPr>
                <a:defRPr/>
              </a:pPr>
              <a:t>7</a:t>
            </a:fld>
            <a:endParaRPr lang="de-DE" altLang="de-DE"/>
          </a:p>
        </p:txBody>
      </p:sp>
    </p:spTree>
    <p:extLst>
      <p:ext uri="{BB962C8B-B14F-4D97-AF65-F5344CB8AC3E}">
        <p14:creationId xmlns:p14="http://schemas.microsoft.com/office/powerpoint/2010/main" val="117606522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870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par>
                          <p:cTn id="8" fill="hold">
                            <p:stCondLst>
                              <p:cond delay="20700"/>
                            </p:stCondLst>
                            <p:childTnLst>
                              <p:par>
                                <p:cTn id="9" presetID="6" presetClass="entr" presetSubtype="32" fill="hold" grpId="0" nodeType="afterEffect">
                                  <p:stCondLst>
                                    <p:cond delay="5600"/>
                                  </p:stCondLst>
                                  <p:childTnLst>
                                    <p:set>
                                      <p:cBhvr>
                                        <p:cTn id="10" dur="1" fill="hold">
                                          <p:stCondLst>
                                            <p:cond delay="0"/>
                                          </p:stCondLst>
                                        </p:cTn>
                                        <p:tgtEl>
                                          <p:spTgt spid="11"/>
                                        </p:tgtEl>
                                        <p:attrNameLst>
                                          <p:attrName>style.visibility</p:attrName>
                                        </p:attrNameLst>
                                      </p:cBhvr>
                                      <p:to>
                                        <p:strVal val="visible"/>
                                      </p:to>
                                    </p:set>
                                    <p:animEffect transition="in" filter="circle(out)">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8834" y="197558"/>
            <a:ext cx="8229600" cy="783170"/>
          </a:xfrm>
        </p:spPr>
        <p:txBody>
          <a:bodyPr/>
          <a:lstStyle/>
          <a:p>
            <a:r>
              <a:rPr lang="de-DE" dirty="0"/>
              <a:t>Strompreiszusammensetzung </a:t>
            </a:r>
            <a:r>
              <a:rPr lang="de-DE" sz="2000" dirty="0"/>
              <a:t>2024</a:t>
            </a:r>
            <a:br>
              <a:rPr lang="de-DE" sz="2000" dirty="0"/>
            </a:br>
            <a:r>
              <a:rPr lang="de-DE" sz="2400" b="1" dirty="0"/>
              <a:t>Cent/kWh</a:t>
            </a:r>
            <a:endParaRPr lang="de-DE" sz="2000" b="1" dirty="0"/>
          </a:p>
        </p:txBody>
      </p:sp>
      <p:sp>
        <p:nvSpPr>
          <p:cNvPr id="15" name="Fußzeilenplatzhalter 14"/>
          <p:cNvSpPr>
            <a:spLocks noGrp="1"/>
          </p:cNvSpPr>
          <p:nvPr>
            <p:ph type="ftr" sz="quarter" idx="11"/>
          </p:nvPr>
        </p:nvSpPr>
        <p:spPr/>
        <p:txBody>
          <a:bodyPr/>
          <a:lstStyle/>
          <a:p>
            <a:pPr>
              <a:defRPr/>
            </a:pPr>
            <a:r>
              <a:rPr lang="de-DE" altLang="de-DE"/>
              <a:t>Konferenz des Schiller-Instituts in Berlin am 30.-31.05.2026                                                                                </a:t>
            </a:r>
          </a:p>
        </p:txBody>
      </p:sp>
      <p:sp>
        <p:nvSpPr>
          <p:cNvPr id="14" name="Textfeld 13"/>
          <p:cNvSpPr txBox="1"/>
          <p:nvPr/>
        </p:nvSpPr>
        <p:spPr>
          <a:xfrm>
            <a:off x="6741061" y="4487945"/>
            <a:ext cx="1261885" cy="646331"/>
          </a:xfrm>
          <a:prstGeom prst="rect">
            <a:avLst/>
          </a:prstGeom>
          <a:solidFill>
            <a:schemeClr val="bg1"/>
          </a:solidFill>
        </p:spPr>
        <p:txBody>
          <a:bodyPr wrap="none" rtlCol="0">
            <a:spAutoFit/>
          </a:bodyPr>
          <a:lstStyle/>
          <a:p>
            <a:pPr algn="ctr"/>
            <a:r>
              <a:rPr lang="de-DE" sz="3600" b="1" dirty="0">
                <a:latin typeface="Arial Black" panose="020B0A04020102020204" pitchFamily="34" charset="0"/>
              </a:rPr>
              <a:t>48,5</a:t>
            </a:r>
          </a:p>
        </p:txBody>
      </p:sp>
      <p:pic>
        <p:nvPicPr>
          <p:cNvPr id="13" name="Grafik 12">
            <a:extLst>
              <a:ext uri="{FF2B5EF4-FFF2-40B4-BE49-F238E27FC236}">
                <a16:creationId xmlns:a16="http://schemas.microsoft.com/office/drawing/2014/main" id="{0F17469B-AED7-41A7-BDD9-A97145203718}"/>
              </a:ext>
            </a:extLst>
          </p:cNvPr>
          <p:cNvPicPr>
            <a:picLocks noChangeAspect="1"/>
          </p:cNvPicPr>
          <p:nvPr/>
        </p:nvPicPr>
        <p:blipFill>
          <a:blip r:embed="rId3"/>
          <a:stretch>
            <a:fillRect/>
          </a:stretch>
        </p:blipFill>
        <p:spPr>
          <a:xfrm>
            <a:off x="232227" y="1085560"/>
            <a:ext cx="8679545" cy="4830627"/>
          </a:xfrm>
          <a:prstGeom prst="rect">
            <a:avLst/>
          </a:prstGeom>
        </p:spPr>
      </p:pic>
      <p:sp>
        <p:nvSpPr>
          <p:cNvPr id="7" name="Textfeld 6">
            <a:extLst>
              <a:ext uri="{FF2B5EF4-FFF2-40B4-BE49-F238E27FC236}">
                <a16:creationId xmlns:a16="http://schemas.microsoft.com/office/drawing/2014/main" id="{9C761453-1E1C-4E96-919B-31E5F4023814}"/>
              </a:ext>
            </a:extLst>
          </p:cNvPr>
          <p:cNvSpPr txBox="1"/>
          <p:nvPr/>
        </p:nvSpPr>
        <p:spPr>
          <a:xfrm>
            <a:off x="323508" y="1071934"/>
            <a:ext cx="1396536" cy="923330"/>
          </a:xfrm>
          <a:prstGeom prst="rect">
            <a:avLst/>
          </a:prstGeom>
          <a:solidFill>
            <a:schemeClr val="bg1"/>
          </a:solidFill>
        </p:spPr>
        <p:txBody>
          <a:bodyPr wrap="none" rtlCol="0">
            <a:spAutoFit/>
          </a:bodyPr>
          <a:lstStyle/>
          <a:p>
            <a:r>
              <a:rPr lang="de-DE" sz="5400" b="1" dirty="0">
                <a:cs typeface="Times New Roman" panose="02020603050405020304" pitchFamily="18" charset="0"/>
              </a:rPr>
              <a:t>40,2</a:t>
            </a:r>
            <a:endParaRPr lang="de-DE" sz="4400" b="1" dirty="0">
              <a:cs typeface="Times New Roman" panose="02020603050405020304" pitchFamily="18" charset="0"/>
            </a:endParaRPr>
          </a:p>
        </p:txBody>
      </p:sp>
      <p:sp>
        <p:nvSpPr>
          <p:cNvPr id="10" name="Textfeld 9">
            <a:extLst>
              <a:ext uri="{FF2B5EF4-FFF2-40B4-BE49-F238E27FC236}">
                <a16:creationId xmlns:a16="http://schemas.microsoft.com/office/drawing/2014/main" id="{5535433D-7656-46A4-91FB-0F8F046E8536}"/>
              </a:ext>
            </a:extLst>
          </p:cNvPr>
          <p:cNvSpPr txBox="1"/>
          <p:nvPr/>
        </p:nvSpPr>
        <p:spPr>
          <a:xfrm>
            <a:off x="1301179" y="3397224"/>
            <a:ext cx="813043" cy="523220"/>
          </a:xfrm>
          <a:prstGeom prst="rect">
            <a:avLst/>
          </a:prstGeom>
          <a:solidFill>
            <a:schemeClr val="bg1"/>
          </a:solidFill>
        </p:spPr>
        <p:txBody>
          <a:bodyPr wrap="none" rtlCol="0">
            <a:spAutoFit/>
          </a:bodyPr>
          <a:lstStyle/>
          <a:p>
            <a:r>
              <a:rPr lang="de-DE" sz="2800" b="1" dirty="0"/>
              <a:t>17,1</a:t>
            </a:r>
          </a:p>
        </p:txBody>
      </p:sp>
      <p:sp>
        <p:nvSpPr>
          <p:cNvPr id="16" name="Textfeld 15">
            <a:extLst>
              <a:ext uri="{FF2B5EF4-FFF2-40B4-BE49-F238E27FC236}">
                <a16:creationId xmlns:a16="http://schemas.microsoft.com/office/drawing/2014/main" id="{6EF0580B-1DBC-4F09-BE70-7FA8F6697B42}"/>
              </a:ext>
            </a:extLst>
          </p:cNvPr>
          <p:cNvSpPr txBox="1"/>
          <p:nvPr/>
        </p:nvSpPr>
        <p:spPr>
          <a:xfrm>
            <a:off x="7166714" y="1152191"/>
            <a:ext cx="1531189" cy="1015663"/>
          </a:xfrm>
          <a:prstGeom prst="rect">
            <a:avLst/>
          </a:prstGeom>
          <a:solidFill>
            <a:schemeClr val="bg1"/>
          </a:solidFill>
        </p:spPr>
        <p:txBody>
          <a:bodyPr wrap="none" rtlCol="0">
            <a:spAutoFit/>
          </a:bodyPr>
          <a:lstStyle/>
          <a:p>
            <a:pPr algn="ctr"/>
            <a:r>
              <a:rPr lang="de-DE" sz="6000" b="1" dirty="0">
                <a:solidFill>
                  <a:srgbClr val="C00000"/>
                </a:solidFill>
                <a:cs typeface="Times New Roman" panose="02020603050405020304" pitchFamily="18" charset="0"/>
              </a:rPr>
              <a:t>47,6</a:t>
            </a:r>
          </a:p>
        </p:txBody>
      </p:sp>
      <p:sp>
        <p:nvSpPr>
          <p:cNvPr id="17" name="Textfeld 16">
            <a:extLst>
              <a:ext uri="{FF2B5EF4-FFF2-40B4-BE49-F238E27FC236}">
                <a16:creationId xmlns:a16="http://schemas.microsoft.com/office/drawing/2014/main" id="{8CD01922-DB56-4F49-BE3A-8B0523079BF4}"/>
              </a:ext>
            </a:extLst>
          </p:cNvPr>
          <p:cNvSpPr txBox="1"/>
          <p:nvPr/>
        </p:nvSpPr>
        <p:spPr>
          <a:xfrm>
            <a:off x="3090029" y="4287890"/>
            <a:ext cx="793230" cy="523220"/>
          </a:xfrm>
          <a:prstGeom prst="rect">
            <a:avLst/>
          </a:prstGeom>
          <a:solidFill>
            <a:schemeClr val="bg1"/>
          </a:solidFill>
        </p:spPr>
        <p:txBody>
          <a:bodyPr wrap="none" rtlCol="0">
            <a:spAutoFit/>
          </a:bodyPr>
          <a:lstStyle/>
          <a:p>
            <a:r>
              <a:rPr lang="de-DE" sz="2800" b="1" dirty="0"/>
              <a:t>11,7</a:t>
            </a:r>
          </a:p>
        </p:txBody>
      </p:sp>
      <p:sp>
        <p:nvSpPr>
          <p:cNvPr id="18" name="Textfeld 17">
            <a:extLst>
              <a:ext uri="{FF2B5EF4-FFF2-40B4-BE49-F238E27FC236}">
                <a16:creationId xmlns:a16="http://schemas.microsoft.com/office/drawing/2014/main" id="{982FD11F-8183-4FDA-BDA9-A13947CA4C25}"/>
              </a:ext>
            </a:extLst>
          </p:cNvPr>
          <p:cNvSpPr txBox="1"/>
          <p:nvPr/>
        </p:nvSpPr>
        <p:spPr>
          <a:xfrm>
            <a:off x="3147826" y="2610489"/>
            <a:ext cx="793230" cy="523220"/>
          </a:xfrm>
          <a:prstGeom prst="rect">
            <a:avLst/>
          </a:prstGeom>
          <a:solidFill>
            <a:schemeClr val="bg1"/>
          </a:solidFill>
        </p:spPr>
        <p:txBody>
          <a:bodyPr wrap="none" rtlCol="0">
            <a:spAutoFit/>
          </a:bodyPr>
          <a:lstStyle/>
          <a:p>
            <a:r>
              <a:rPr lang="de-DE" sz="2800" b="1" dirty="0"/>
              <a:t>11,4</a:t>
            </a:r>
          </a:p>
        </p:txBody>
      </p:sp>
      <p:sp>
        <p:nvSpPr>
          <p:cNvPr id="12" name="Textfeld 11"/>
          <p:cNvSpPr txBox="1"/>
          <p:nvPr/>
        </p:nvSpPr>
        <p:spPr>
          <a:xfrm>
            <a:off x="4911138" y="1152191"/>
            <a:ext cx="2076209" cy="1138773"/>
          </a:xfrm>
          <a:prstGeom prst="rect">
            <a:avLst/>
          </a:prstGeom>
          <a:solidFill>
            <a:srgbClr val="FFFF00"/>
          </a:solidFill>
        </p:spPr>
        <p:txBody>
          <a:bodyPr wrap="none" rtlCol="0">
            <a:spAutoFit/>
          </a:bodyPr>
          <a:lstStyle/>
          <a:p>
            <a:pPr algn="ctr"/>
            <a:r>
              <a:rPr lang="de-DE" sz="2000" b="1" dirty="0"/>
              <a:t>Steuerfinanzierte</a:t>
            </a:r>
          </a:p>
          <a:p>
            <a:pPr algn="ctr"/>
            <a:r>
              <a:rPr lang="de-DE" sz="2000" b="1" dirty="0"/>
              <a:t>EEG Umlage</a:t>
            </a:r>
          </a:p>
          <a:p>
            <a:pPr algn="ctr"/>
            <a:r>
              <a:rPr lang="de-DE" sz="2800" b="1" dirty="0">
                <a:solidFill>
                  <a:srgbClr val="C00000"/>
                </a:solidFill>
              </a:rPr>
              <a:t>7,4 </a:t>
            </a:r>
            <a:r>
              <a:rPr lang="de-DE" sz="2000" b="1" dirty="0">
                <a:solidFill>
                  <a:srgbClr val="C00000"/>
                </a:solidFill>
              </a:rPr>
              <a:t>Cent/kWh</a:t>
            </a:r>
          </a:p>
        </p:txBody>
      </p:sp>
      <p:sp>
        <p:nvSpPr>
          <p:cNvPr id="19" name="Textfeld 18">
            <a:extLst>
              <a:ext uri="{FF2B5EF4-FFF2-40B4-BE49-F238E27FC236}">
                <a16:creationId xmlns:a16="http://schemas.microsoft.com/office/drawing/2014/main" id="{817979A5-060E-404F-8B90-C6DF47258C22}"/>
              </a:ext>
            </a:extLst>
          </p:cNvPr>
          <p:cNvSpPr txBox="1"/>
          <p:nvPr/>
        </p:nvSpPr>
        <p:spPr>
          <a:xfrm>
            <a:off x="7587769" y="620110"/>
            <a:ext cx="861711" cy="584775"/>
          </a:xfrm>
          <a:prstGeom prst="rect">
            <a:avLst/>
          </a:prstGeom>
          <a:noFill/>
        </p:spPr>
        <p:txBody>
          <a:bodyPr wrap="none" rtlCol="0">
            <a:spAutoFit/>
          </a:bodyPr>
          <a:lstStyle/>
          <a:p>
            <a:r>
              <a:rPr lang="de-DE" sz="3200" b="1" dirty="0"/>
              <a:t>real</a:t>
            </a:r>
          </a:p>
        </p:txBody>
      </p:sp>
      <p:sp>
        <p:nvSpPr>
          <p:cNvPr id="3" name="Foliennummernplatzhalter 2">
            <a:extLst>
              <a:ext uri="{FF2B5EF4-FFF2-40B4-BE49-F238E27FC236}">
                <a16:creationId xmlns:a16="http://schemas.microsoft.com/office/drawing/2014/main" id="{44DEE477-3B8D-4528-BD57-5D380F28C91E}"/>
              </a:ext>
            </a:extLst>
          </p:cNvPr>
          <p:cNvSpPr>
            <a:spLocks noGrp="1"/>
          </p:cNvSpPr>
          <p:nvPr>
            <p:ph type="sldNum" sz="quarter" idx="12"/>
          </p:nvPr>
        </p:nvSpPr>
        <p:spPr/>
        <p:txBody>
          <a:bodyPr/>
          <a:lstStyle/>
          <a:p>
            <a:pPr>
              <a:defRPr/>
            </a:pPr>
            <a:fld id="{1C2867A0-F623-427E-AB3E-7CA64D419047}" type="slidenum">
              <a:rPr lang="de-DE" altLang="de-DE" smtClean="0"/>
              <a:pPr>
                <a:defRPr/>
              </a:pPr>
              <a:t>8</a:t>
            </a:fld>
            <a:endParaRPr lang="de-DE" altLang="de-DE"/>
          </a:p>
        </p:txBody>
      </p:sp>
    </p:spTree>
    <p:extLst>
      <p:ext uri="{BB962C8B-B14F-4D97-AF65-F5344CB8AC3E}">
        <p14:creationId xmlns:p14="http://schemas.microsoft.com/office/powerpoint/2010/main" val="361468103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910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childTnLst>
                          </p:cTn>
                        </p:par>
                        <p:par>
                          <p:cTn id="8" fill="hold">
                            <p:stCondLst>
                              <p:cond delay="11100"/>
                            </p:stCondLst>
                            <p:childTnLst>
                              <p:par>
                                <p:cTn id="9" presetID="6" presetClass="entr" presetSubtype="32" fill="hold" grpId="0" nodeType="afterEffect">
                                  <p:stCondLst>
                                    <p:cond delay="1100"/>
                                  </p:stCondLst>
                                  <p:childTnLst>
                                    <p:set>
                                      <p:cBhvr>
                                        <p:cTn id="10" dur="1" fill="hold">
                                          <p:stCondLst>
                                            <p:cond delay="0"/>
                                          </p:stCondLst>
                                        </p:cTn>
                                        <p:tgtEl>
                                          <p:spTgt spid="12"/>
                                        </p:tgtEl>
                                        <p:attrNameLst>
                                          <p:attrName>style.visibility</p:attrName>
                                        </p:attrNameLst>
                                      </p:cBhvr>
                                      <p:to>
                                        <p:strVal val="visible"/>
                                      </p:to>
                                    </p:set>
                                    <p:animEffect transition="in" filter="circle(out)">
                                      <p:cBhvr>
                                        <p:cTn id="11" dur="2000"/>
                                        <p:tgtEl>
                                          <p:spTgt spid="12"/>
                                        </p:tgtEl>
                                      </p:cBhvr>
                                    </p:animEffect>
                                  </p:childTnLst>
                                </p:cTn>
                              </p:par>
                            </p:childTnLst>
                          </p:cTn>
                        </p:par>
                        <p:par>
                          <p:cTn id="12" fill="hold">
                            <p:stCondLst>
                              <p:cond delay="14200"/>
                            </p:stCondLst>
                            <p:childTnLst>
                              <p:par>
                                <p:cTn id="13" presetID="6" presetClass="entr" presetSubtype="32" fill="hold" grpId="0" nodeType="afterEffect">
                                  <p:stCondLst>
                                    <p:cond delay="1100"/>
                                  </p:stCondLst>
                                  <p:childTnLst>
                                    <p:set>
                                      <p:cBhvr>
                                        <p:cTn id="14" dur="1" fill="hold">
                                          <p:stCondLst>
                                            <p:cond delay="0"/>
                                          </p:stCondLst>
                                        </p:cTn>
                                        <p:tgtEl>
                                          <p:spTgt spid="19"/>
                                        </p:tgtEl>
                                        <p:attrNameLst>
                                          <p:attrName>style.visibility</p:attrName>
                                        </p:attrNameLst>
                                      </p:cBhvr>
                                      <p:to>
                                        <p:strVal val="visible"/>
                                      </p:to>
                                    </p:set>
                                    <p:animEffect transition="in" filter="circle(out)">
                                      <p:cBhvr>
                                        <p:cTn id="15" dur="2000"/>
                                        <p:tgtEl>
                                          <p:spTgt spid="19"/>
                                        </p:tgtEl>
                                      </p:cBhvr>
                                    </p:animEffect>
                                  </p:childTnLst>
                                </p:cTn>
                              </p:par>
                            </p:childTnLst>
                          </p:cTn>
                        </p:par>
                        <p:par>
                          <p:cTn id="16" fill="hold">
                            <p:stCondLst>
                              <p:cond delay="17300"/>
                            </p:stCondLst>
                            <p:childTnLst>
                              <p:par>
                                <p:cTn id="17" presetID="6" presetClass="entr" presetSubtype="3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out)">
                                      <p:cBhvr>
                                        <p:cTn id="1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2"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pieren 30"/>
          <p:cNvGrpSpPr/>
          <p:nvPr/>
        </p:nvGrpSpPr>
        <p:grpSpPr>
          <a:xfrm>
            <a:off x="314920" y="1675501"/>
            <a:ext cx="8580575" cy="1156155"/>
            <a:chOff x="314920" y="1675501"/>
            <a:chExt cx="8580575" cy="1156155"/>
          </a:xfrm>
        </p:grpSpPr>
        <p:pic>
          <p:nvPicPr>
            <p:cNvPr id="6" name="Grafik 5"/>
            <p:cNvPicPr>
              <a:picLocks noChangeAspect="1"/>
            </p:cNvPicPr>
            <p:nvPr/>
          </p:nvPicPr>
          <p:blipFill>
            <a:blip r:embed="rId3"/>
            <a:stretch>
              <a:fillRect/>
            </a:stretch>
          </p:blipFill>
          <p:spPr>
            <a:xfrm>
              <a:off x="1679325" y="1687097"/>
              <a:ext cx="1179321" cy="1144559"/>
            </a:xfrm>
            <a:prstGeom prst="rect">
              <a:avLst/>
            </a:prstGeom>
          </p:spPr>
        </p:pic>
        <p:pic>
          <p:nvPicPr>
            <p:cNvPr id="7" name="Grafik 6"/>
            <p:cNvPicPr>
              <a:picLocks noChangeAspect="1"/>
            </p:cNvPicPr>
            <p:nvPr/>
          </p:nvPicPr>
          <p:blipFill>
            <a:blip r:embed="rId4"/>
            <a:stretch>
              <a:fillRect/>
            </a:stretch>
          </p:blipFill>
          <p:spPr>
            <a:xfrm>
              <a:off x="314920" y="1687098"/>
              <a:ext cx="1119075" cy="1144558"/>
            </a:xfrm>
            <a:prstGeom prst="rect">
              <a:avLst/>
            </a:prstGeom>
          </p:spPr>
        </p:pic>
        <p:pic>
          <p:nvPicPr>
            <p:cNvPr id="13" name="Grafik 12"/>
            <p:cNvPicPr>
              <a:picLocks noChangeAspect="1"/>
            </p:cNvPicPr>
            <p:nvPr/>
          </p:nvPicPr>
          <p:blipFill>
            <a:blip r:embed="rId5"/>
            <a:stretch>
              <a:fillRect/>
            </a:stretch>
          </p:blipFill>
          <p:spPr>
            <a:xfrm>
              <a:off x="7623732" y="1675501"/>
              <a:ext cx="1271763" cy="1119772"/>
            </a:xfrm>
            <a:prstGeom prst="rect">
              <a:avLst/>
            </a:prstGeom>
          </p:spPr>
        </p:pic>
      </p:grpSp>
      <p:grpSp>
        <p:nvGrpSpPr>
          <p:cNvPr id="39" name="Gruppieren 38"/>
          <p:cNvGrpSpPr/>
          <p:nvPr/>
        </p:nvGrpSpPr>
        <p:grpSpPr>
          <a:xfrm>
            <a:off x="980774" y="5045466"/>
            <a:ext cx="7859287" cy="980540"/>
            <a:chOff x="980774" y="5045466"/>
            <a:chExt cx="7859287" cy="980540"/>
          </a:xfrm>
        </p:grpSpPr>
        <p:sp>
          <p:nvSpPr>
            <p:cNvPr id="28" name="Textfeld 27"/>
            <p:cNvSpPr txBox="1"/>
            <p:nvPr/>
          </p:nvSpPr>
          <p:spPr>
            <a:xfrm>
              <a:off x="980774" y="5133454"/>
              <a:ext cx="1096774" cy="892552"/>
            </a:xfrm>
            <a:prstGeom prst="rect">
              <a:avLst/>
            </a:prstGeom>
            <a:noFill/>
          </p:spPr>
          <p:txBody>
            <a:bodyPr wrap="none" rtlCol="0">
              <a:spAutoFit/>
            </a:bodyPr>
            <a:lstStyle/>
            <a:p>
              <a:pPr algn="ctr"/>
              <a:r>
                <a:rPr lang="de-DE" sz="3600" b="1" dirty="0"/>
                <a:t>38</a:t>
              </a:r>
            </a:p>
            <a:p>
              <a:pPr algn="ctr"/>
              <a:r>
                <a:rPr lang="de-DE" b="1" dirty="0"/>
                <a:t>Cent/kWh</a:t>
              </a:r>
              <a:endParaRPr lang="de-DE" sz="1100" b="1" dirty="0"/>
            </a:p>
          </p:txBody>
        </p:sp>
        <p:sp>
          <p:nvSpPr>
            <p:cNvPr id="30" name="Textfeld 29"/>
            <p:cNvSpPr txBox="1"/>
            <p:nvPr/>
          </p:nvSpPr>
          <p:spPr>
            <a:xfrm>
              <a:off x="7679167" y="5045466"/>
              <a:ext cx="1160894" cy="954107"/>
            </a:xfrm>
            <a:prstGeom prst="rect">
              <a:avLst/>
            </a:prstGeom>
            <a:noFill/>
          </p:spPr>
          <p:txBody>
            <a:bodyPr wrap="none" rtlCol="0">
              <a:spAutoFit/>
            </a:bodyPr>
            <a:lstStyle/>
            <a:p>
              <a:pPr algn="ctr"/>
              <a:r>
                <a:rPr lang="de-DE" sz="3600" b="1" dirty="0"/>
                <a:t>4-6</a:t>
              </a:r>
            </a:p>
            <a:p>
              <a:pPr algn="ctr"/>
              <a:r>
                <a:rPr lang="de-DE" b="1" dirty="0"/>
                <a:t>Cent/kWh</a:t>
              </a:r>
              <a:r>
                <a:rPr lang="de-DE" sz="2000" b="1" dirty="0"/>
                <a:t> </a:t>
              </a:r>
            </a:p>
          </p:txBody>
        </p:sp>
      </p:grpSp>
      <p:cxnSp>
        <p:nvCxnSpPr>
          <p:cNvPr id="55" name="Gerader Verbinder 54"/>
          <p:cNvCxnSpPr/>
          <p:nvPr/>
        </p:nvCxnSpPr>
        <p:spPr bwMode="auto">
          <a:xfrm>
            <a:off x="7062106" y="4452036"/>
            <a:ext cx="0" cy="270208"/>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Gruppieren 37"/>
          <p:cNvGrpSpPr/>
          <p:nvPr/>
        </p:nvGrpSpPr>
        <p:grpSpPr>
          <a:xfrm>
            <a:off x="850717" y="2783649"/>
            <a:ext cx="7385157" cy="2325915"/>
            <a:chOff x="850717" y="2783649"/>
            <a:chExt cx="7385157" cy="2325915"/>
          </a:xfrm>
        </p:grpSpPr>
        <p:cxnSp>
          <p:nvCxnSpPr>
            <p:cNvPr id="37" name="Gerader Verbinder 36"/>
            <p:cNvCxnSpPr/>
            <p:nvPr/>
          </p:nvCxnSpPr>
          <p:spPr bwMode="auto">
            <a:xfrm flipH="1">
              <a:off x="2119836" y="2831656"/>
              <a:ext cx="1" cy="270208"/>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Gerade Verbindung mit Pfeil 46"/>
            <p:cNvCxnSpPr>
              <a:stCxn id="19" idx="3"/>
              <a:endCxn id="20" idx="1"/>
            </p:cNvCxnSpPr>
            <p:nvPr/>
          </p:nvCxnSpPr>
          <p:spPr bwMode="auto">
            <a:xfrm>
              <a:off x="5520287" y="3873555"/>
              <a:ext cx="989664"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Gerader Verbinder 16"/>
            <p:cNvCxnSpPr/>
            <p:nvPr/>
          </p:nvCxnSpPr>
          <p:spPr bwMode="auto">
            <a:xfrm flipV="1">
              <a:off x="850717" y="3090240"/>
              <a:ext cx="4108645" cy="310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Gerade Verbindung mit Pfeil 22"/>
            <p:cNvCxnSpPr/>
            <p:nvPr/>
          </p:nvCxnSpPr>
          <p:spPr bwMode="auto">
            <a:xfrm flipH="1">
              <a:off x="8235873" y="2783649"/>
              <a:ext cx="1" cy="2250193"/>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r Verbinder 34"/>
            <p:cNvCxnSpPr/>
            <p:nvPr/>
          </p:nvCxnSpPr>
          <p:spPr bwMode="auto">
            <a:xfrm flipH="1">
              <a:off x="850717" y="2820032"/>
              <a:ext cx="1" cy="270208"/>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Gerade Verbindung mit Pfeil 40"/>
            <p:cNvCxnSpPr/>
            <p:nvPr/>
          </p:nvCxnSpPr>
          <p:spPr bwMode="auto">
            <a:xfrm>
              <a:off x="3750187" y="3090240"/>
              <a:ext cx="0" cy="206302"/>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Gerade Verbindung mit Pfeil 43"/>
            <p:cNvCxnSpPr/>
            <p:nvPr/>
          </p:nvCxnSpPr>
          <p:spPr bwMode="auto">
            <a:xfrm>
              <a:off x="4959362" y="3090240"/>
              <a:ext cx="0" cy="193901"/>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Gerader Verbinder 53"/>
            <p:cNvCxnSpPr/>
            <p:nvPr/>
          </p:nvCxnSpPr>
          <p:spPr bwMode="auto">
            <a:xfrm>
              <a:off x="3801278" y="4430673"/>
              <a:ext cx="0" cy="270208"/>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Gerade Verbindung mit Pfeil 55"/>
            <p:cNvCxnSpPr/>
            <p:nvPr/>
          </p:nvCxnSpPr>
          <p:spPr bwMode="auto">
            <a:xfrm flipH="1">
              <a:off x="1516890" y="3084039"/>
              <a:ext cx="7034" cy="2025525"/>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Gerade Verbindung mit Pfeil 60"/>
            <p:cNvCxnSpPr/>
            <p:nvPr/>
          </p:nvCxnSpPr>
          <p:spPr bwMode="auto">
            <a:xfrm flipH="1" flipV="1">
              <a:off x="1505423" y="4679979"/>
              <a:ext cx="5556683" cy="42265"/>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4" name="Gruppieren 33"/>
          <p:cNvGrpSpPr/>
          <p:nvPr/>
        </p:nvGrpSpPr>
        <p:grpSpPr>
          <a:xfrm>
            <a:off x="3063553" y="2382604"/>
            <a:ext cx="4349888" cy="609221"/>
            <a:chOff x="3063553" y="2382604"/>
            <a:chExt cx="4349888" cy="609221"/>
          </a:xfrm>
        </p:grpSpPr>
        <p:sp>
          <p:nvSpPr>
            <p:cNvPr id="65" name="Textfeld 64"/>
            <p:cNvSpPr txBox="1"/>
            <p:nvPr/>
          </p:nvSpPr>
          <p:spPr>
            <a:xfrm>
              <a:off x="3063553" y="2407050"/>
              <a:ext cx="1423788" cy="584775"/>
            </a:xfrm>
            <a:prstGeom prst="rect">
              <a:avLst/>
            </a:prstGeom>
            <a:noFill/>
          </p:spPr>
          <p:txBody>
            <a:bodyPr wrap="none" rtlCol="0">
              <a:spAutoFit/>
            </a:bodyPr>
            <a:lstStyle/>
            <a:p>
              <a:pPr algn="ctr"/>
              <a:r>
                <a:rPr lang="de-DE" sz="2000" b="1" dirty="0"/>
                <a:t>400</a:t>
              </a:r>
              <a:r>
                <a:rPr lang="de-DE" sz="3200" b="1" dirty="0"/>
                <a:t> </a:t>
              </a:r>
              <a:r>
                <a:rPr lang="de-DE" sz="2000" b="1" dirty="0"/>
                <a:t>€/kWh</a:t>
              </a:r>
            </a:p>
          </p:txBody>
        </p:sp>
        <p:sp>
          <p:nvSpPr>
            <p:cNvPr id="66" name="Textfeld 65"/>
            <p:cNvSpPr txBox="1"/>
            <p:nvPr/>
          </p:nvSpPr>
          <p:spPr>
            <a:xfrm>
              <a:off x="4692247" y="2382604"/>
              <a:ext cx="697627" cy="584775"/>
            </a:xfrm>
            <a:prstGeom prst="rect">
              <a:avLst/>
            </a:prstGeom>
            <a:noFill/>
          </p:spPr>
          <p:txBody>
            <a:bodyPr wrap="none" rtlCol="0">
              <a:spAutoFit/>
            </a:bodyPr>
            <a:lstStyle/>
            <a:p>
              <a:pPr algn="ctr"/>
              <a:r>
                <a:rPr lang="de-DE" sz="3200" b="1" dirty="0"/>
                <a:t>1.5</a:t>
              </a:r>
              <a:endParaRPr lang="de-DE" sz="2000" b="1" dirty="0"/>
            </a:p>
          </p:txBody>
        </p:sp>
        <p:sp>
          <p:nvSpPr>
            <p:cNvPr id="67" name="Textfeld 66"/>
            <p:cNvSpPr txBox="1"/>
            <p:nvPr/>
          </p:nvSpPr>
          <p:spPr>
            <a:xfrm>
              <a:off x="6715814" y="2407050"/>
              <a:ext cx="697627" cy="584775"/>
            </a:xfrm>
            <a:prstGeom prst="rect">
              <a:avLst/>
            </a:prstGeom>
            <a:noFill/>
          </p:spPr>
          <p:txBody>
            <a:bodyPr wrap="none" rtlCol="0">
              <a:spAutoFit/>
            </a:bodyPr>
            <a:lstStyle/>
            <a:p>
              <a:pPr algn="ctr"/>
              <a:r>
                <a:rPr lang="de-DE" sz="3200" b="1" dirty="0"/>
                <a:t>0,7</a:t>
              </a:r>
              <a:endParaRPr lang="de-DE" sz="2000" b="1" dirty="0"/>
            </a:p>
          </p:txBody>
        </p:sp>
      </p:grpSp>
      <p:grpSp>
        <p:nvGrpSpPr>
          <p:cNvPr id="32" name="Gruppieren 31"/>
          <p:cNvGrpSpPr/>
          <p:nvPr/>
        </p:nvGrpSpPr>
        <p:grpSpPr>
          <a:xfrm>
            <a:off x="576266" y="1052851"/>
            <a:ext cx="7922254" cy="622650"/>
            <a:chOff x="576266" y="1052851"/>
            <a:chExt cx="7922254" cy="622650"/>
          </a:xfrm>
        </p:grpSpPr>
        <p:sp>
          <p:nvSpPr>
            <p:cNvPr id="2" name="Textfeld 1"/>
            <p:cNvSpPr txBox="1"/>
            <p:nvPr/>
          </p:nvSpPr>
          <p:spPr>
            <a:xfrm>
              <a:off x="8108670" y="1052851"/>
              <a:ext cx="389850" cy="584775"/>
            </a:xfrm>
            <a:prstGeom prst="rect">
              <a:avLst/>
            </a:prstGeom>
            <a:noFill/>
          </p:spPr>
          <p:txBody>
            <a:bodyPr wrap="none" rtlCol="0">
              <a:spAutoFit/>
            </a:bodyPr>
            <a:lstStyle/>
            <a:p>
              <a:pPr algn="ctr"/>
              <a:r>
                <a:rPr lang="de-DE" sz="3200" b="1" dirty="0"/>
                <a:t>6</a:t>
              </a:r>
              <a:endParaRPr lang="de-DE" sz="2000" b="1" dirty="0"/>
            </a:p>
          </p:txBody>
        </p:sp>
        <p:sp>
          <p:nvSpPr>
            <p:cNvPr id="14" name="Textfeld 13"/>
            <p:cNvSpPr txBox="1"/>
            <p:nvPr/>
          </p:nvSpPr>
          <p:spPr>
            <a:xfrm>
              <a:off x="1907704" y="1090726"/>
              <a:ext cx="697627" cy="584775"/>
            </a:xfrm>
            <a:prstGeom prst="rect">
              <a:avLst/>
            </a:prstGeom>
            <a:noFill/>
          </p:spPr>
          <p:txBody>
            <a:bodyPr wrap="none" rtlCol="0">
              <a:spAutoFit/>
            </a:bodyPr>
            <a:lstStyle/>
            <a:p>
              <a:pPr algn="ctr"/>
              <a:r>
                <a:rPr lang="de-DE" sz="3200" b="1" dirty="0"/>
                <a:t>0.7</a:t>
              </a:r>
              <a:endParaRPr lang="de-DE" sz="2000" b="1" dirty="0"/>
            </a:p>
          </p:txBody>
        </p:sp>
        <p:sp>
          <p:nvSpPr>
            <p:cNvPr id="15" name="Textfeld 14"/>
            <p:cNvSpPr txBox="1"/>
            <p:nvPr/>
          </p:nvSpPr>
          <p:spPr>
            <a:xfrm>
              <a:off x="576266" y="1090726"/>
              <a:ext cx="761747" cy="584775"/>
            </a:xfrm>
            <a:prstGeom prst="rect">
              <a:avLst/>
            </a:prstGeom>
            <a:noFill/>
          </p:spPr>
          <p:txBody>
            <a:bodyPr wrap="none" rtlCol="0">
              <a:spAutoFit/>
            </a:bodyPr>
            <a:lstStyle/>
            <a:p>
              <a:pPr algn="ctr"/>
              <a:r>
                <a:rPr lang="de-DE" sz="3200" b="1" dirty="0"/>
                <a:t>1.5</a:t>
              </a:r>
              <a:r>
                <a:rPr lang="de-DE" sz="2000" b="1" dirty="0"/>
                <a:t> </a:t>
              </a:r>
            </a:p>
          </p:txBody>
        </p:sp>
      </p:grpSp>
      <p:sp>
        <p:nvSpPr>
          <p:cNvPr id="80" name="Textfeld 79"/>
          <p:cNvSpPr txBox="1"/>
          <p:nvPr/>
        </p:nvSpPr>
        <p:spPr>
          <a:xfrm rot="20079889">
            <a:off x="-212760" y="2028661"/>
            <a:ext cx="6461577" cy="707886"/>
          </a:xfrm>
          <a:prstGeom prst="rect">
            <a:avLst/>
          </a:prstGeom>
          <a:solidFill>
            <a:schemeClr val="bg1"/>
          </a:solidFill>
        </p:spPr>
        <p:txBody>
          <a:bodyPr wrap="none" rtlCol="0">
            <a:spAutoFit/>
          </a:bodyPr>
          <a:lstStyle/>
          <a:p>
            <a:r>
              <a:rPr lang="de-DE" sz="3200" b="1" dirty="0">
                <a:solidFill>
                  <a:srgbClr val="FF0000"/>
                </a:solidFill>
              </a:rPr>
              <a:t>Haushaltsstrompreis  </a:t>
            </a:r>
            <a:r>
              <a:rPr lang="de-DE" sz="4000" b="1" dirty="0">
                <a:solidFill>
                  <a:srgbClr val="FF0000"/>
                </a:solidFill>
              </a:rPr>
              <a:t>87</a:t>
            </a:r>
            <a:r>
              <a:rPr lang="de-DE" sz="3200" b="1" dirty="0">
                <a:solidFill>
                  <a:srgbClr val="FF0000"/>
                </a:solidFill>
              </a:rPr>
              <a:t> Cent/kWh</a:t>
            </a:r>
          </a:p>
        </p:txBody>
      </p:sp>
      <p:grpSp>
        <p:nvGrpSpPr>
          <p:cNvPr id="33" name="Gruppieren 32"/>
          <p:cNvGrpSpPr/>
          <p:nvPr/>
        </p:nvGrpSpPr>
        <p:grpSpPr>
          <a:xfrm>
            <a:off x="3200939" y="3297913"/>
            <a:ext cx="4460803" cy="1185496"/>
            <a:chOff x="3200939" y="3297913"/>
            <a:chExt cx="4460803" cy="1185496"/>
          </a:xfrm>
        </p:grpSpPr>
        <p:pic>
          <p:nvPicPr>
            <p:cNvPr id="19" name="Grafik 18"/>
            <p:cNvPicPr>
              <a:picLocks noChangeAspect="1"/>
            </p:cNvPicPr>
            <p:nvPr/>
          </p:nvPicPr>
          <p:blipFill>
            <a:blip r:embed="rId6"/>
            <a:stretch>
              <a:fillRect/>
            </a:stretch>
          </p:blipFill>
          <p:spPr>
            <a:xfrm>
              <a:off x="4440100" y="3300062"/>
              <a:ext cx="1080187" cy="1146986"/>
            </a:xfrm>
            <a:prstGeom prst="rect">
              <a:avLst/>
            </a:prstGeom>
          </p:spPr>
        </p:pic>
        <p:pic>
          <p:nvPicPr>
            <p:cNvPr id="20" name="Grafik 19"/>
            <p:cNvPicPr>
              <a:picLocks noChangeAspect="1"/>
            </p:cNvPicPr>
            <p:nvPr/>
          </p:nvPicPr>
          <p:blipFill>
            <a:blip r:embed="rId7"/>
            <a:stretch>
              <a:fillRect/>
            </a:stretch>
          </p:blipFill>
          <p:spPr>
            <a:xfrm>
              <a:off x="6509951" y="3297913"/>
              <a:ext cx="1151791" cy="1151283"/>
            </a:xfrm>
            <a:prstGeom prst="rect">
              <a:avLst/>
            </a:prstGeom>
          </p:spPr>
        </p:pic>
        <p:pic>
          <p:nvPicPr>
            <p:cNvPr id="21" name="Grafik 20"/>
            <p:cNvPicPr>
              <a:picLocks noChangeAspect="1"/>
            </p:cNvPicPr>
            <p:nvPr/>
          </p:nvPicPr>
          <p:blipFill>
            <a:blip r:embed="rId8"/>
            <a:stretch>
              <a:fillRect/>
            </a:stretch>
          </p:blipFill>
          <p:spPr>
            <a:xfrm>
              <a:off x="3200939" y="3308166"/>
              <a:ext cx="1145975" cy="1140412"/>
            </a:xfrm>
            <a:prstGeom prst="rect">
              <a:avLst/>
            </a:prstGeom>
          </p:spPr>
        </p:pic>
        <p:pic>
          <p:nvPicPr>
            <p:cNvPr id="25" name="Grafik 24"/>
            <p:cNvPicPr>
              <a:picLocks noChangeAspect="1"/>
            </p:cNvPicPr>
            <p:nvPr/>
          </p:nvPicPr>
          <p:blipFill>
            <a:blip r:embed="rId9"/>
            <a:stretch>
              <a:fillRect/>
            </a:stretch>
          </p:blipFill>
          <p:spPr>
            <a:xfrm>
              <a:off x="5654644" y="3334080"/>
              <a:ext cx="672963" cy="1149329"/>
            </a:xfrm>
            <a:prstGeom prst="rect">
              <a:avLst/>
            </a:prstGeom>
          </p:spPr>
        </p:pic>
      </p:grpSp>
      <p:grpSp>
        <p:nvGrpSpPr>
          <p:cNvPr id="45" name="Gruppieren 44"/>
          <p:cNvGrpSpPr/>
          <p:nvPr/>
        </p:nvGrpSpPr>
        <p:grpSpPr>
          <a:xfrm>
            <a:off x="632724" y="1781692"/>
            <a:ext cx="1972607" cy="891224"/>
            <a:chOff x="632724" y="1781692"/>
            <a:chExt cx="1972607" cy="891224"/>
          </a:xfrm>
        </p:grpSpPr>
        <p:sp>
          <p:nvSpPr>
            <p:cNvPr id="57" name="Ellipse 56"/>
            <p:cNvSpPr/>
            <p:nvPr/>
          </p:nvSpPr>
          <p:spPr bwMode="auto">
            <a:xfrm rot="5242731">
              <a:off x="1177267" y="1244851"/>
              <a:ext cx="891224" cy="1964905"/>
            </a:xfrm>
            <a:prstGeom prst="ellipse">
              <a:avLst/>
            </a:prstGeom>
            <a:noFill/>
            <a:ln w="38100" cap="flat" cmpd="sng" algn="ctr">
              <a:solidFill>
                <a:srgbClr val="F30D7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58" name="Textfeld 57"/>
            <p:cNvSpPr txBox="1"/>
            <p:nvPr/>
          </p:nvSpPr>
          <p:spPr>
            <a:xfrm>
              <a:off x="632724" y="1959259"/>
              <a:ext cx="1954173" cy="523220"/>
            </a:xfrm>
            <a:prstGeom prst="rect">
              <a:avLst/>
            </a:prstGeom>
            <a:noFill/>
          </p:spPr>
          <p:txBody>
            <a:bodyPr wrap="square" rtlCol="0">
              <a:spAutoFit/>
            </a:bodyPr>
            <a:lstStyle/>
            <a:p>
              <a:pPr algn="ctr"/>
              <a:r>
                <a:rPr lang="de-DE" sz="2800" b="1" dirty="0">
                  <a:solidFill>
                    <a:srgbClr val="FF0066"/>
                  </a:solidFill>
                </a:rPr>
                <a:t>Volatil</a:t>
              </a:r>
            </a:p>
          </p:txBody>
        </p:sp>
      </p:grpSp>
      <p:sp>
        <p:nvSpPr>
          <p:cNvPr id="46" name="Textfeld 45"/>
          <p:cNvSpPr txBox="1"/>
          <p:nvPr/>
        </p:nvSpPr>
        <p:spPr>
          <a:xfrm>
            <a:off x="4417537" y="1790122"/>
            <a:ext cx="1867819" cy="523220"/>
          </a:xfrm>
          <a:prstGeom prst="rect">
            <a:avLst/>
          </a:prstGeom>
          <a:noFill/>
        </p:spPr>
        <p:txBody>
          <a:bodyPr wrap="none" rtlCol="0">
            <a:spAutoFit/>
          </a:bodyPr>
          <a:lstStyle/>
          <a:p>
            <a:r>
              <a:rPr lang="de-DE" sz="2800" b="1" dirty="0" err="1"/>
              <a:t>Mio</a:t>
            </a:r>
            <a:r>
              <a:rPr lang="de-DE" sz="2800" b="1" dirty="0"/>
              <a:t> €/MW</a:t>
            </a:r>
          </a:p>
        </p:txBody>
      </p:sp>
      <p:sp>
        <p:nvSpPr>
          <p:cNvPr id="48" name="Textfeld 47"/>
          <p:cNvSpPr txBox="1"/>
          <p:nvPr/>
        </p:nvSpPr>
        <p:spPr>
          <a:xfrm>
            <a:off x="4349634" y="3277905"/>
            <a:ext cx="1165704" cy="584775"/>
          </a:xfrm>
          <a:prstGeom prst="rect">
            <a:avLst/>
          </a:prstGeom>
          <a:noFill/>
        </p:spPr>
        <p:txBody>
          <a:bodyPr wrap="none" rtlCol="0">
            <a:spAutoFit/>
          </a:bodyPr>
          <a:lstStyle/>
          <a:p>
            <a:pPr algn="ctr"/>
            <a:r>
              <a:rPr lang="de-DE" b="1" dirty="0">
                <a:solidFill>
                  <a:schemeClr val="bg1"/>
                </a:solidFill>
              </a:rPr>
              <a:t>Auslastung</a:t>
            </a:r>
          </a:p>
          <a:p>
            <a:pPr algn="ctr"/>
            <a:r>
              <a:rPr lang="de-DE" b="1" dirty="0">
                <a:solidFill>
                  <a:schemeClr val="bg1"/>
                </a:solidFill>
              </a:rPr>
              <a:t>50%</a:t>
            </a:r>
          </a:p>
        </p:txBody>
      </p:sp>
      <p:sp>
        <p:nvSpPr>
          <p:cNvPr id="49" name="Rechteck 48"/>
          <p:cNvSpPr/>
          <p:nvPr/>
        </p:nvSpPr>
        <p:spPr>
          <a:xfrm>
            <a:off x="1250403" y="91370"/>
            <a:ext cx="6789038" cy="892552"/>
          </a:xfrm>
          <a:prstGeom prst="rect">
            <a:avLst/>
          </a:prstGeom>
        </p:spPr>
        <p:txBody>
          <a:bodyPr wrap="none">
            <a:spAutoFit/>
          </a:bodyPr>
          <a:lstStyle/>
          <a:p>
            <a:pPr algn="ctr" eaLnBrk="1" hangingPunct="1">
              <a:defRPr/>
            </a:pPr>
            <a:r>
              <a:rPr lang="de-DE" altLang="de-DE" sz="3600" dirty="0"/>
              <a:t>Zukünftige Stromerzeugungskosten</a:t>
            </a:r>
          </a:p>
          <a:p>
            <a:pPr algn="ctr" eaLnBrk="1" hangingPunct="1">
              <a:defRPr/>
            </a:pPr>
            <a:r>
              <a:rPr lang="de-DE" altLang="de-DE" dirty="0"/>
              <a:t>mit Batterien Wasserstoff und Backupkraftwerken </a:t>
            </a: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3" name="Textfeld 2">
            <a:extLst>
              <a:ext uri="{FF2B5EF4-FFF2-40B4-BE49-F238E27FC236}">
                <a16:creationId xmlns:a16="http://schemas.microsoft.com/office/drawing/2014/main" id="{376AE18F-F661-43E5-B17D-326234129C77}"/>
              </a:ext>
            </a:extLst>
          </p:cNvPr>
          <p:cNvSpPr txBox="1"/>
          <p:nvPr/>
        </p:nvSpPr>
        <p:spPr>
          <a:xfrm>
            <a:off x="2624683" y="5789597"/>
            <a:ext cx="4094391" cy="276999"/>
          </a:xfrm>
          <a:prstGeom prst="rect">
            <a:avLst/>
          </a:prstGeom>
          <a:noFill/>
        </p:spPr>
        <p:txBody>
          <a:bodyPr wrap="none" rtlCol="0">
            <a:spAutoFit/>
          </a:bodyPr>
          <a:lstStyle/>
          <a:p>
            <a:r>
              <a:rPr lang="de-DE" sz="1200" dirty="0">
                <a:hlinkClick r:id="rId10"/>
              </a:rPr>
              <a:t>BESS-CAPEX 2025: So viel kosten Batteriespeicher in Europa</a:t>
            </a:r>
            <a:endParaRPr lang="de-DE" sz="1200" dirty="0"/>
          </a:p>
        </p:txBody>
      </p:sp>
      <p:sp>
        <p:nvSpPr>
          <p:cNvPr id="4" name="Foliennummernplatzhalter 3">
            <a:extLst>
              <a:ext uri="{FF2B5EF4-FFF2-40B4-BE49-F238E27FC236}">
                <a16:creationId xmlns:a16="http://schemas.microsoft.com/office/drawing/2014/main" id="{9B6AA007-304F-415E-B655-135CE5FB13A4}"/>
              </a:ext>
            </a:extLst>
          </p:cNvPr>
          <p:cNvSpPr>
            <a:spLocks noGrp="1"/>
          </p:cNvSpPr>
          <p:nvPr>
            <p:ph type="sldNum" sz="quarter" idx="12"/>
          </p:nvPr>
        </p:nvSpPr>
        <p:spPr/>
        <p:txBody>
          <a:bodyPr/>
          <a:lstStyle/>
          <a:p>
            <a:pPr>
              <a:defRPr/>
            </a:pPr>
            <a:fld id="{1C2867A0-F623-427E-AB3E-7CA64D419047}" type="slidenum">
              <a:rPr lang="de-DE" altLang="de-DE" smtClean="0"/>
              <a:pPr>
                <a:defRPr/>
              </a:pPr>
              <a:t>9</a:t>
            </a:fld>
            <a:endParaRPr lang="de-DE" altLang="de-DE"/>
          </a:p>
        </p:txBody>
      </p:sp>
      <p:sp>
        <p:nvSpPr>
          <p:cNvPr id="51" name="Textfeld 50">
            <a:extLst>
              <a:ext uri="{FF2B5EF4-FFF2-40B4-BE49-F238E27FC236}">
                <a16:creationId xmlns:a16="http://schemas.microsoft.com/office/drawing/2014/main" id="{B5FAA09F-1312-48FE-94AB-EF23205BFC5A}"/>
              </a:ext>
            </a:extLst>
          </p:cNvPr>
          <p:cNvSpPr txBox="1"/>
          <p:nvPr/>
        </p:nvSpPr>
        <p:spPr>
          <a:xfrm>
            <a:off x="2813528" y="5185658"/>
            <a:ext cx="3996444" cy="523220"/>
          </a:xfrm>
          <a:prstGeom prst="rect">
            <a:avLst/>
          </a:prstGeom>
          <a:noFill/>
        </p:spPr>
        <p:txBody>
          <a:bodyPr wrap="square">
            <a:spAutoFit/>
          </a:bodyPr>
          <a:lstStyle/>
          <a:p>
            <a:r>
              <a:rPr lang="de-DE" altLang="de-DE" sz="2800" b="1" dirty="0">
                <a:effectLst/>
                <a:latin typeface="Times New Roman" panose="02020603050405020304" pitchFamily="18" charset="0"/>
              </a:rPr>
              <a:t>Stromerzeugungskosten</a:t>
            </a:r>
            <a:endParaRPr lang="de-DE" sz="2800" b="1" dirty="0"/>
          </a:p>
        </p:txBody>
      </p:sp>
    </p:spTree>
    <p:extLst>
      <p:ext uri="{BB962C8B-B14F-4D97-AF65-F5344CB8AC3E}">
        <p14:creationId xmlns:p14="http://schemas.microsoft.com/office/powerpoint/2010/main" val="30761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5500"/>
                                  </p:stCondLst>
                                  <p:childTnLst>
                                    <p:set>
                                      <p:cBhvr>
                                        <p:cTn id="6" dur="1" fill="hold">
                                          <p:stCondLst>
                                            <p:cond delay="0"/>
                                          </p:stCondLst>
                                        </p:cTn>
                                        <p:tgtEl>
                                          <p:spTgt spid="48"/>
                                        </p:tgtEl>
                                        <p:attrNameLst>
                                          <p:attrName>style.visibility</p:attrName>
                                        </p:attrNameLst>
                                      </p:cBhvr>
                                      <p:to>
                                        <p:strVal val="visible"/>
                                      </p:to>
                                    </p:set>
                                    <p:animEffect transition="in" filter="circle(out)">
                                      <p:cBhvr>
                                        <p:cTn id="7" dur="2000"/>
                                        <p:tgtEl>
                                          <p:spTgt spid="48"/>
                                        </p:tgtEl>
                                      </p:cBhvr>
                                    </p:animEffect>
                                  </p:childTnLst>
                                </p:cTn>
                              </p:par>
                            </p:childTnLst>
                          </p:cTn>
                        </p:par>
                        <p:par>
                          <p:cTn id="8" fill="hold">
                            <p:stCondLst>
                              <p:cond delay="7500"/>
                            </p:stCondLst>
                            <p:childTnLst>
                              <p:par>
                                <p:cTn id="9" presetID="6" presetClass="entr" presetSubtype="32" fill="hold" nodeType="afterEffect">
                                  <p:stCondLst>
                                    <p:cond delay="700"/>
                                  </p:stCondLst>
                                  <p:childTnLst>
                                    <p:set>
                                      <p:cBhvr>
                                        <p:cTn id="10" dur="1" fill="hold">
                                          <p:stCondLst>
                                            <p:cond delay="0"/>
                                          </p:stCondLst>
                                        </p:cTn>
                                        <p:tgtEl>
                                          <p:spTgt spid="33"/>
                                        </p:tgtEl>
                                        <p:attrNameLst>
                                          <p:attrName>style.visibility</p:attrName>
                                        </p:attrNameLst>
                                      </p:cBhvr>
                                      <p:to>
                                        <p:strVal val="visible"/>
                                      </p:to>
                                    </p:set>
                                    <p:animEffect transition="in" filter="circle(out)">
                                      <p:cBhvr>
                                        <p:cTn id="11" dur="2000"/>
                                        <p:tgtEl>
                                          <p:spTgt spid="33"/>
                                        </p:tgtEl>
                                      </p:cBhvr>
                                    </p:animEffect>
                                  </p:childTnLst>
                                </p:cTn>
                              </p:par>
                            </p:childTnLst>
                          </p:cTn>
                        </p:par>
                        <p:par>
                          <p:cTn id="12" fill="hold">
                            <p:stCondLst>
                              <p:cond delay="10200"/>
                            </p:stCondLst>
                            <p:childTnLst>
                              <p:par>
                                <p:cTn id="13" presetID="6" presetClass="entr" presetSubtype="32" fill="hold" nodeType="afterEffect">
                                  <p:stCondLst>
                                    <p:cond delay="3000"/>
                                  </p:stCondLst>
                                  <p:childTnLst>
                                    <p:set>
                                      <p:cBhvr>
                                        <p:cTn id="14" dur="1" fill="hold">
                                          <p:stCondLst>
                                            <p:cond delay="0"/>
                                          </p:stCondLst>
                                        </p:cTn>
                                        <p:tgtEl>
                                          <p:spTgt spid="34"/>
                                        </p:tgtEl>
                                        <p:attrNameLst>
                                          <p:attrName>style.visibility</p:attrName>
                                        </p:attrNameLst>
                                      </p:cBhvr>
                                      <p:to>
                                        <p:strVal val="visible"/>
                                      </p:to>
                                    </p:set>
                                    <p:animEffect transition="in" filter="circle(out)">
                                      <p:cBhvr>
                                        <p:cTn id="15" dur="2000"/>
                                        <p:tgtEl>
                                          <p:spTgt spid="34"/>
                                        </p:tgtEl>
                                      </p:cBhvr>
                                    </p:animEffect>
                                  </p:childTnLst>
                                </p:cTn>
                              </p:par>
                            </p:childTnLst>
                          </p:cTn>
                        </p:par>
                        <p:par>
                          <p:cTn id="16" fill="hold">
                            <p:stCondLst>
                              <p:cond delay="15200"/>
                            </p:stCondLst>
                            <p:childTnLst>
                              <p:par>
                                <p:cTn id="17" presetID="6" presetClass="entr" presetSubtype="32" fill="hold" nodeType="afterEffect">
                                  <p:stCondLst>
                                    <p:cond delay="500"/>
                                  </p:stCondLst>
                                  <p:childTnLst>
                                    <p:set>
                                      <p:cBhvr>
                                        <p:cTn id="18" dur="1" fill="hold">
                                          <p:stCondLst>
                                            <p:cond delay="0"/>
                                          </p:stCondLst>
                                        </p:cTn>
                                        <p:tgtEl>
                                          <p:spTgt spid="38"/>
                                        </p:tgtEl>
                                        <p:attrNameLst>
                                          <p:attrName>style.visibility</p:attrName>
                                        </p:attrNameLst>
                                      </p:cBhvr>
                                      <p:to>
                                        <p:strVal val="visible"/>
                                      </p:to>
                                    </p:set>
                                    <p:animEffect transition="in" filter="circle(out)">
                                      <p:cBhvr>
                                        <p:cTn id="19" dur="2000"/>
                                        <p:tgtEl>
                                          <p:spTgt spid="38"/>
                                        </p:tgtEl>
                                      </p:cBhvr>
                                    </p:animEffect>
                                  </p:childTnLst>
                                </p:cTn>
                              </p:par>
                              <p:par>
                                <p:cTn id="20" presetID="6" presetClass="entr" presetSubtype="32" fill="hold" nodeType="withEffect">
                                  <p:stCondLst>
                                    <p:cond delay="2800"/>
                                  </p:stCondLst>
                                  <p:childTnLst>
                                    <p:set>
                                      <p:cBhvr>
                                        <p:cTn id="21" dur="1" fill="hold">
                                          <p:stCondLst>
                                            <p:cond delay="0"/>
                                          </p:stCondLst>
                                        </p:cTn>
                                        <p:tgtEl>
                                          <p:spTgt spid="55"/>
                                        </p:tgtEl>
                                        <p:attrNameLst>
                                          <p:attrName>style.visibility</p:attrName>
                                        </p:attrNameLst>
                                      </p:cBhvr>
                                      <p:to>
                                        <p:strVal val="visible"/>
                                      </p:to>
                                    </p:set>
                                    <p:animEffect transition="in" filter="circle(out)">
                                      <p:cBhvr>
                                        <p:cTn id="22" dur="2000"/>
                                        <p:tgtEl>
                                          <p:spTgt spid="55"/>
                                        </p:tgtEl>
                                      </p:cBhvr>
                                    </p:animEffect>
                                  </p:childTnLst>
                                </p:cTn>
                              </p:par>
                            </p:childTnLst>
                          </p:cTn>
                        </p:par>
                        <p:par>
                          <p:cTn id="23" fill="hold">
                            <p:stCondLst>
                              <p:cond delay="20000"/>
                            </p:stCondLst>
                            <p:childTnLst>
                              <p:par>
                                <p:cTn id="24" presetID="6" presetClass="entr" presetSubtype="32" fill="hold" grpId="0" nodeType="afterEffect">
                                  <p:stCondLst>
                                    <p:cond delay="300"/>
                                  </p:stCondLst>
                                  <p:childTnLst>
                                    <p:set>
                                      <p:cBhvr>
                                        <p:cTn id="25" dur="1" fill="hold">
                                          <p:stCondLst>
                                            <p:cond delay="0"/>
                                          </p:stCondLst>
                                        </p:cTn>
                                        <p:tgtEl>
                                          <p:spTgt spid="51"/>
                                        </p:tgtEl>
                                        <p:attrNameLst>
                                          <p:attrName>style.visibility</p:attrName>
                                        </p:attrNameLst>
                                      </p:cBhvr>
                                      <p:to>
                                        <p:strVal val="visible"/>
                                      </p:to>
                                    </p:set>
                                    <p:animEffect transition="in" filter="circle(out)">
                                      <p:cBhvr>
                                        <p:cTn id="26" dur="2000"/>
                                        <p:tgtEl>
                                          <p:spTgt spid="51"/>
                                        </p:tgtEl>
                                      </p:cBhvr>
                                    </p:animEffect>
                                  </p:childTnLst>
                                </p:cTn>
                              </p:par>
                            </p:childTnLst>
                          </p:cTn>
                        </p:par>
                        <p:par>
                          <p:cTn id="27" fill="hold">
                            <p:stCondLst>
                              <p:cond delay="22300"/>
                            </p:stCondLst>
                            <p:childTnLst>
                              <p:par>
                                <p:cTn id="28" presetID="6" presetClass="entr" presetSubtype="32" fill="hold" nodeType="afterEffect">
                                  <p:stCondLst>
                                    <p:cond delay="300"/>
                                  </p:stCondLst>
                                  <p:childTnLst>
                                    <p:set>
                                      <p:cBhvr>
                                        <p:cTn id="29" dur="1" fill="hold">
                                          <p:stCondLst>
                                            <p:cond delay="0"/>
                                          </p:stCondLst>
                                        </p:cTn>
                                        <p:tgtEl>
                                          <p:spTgt spid="39"/>
                                        </p:tgtEl>
                                        <p:attrNameLst>
                                          <p:attrName>style.visibility</p:attrName>
                                        </p:attrNameLst>
                                      </p:cBhvr>
                                      <p:to>
                                        <p:strVal val="visible"/>
                                      </p:to>
                                    </p:set>
                                    <p:animEffect transition="in" filter="circle(out)">
                                      <p:cBhvr>
                                        <p:cTn id="30" dur="2000"/>
                                        <p:tgtEl>
                                          <p:spTgt spid="39"/>
                                        </p:tgtEl>
                                      </p:cBhvr>
                                    </p:animEffect>
                                  </p:childTnLst>
                                </p:cTn>
                              </p:par>
                            </p:childTnLst>
                          </p:cTn>
                        </p:par>
                        <p:par>
                          <p:cTn id="31" fill="hold">
                            <p:stCondLst>
                              <p:cond delay="24600"/>
                            </p:stCondLst>
                            <p:childTnLst>
                              <p:par>
                                <p:cTn id="32" presetID="6" presetClass="entr" presetSubtype="32" fill="hold" grpId="0" nodeType="afterEffect">
                                  <p:stCondLst>
                                    <p:cond delay="500"/>
                                  </p:stCondLst>
                                  <p:childTnLst>
                                    <p:set>
                                      <p:cBhvr>
                                        <p:cTn id="33" dur="1" fill="hold">
                                          <p:stCondLst>
                                            <p:cond delay="0"/>
                                          </p:stCondLst>
                                        </p:cTn>
                                        <p:tgtEl>
                                          <p:spTgt spid="80"/>
                                        </p:tgtEl>
                                        <p:attrNameLst>
                                          <p:attrName>style.visibility</p:attrName>
                                        </p:attrNameLst>
                                      </p:cBhvr>
                                      <p:to>
                                        <p:strVal val="visible"/>
                                      </p:to>
                                    </p:set>
                                    <p:animEffect transition="in" filter="circle(out)">
                                      <p:cBhvr>
                                        <p:cTn id="34" dur="2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48"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81461"/>
            <a:ext cx="8229600" cy="166030"/>
          </a:xfrm>
        </p:spPr>
        <p:txBody>
          <a:bodyPr/>
          <a:lstStyle/>
          <a:p>
            <a:r>
              <a:rPr lang="de-DE" dirty="0"/>
              <a:t>Widersprüche der deutschen Energiepolitik</a:t>
            </a:r>
          </a:p>
        </p:txBody>
      </p:sp>
      <p:sp>
        <p:nvSpPr>
          <p:cNvPr id="7" name="Textfeld 6"/>
          <p:cNvSpPr txBox="1"/>
          <p:nvPr/>
        </p:nvSpPr>
        <p:spPr>
          <a:xfrm>
            <a:off x="5508104" y="980729"/>
            <a:ext cx="184731" cy="338554"/>
          </a:xfrm>
          <a:prstGeom prst="rect">
            <a:avLst/>
          </a:prstGeom>
          <a:noFill/>
        </p:spPr>
        <p:txBody>
          <a:bodyPr wrap="none" rtlCol="0">
            <a:spAutoFit/>
          </a:bodyPr>
          <a:lstStyle/>
          <a:p>
            <a:endParaRPr lang="de-DE" dirty="0"/>
          </a:p>
        </p:txBody>
      </p:sp>
      <p:sp>
        <p:nvSpPr>
          <p:cNvPr id="10" name="Textfeld 9"/>
          <p:cNvSpPr txBox="1"/>
          <p:nvPr/>
        </p:nvSpPr>
        <p:spPr>
          <a:xfrm rot="21088009">
            <a:off x="6703897" y="3015185"/>
            <a:ext cx="2270076" cy="707886"/>
          </a:xfrm>
          <a:prstGeom prst="rect">
            <a:avLst/>
          </a:prstGeom>
          <a:noFill/>
        </p:spPr>
        <p:txBody>
          <a:bodyPr wrap="square" rtlCol="0">
            <a:spAutoFit/>
          </a:bodyPr>
          <a:lstStyle/>
          <a:p>
            <a:endParaRPr lang="de-DE" sz="4000" b="1" dirty="0">
              <a:solidFill>
                <a:srgbClr val="FF0000"/>
              </a:solidFill>
              <a:effectLst>
                <a:outerShdw blurRad="38100" dist="38100" dir="2700000" algn="tl">
                  <a:srgbClr val="000000">
                    <a:alpha val="43137"/>
                  </a:srgbClr>
                </a:outerShdw>
              </a:effectLst>
            </a:endParaRPr>
          </a:p>
        </p:txBody>
      </p:sp>
      <p:sp>
        <p:nvSpPr>
          <p:cNvPr id="12" name="Fußzeilenplatzhalter 11"/>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EF6D331F-3233-4835-9E40-9ED97D008282}"/>
              </a:ext>
            </a:extLst>
          </p:cNvPr>
          <p:cNvSpPr>
            <a:spLocks noGrp="1"/>
          </p:cNvSpPr>
          <p:nvPr>
            <p:ph type="sldNum" sz="quarter" idx="12"/>
          </p:nvPr>
        </p:nvSpPr>
        <p:spPr/>
        <p:txBody>
          <a:bodyPr/>
          <a:lstStyle/>
          <a:p>
            <a:pPr>
              <a:defRPr/>
            </a:pPr>
            <a:fld id="{1C2867A0-F623-427E-AB3E-7CA64D419047}" type="slidenum">
              <a:rPr lang="de-DE" altLang="de-DE" smtClean="0"/>
              <a:pPr>
                <a:defRPr/>
              </a:pPr>
              <a:t>10</a:t>
            </a:fld>
            <a:endParaRPr lang="de-DE" altLang="de-DE"/>
          </a:p>
        </p:txBody>
      </p:sp>
      <p:sp>
        <p:nvSpPr>
          <p:cNvPr id="8" name="Textfeld 7">
            <a:extLst>
              <a:ext uri="{FF2B5EF4-FFF2-40B4-BE49-F238E27FC236}">
                <a16:creationId xmlns:a16="http://schemas.microsoft.com/office/drawing/2014/main" id="{2B63C41D-FD4F-46CB-B374-5A6177A0C97E}"/>
              </a:ext>
            </a:extLst>
          </p:cNvPr>
          <p:cNvSpPr txBox="1"/>
          <p:nvPr/>
        </p:nvSpPr>
        <p:spPr>
          <a:xfrm>
            <a:off x="143000" y="1012954"/>
            <a:ext cx="8870928" cy="4770537"/>
          </a:xfrm>
          <a:prstGeom prst="rect">
            <a:avLst/>
          </a:prstGeom>
          <a:solidFill>
            <a:schemeClr val="bg1"/>
          </a:solidFill>
        </p:spPr>
        <p:txBody>
          <a:bodyPr wrap="square" rtlCol="0">
            <a:spAutoFit/>
          </a:bodyPr>
          <a:lstStyle>
            <a:defPPr>
              <a:defRPr lang="en-US"/>
            </a:defPPr>
            <a:lvl1pPr algn="ctr">
              <a:defRPr sz="2400" b="1"/>
            </a:lvl1pPr>
          </a:lstStyle>
          <a:p>
            <a:r>
              <a:rPr lang="de-DE" sz="3600" dirty="0"/>
              <a:t>Bundeskanzler Friedrich Merz </a:t>
            </a:r>
          </a:p>
          <a:p>
            <a:endParaRPr lang="de-DE" sz="2800" dirty="0"/>
          </a:p>
          <a:p>
            <a:r>
              <a:rPr lang="de-DE" sz="2800" dirty="0"/>
              <a:t>erklärt den Atomausstieg inzwischen zum strategischen Fehler. Der Irrweg Energiewende, der Milliarden € kostet und die Versorgungssicherheit gefährdet, wäre nur mit einer Rückkehr zur Kernenergie zu korrigieren.</a:t>
            </a:r>
          </a:p>
          <a:p>
            <a:endParaRPr lang="de-DE" sz="2800" dirty="0"/>
          </a:p>
          <a:p>
            <a:r>
              <a:rPr lang="de-DE" sz="2800" dirty="0">
                <a:solidFill>
                  <a:srgbClr val="FF0000"/>
                </a:solidFill>
              </a:rPr>
              <a:t>Wäre Deutschland bei der Atomenergie geblieben, hätte es 600 Milliarden Euro gespart</a:t>
            </a:r>
          </a:p>
          <a:p>
            <a:endParaRPr lang="de-DE" sz="2800" dirty="0"/>
          </a:p>
          <a:p>
            <a:r>
              <a:rPr lang="de-DE" sz="1600" dirty="0"/>
              <a:t>Neujahrsempfang der Wirtschaft in Halle am 15./ 16. Januar 2026</a:t>
            </a:r>
            <a:endParaRPr lang="de-DE" altLang="de-DE" sz="1600" dirty="0"/>
          </a:p>
        </p:txBody>
      </p:sp>
    </p:spTree>
    <p:extLst>
      <p:ext uri="{BB962C8B-B14F-4D97-AF65-F5344CB8AC3E}">
        <p14:creationId xmlns:p14="http://schemas.microsoft.com/office/powerpoint/2010/main" val="46264761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circle(out)">
                                      <p:cBhvr>
                                        <p:cTn id="7" dur="2000"/>
                                        <p:tgtEl>
                                          <p:spTgt spid="8">
                                            <p:txEl>
                                              <p:pRg st="2" end="2"/>
                                            </p:txEl>
                                          </p:spTgt>
                                        </p:tgtEl>
                                      </p:cBhvr>
                                    </p:animEffect>
                                  </p:childTnLst>
                                </p:cTn>
                              </p:par>
                            </p:childTnLst>
                          </p:cTn>
                        </p:par>
                        <p:par>
                          <p:cTn id="8" fill="hold">
                            <p:stCondLst>
                              <p:cond delay="3000"/>
                            </p:stCondLst>
                            <p:childTnLst>
                              <p:par>
                                <p:cTn id="9" presetID="6" presetClass="entr" presetSubtype="32" fill="hold" nodeType="afterEffect">
                                  <p:stCondLst>
                                    <p:cond delay="3800"/>
                                  </p:stCondLst>
                                  <p:childTnLst>
                                    <p:set>
                                      <p:cBhvr>
                                        <p:cTn id="10" dur="1" fill="hold">
                                          <p:stCondLst>
                                            <p:cond delay="0"/>
                                          </p:stCondLst>
                                        </p:cTn>
                                        <p:tgtEl>
                                          <p:spTgt spid="8">
                                            <p:txEl>
                                              <p:pRg st="4" end="4"/>
                                            </p:txEl>
                                          </p:spTgt>
                                        </p:tgtEl>
                                        <p:attrNameLst>
                                          <p:attrName>style.visibility</p:attrName>
                                        </p:attrNameLst>
                                      </p:cBhvr>
                                      <p:to>
                                        <p:strVal val="visible"/>
                                      </p:to>
                                    </p:set>
                                    <p:animEffect transition="in" filter="circle(out)">
                                      <p:cBhvr>
                                        <p:cTn id="11"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2"/>
          <p:cNvSpPr txBox="1">
            <a:spLocks noChangeArrowheads="1"/>
          </p:cNvSpPr>
          <p:nvPr/>
        </p:nvSpPr>
        <p:spPr bwMode="auto">
          <a:xfrm>
            <a:off x="278153" y="905226"/>
            <a:ext cx="8640959" cy="5216813"/>
          </a:xfrm>
          <a:prstGeom prst="rect">
            <a:avLst/>
          </a:prstGeom>
          <a:solidFill>
            <a:schemeClr val="bg1"/>
          </a:solidFill>
          <a:ln>
            <a:noFill/>
          </a:ln>
          <a:effectLst/>
        </p:spPr>
        <p:txBody>
          <a:bodyPr wrap="squar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defRPr/>
            </a:pPr>
            <a:r>
              <a:rPr lang="de-DE" altLang="de-DE" sz="2800" b="1" dirty="0"/>
              <a:t>Kurzfristig</a:t>
            </a:r>
          </a:p>
          <a:p>
            <a:pPr algn="ctr">
              <a:lnSpc>
                <a:spcPct val="100000"/>
              </a:lnSpc>
              <a:spcBef>
                <a:spcPct val="0"/>
              </a:spcBef>
              <a:buClrTx/>
              <a:buSzTx/>
              <a:buFontTx/>
              <a:buNone/>
              <a:defRPr/>
            </a:pPr>
            <a:endParaRPr lang="de-DE" altLang="de-DE" sz="1100" b="1" dirty="0"/>
          </a:p>
          <a:p>
            <a:pPr marL="1943100" lvl="3" indent="-342900">
              <a:spcBef>
                <a:spcPct val="0"/>
              </a:spcBef>
              <a:buClrTx/>
              <a:buFont typeface="Arial" panose="020B0604020202020204" pitchFamily="34" charset="0"/>
              <a:buChar char="•"/>
              <a:defRPr/>
            </a:pPr>
            <a:r>
              <a:rPr lang="de-DE" altLang="de-DE" sz="2400" b="1" dirty="0"/>
              <a:t>Sofortiger Baustopp Solar- und Windanlagen</a:t>
            </a:r>
          </a:p>
          <a:p>
            <a:pPr marL="1943100" lvl="3" indent="-342900">
              <a:spcBef>
                <a:spcPct val="0"/>
              </a:spcBef>
              <a:buClrTx/>
              <a:buFont typeface="Arial" panose="020B0604020202020204" pitchFamily="34" charset="0"/>
              <a:buChar char="•"/>
              <a:defRPr/>
            </a:pPr>
            <a:r>
              <a:rPr lang="de-DE" altLang="de-DE" sz="2400" b="1" dirty="0"/>
              <a:t>Beibehaltung der Kohlekraftwerke</a:t>
            </a:r>
          </a:p>
          <a:p>
            <a:pPr marL="1943100" lvl="3" indent="-342900">
              <a:spcBef>
                <a:spcPct val="0"/>
              </a:spcBef>
              <a:buClrTx/>
              <a:buFont typeface="Arial" panose="020B0604020202020204" pitchFamily="34" charset="0"/>
              <a:buChar char="•"/>
              <a:defRPr/>
            </a:pPr>
            <a:r>
              <a:rPr lang="de-DE" altLang="de-DE" sz="2400" b="1" dirty="0"/>
              <a:t>Wiederinbetriebnahme der letzten 6 </a:t>
            </a:r>
            <a:r>
              <a:rPr lang="de-DE" altLang="de-DE" sz="2400" b="1" dirty="0" err="1"/>
              <a:t>KKW´s</a:t>
            </a:r>
            <a:endParaRPr lang="de-DE" altLang="de-DE" sz="2400" b="1" dirty="0"/>
          </a:p>
          <a:p>
            <a:pPr marL="1943100" lvl="3" indent="-342900">
              <a:spcBef>
                <a:spcPct val="0"/>
              </a:spcBef>
              <a:buClrTx/>
              <a:buFont typeface="Arial" panose="020B0604020202020204" pitchFamily="34" charset="0"/>
              <a:buChar char="•"/>
              <a:defRPr/>
            </a:pPr>
            <a:r>
              <a:rPr lang="de-DE" altLang="de-DE" sz="2400" b="1" dirty="0"/>
              <a:t>Gasförderung in Deutschland</a:t>
            </a:r>
          </a:p>
          <a:p>
            <a:pPr marL="1943100" lvl="3" indent="-342900">
              <a:spcBef>
                <a:spcPct val="0"/>
              </a:spcBef>
              <a:buClrTx/>
              <a:buFont typeface="Arial" panose="020B0604020202020204" pitchFamily="34" charset="0"/>
              <a:buChar char="•"/>
              <a:defRPr/>
            </a:pPr>
            <a:r>
              <a:rPr lang="de-DE" altLang="de-DE" sz="2400" b="1" dirty="0"/>
              <a:t>Bau von 50 GW Gasturbinen (170 Anlagen)</a:t>
            </a:r>
          </a:p>
          <a:p>
            <a:pPr marL="1943100" lvl="3" indent="-342900">
              <a:spcBef>
                <a:spcPct val="0"/>
              </a:spcBef>
              <a:buClrTx/>
              <a:buFont typeface="Arial" panose="020B0604020202020204" pitchFamily="34" charset="0"/>
              <a:buChar char="•"/>
              <a:defRPr/>
            </a:pPr>
            <a:r>
              <a:rPr lang="de-DE" altLang="de-DE" sz="2400" b="1" dirty="0"/>
              <a:t>Bau von Reaktoren der Gen 3 +</a:t>
            </a:r>
          </a:p>
          <a:p>
            <a:pPr marL="1943100" lvl="3" indent="-342900">
              <a:spcBef>
                <a:spcPct val="0"/>
              </a:spcBef>
              <a:buClrTx/>
              <a:buFont typeface="Arial" panose="020B0604020202020204" pitchFamily="34" charset="0"/>
              <a:buChar char="•"/>
              <a:defRPr/>
            </a:pPr>
            <a:endParaRPr lang="de-DE" altLang="de-DE" dirty="0"/>
          </a:p>
          <a:p>
            <a:pPr lvl="3" indent="0">
              <a:spcBef>
                <a:spcPct val="0"/>
              </a:spcBef>
              <a:buClrTx/>
              <a:buNone/>
              <a:defRPr/>
            </a:pPr>
            <a:endParaRPr lang="de-DE" altLang="de-DE" dirty="0"/>
          </a:p>
          <a:p>
            <a:pPr algn="ctr">
              <a:lnSpc>
                <a:spcPct val="100000"/>
              </a:lnSpc>
              <a:spcBef>
                <a:spcPct val="0"/>
              </a:spcBef>
              <a:buClrTx/>
              <a:buSzTx/>
              <a:buNone/>
              <a:defRPr/>
            </a:pPr>
            <a:r>
              <a:rPr lang="de-DE" altLang="de-DE" sz="2800" b="1" dirty="0"/>
              <a:t>Langfristig</a:t>
            </a:r>
            <a:endParaRPr lang="de-DE" altLang="de-DE" sz="1100" b="1" dirty="0"/>
          </a:p>
          <a:p>
            <a:pPr algn="ctr">
              <a:lnSpc>
                <a:spcPct val="100000"/>
              </a:lnSpc>
              <a:spcBef>
                <a:spcPct val="0"/>
              </a:spcBef>
              <a:buClrTx/>
              <a:buSzTx/>
              <a:buFontTx/>
              <a:buNone/>
              <a:defRPr/>
            </a:pPr>
            <a:r>
              <a:rPr lang="de-DE" altLang="de-DE" sz="2800" b="1" dirty="0">
                <a:solidFill>
                  <a:srgbClr val="C00000"/>
                </a:solidFill>
              </a:rPr>
              <a:t>Wir müssen uns neuen Technologien zuwenden</a:t>
            </a:r>
          </a:p>
          <a:p>
            <a:pPr algn="ctr">
              <a:lnSpc>
                <a:spcPct val="100000"/>
              </a:lnSpc>
              <a:spcBef>
                <a:spcPct val="0"/>
              </a:spcBef>
              <a:buClrTx/>
              <a:buSzTx/>
              <a:buFontTx/>
              <a:buNone/>
              <a:defRPr/>
            </a:pPr>
            <a:endParaRPr lang="de-DE" altLang="de-DE" sz="1400" b="1" dirty="0"/>
          </a:p>
          <a:p>
            <a:pPr marL="1943100" lvl="3" indent="-342900">
              <a:spcBef>
                <a:spcPct val="0"/>
              </a:spcBef>
              <a:buClrTx/>
              <a:buFont typeface="Arial" panose="020B0604020202020204" pitchFamily="34" charset="0"/>
              <a:buChar char="•"/>
              <a:defRPr/>
            </a:pPr>
            <a:r>
              <a:rPr lang="de-DE" altLang="de-DE" b="1" dirty="0"/>
              <a:t>Reaktoren der Gen 4 </a:t>
            </a:r>
          </a:p>
          <a:p>
            <a:pPr marL="1943100" lvl="3" indent="-342900">
              <a:spcBef>
                <a:spcPct val="0"/>
              </a:spcBef>
              <a:buClrTx/>
              <a:buFont typeface="Arial" panose="020B0604020202020204" pitchFamily="34" charset="0"/>
              <a:buChar char="•"/>
              <a:defRPr/>
            </a:pPr>
            <a:r>
              <a:rPr lang="de-DE" altLang="de-DE" b="1" dirty="0"/>
              <a:t>Fusionsanlagen </a:t>
            </a:r>
          </a:p>
        </p:txBody>
      </p:sp>
      <p:sp>
        <p:nvSpPr>
          <p:cNvPr id="9" name="Rectangle 3"/>
          <p:cNvSpPr>
            <a:spLocks noChangeArrowheads="1"/>
          </p:cNvSpPr>
          <p:nvPr/>
        </p:nvSpPr>
        <p:spPr bwMode="auto">
          <a:xfrm>
            <a:off x="3095836" y="90011"/>
            <a:ext cx="2492990"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Maßnahmen</a:t>
            </a:r>
            <a:endParaRPr lang="de-DE" altLang="de-DE" sz="3200" dirty="0">
              <a:solidFill>
                <a:schemeClr val="tx2"/>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5D444216-D408-4963-B93E-2D9960EC0C7B}"/>
              </a:ext>
            </a:extLst>
          </p:cNvPr>
          <p:cNvSpPr>
            <a:spLocks noGrp="1"/>
          </p:cNvSpPr>
          <p:nvPr>
            <p:ph type="sldNum" sz="quarter" idx="12"/>
          </p:nvPr>
        </p:nvSpPr>
        <p:spPr/>
        <p:txBody>
          <a:bodyPr/>
          <a:lstStyle/>
          <a:p>
            <a:pPr>
              <a:defRPr/>
            </a:pPr>
            <a:fld id="{1C2867A0-F623-427E-AB3E-7CA64D419047}" type="slidenum">
              <a:rPr lang="de-DE" altLang="de-DE" smtClean="0"/>
              <a:pPr>
                <a:defRPr/>
              </a:pPr>
              <a:t>11</a:t>
            </a:fld>
            <a:endParaRPr lang="de-DE" altLang="de-DE"/>
          </a:p>
        </p:txBody>
      </p:sp>
    </p:spTree>
    <p:extLst>
      <p:ext uri="{BB962C8B-B14F-4D97-AF65-F5344CB8AC3E}">
        <p14:creationId xmlns:p14="http://schemas.microsoft.com/office/powerpoint/2010/main" val="106806343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13668">
                                            <p:txEl>
                                              <p:pRg st="2" end="2"/>
                                            </p:txEl>
                                          </p:spTgt>
                                        </p:tgtEl>
                                        <p:attrNameLst>
                                          <p:attrName>style.visibility</p:attrName>
                                        </p:attrNameLst>
                                      </p:cBhvr>
                                      <p:to>
                                        <p:strVal val="visible"/>
                                      </p:to>
                                    </p:set>
                                    <p:animEffect transition="in" filter="circle(out)">
                                      <p:cBhvr>
                                        <p:cTn id="7" dur="2900"/>
                                        <p:tgtEl>
                                          <p:spTgt spid="113668">
                                            <p:txEl>
                                              <p:pRg st="2" end="2"/>
                                            </p:txEl>
                                          </p:spTgt>
                                        </p:tgtEl>
                                      </p:cBhvr>
                                    </p:animEffect>
                                  </p:childTnLst>
                                </p:cTn>
                              </p:par>
                            </p:childTnLst>
                          </p:cTn>
                        </p:par>
                        <p:par>
                          <p:cTn id="8" fill="hold">
                            <p:stCondLst>
                              <p:cond delay="2900"/>
                            </p:stCondLst>
                            <p:childTnLst>
                              <p:par>
                                <p:cTn id="9" presetID="42" presetClass="entr" presetSubtype="0" fill="hold" nodeType="afterEffect">
                                  <p:stCondLst>
                                    <p:cond delay="0"/>
                                  </p:stCondLst>
                                  <p:childTnLst>
                                    <p:set>
                                      <p:cBhvr>
                                        <p:cTn id="10" dur="1" fill="hold">
                                          <p:stCondLst>
                                            <p:cond delay="0"/>
                                          </p:stCondLst>
                                        </p:cTn>
                                        <p:tgtEl>
                                          <p:spTgt spid="113668">
                                            <p:txEl>
                                              <p:pRg st="3" end="3"/>
                                            </p:txEl>
                                          </p:spTgt>
                                        </p:tgtEl>
                                        <p:attrNameLst>
                                          <p:attrName>style.visibility</p:attrName>
                                        </p:attrNameLst>
                                      </p:cBhvr>
                                      <p:to>
                                        <p:strVal val="visible"/>
                                      </p:to>
                                    </p:set>
                                    <p:animEffect transition="in" filter="fade">
                                      <p:cBhvr>
                                        <p:cTn id="11" dur="3000"/>
                                        <p:tgtEl>
                                          <p:spTgt spid="113668">
                                            <p:txEl>
                                              <p:pRg st="3" end="3"/>
                                            </p:txEl>
                                          </p:spTgt>
                                        </p:tgtEl>
                                      </p:cBhvr>
                                    </p:animEffect>
                                    <p:anim calcmode="lin" valueType="num">
                                      <p:cBhvr>
                                        <p:cTn id="12" dur="3000" fill="hold"/>
                                        <p:tgtEl>
                                          <p:spTgt spid="113668">
                                            <p:txEl>
                                              <p:pRg st="3" end="3"/>
                                            </p:txEl>
                                          </p:spTgt>
                                        </p:tgtEl>
                                        <p:attrNameLst>
                                          <p:attrName>ppt_x</p:attrName>
                                        </p:attrNameLst>
                                      </p:cBhvr>
                                      <p:tavLst>
                                        <p:tav tm="0">
                                          <p:val>
                                            <p:strVal val="#ppt_x"/>
                                          </p:val>
                                        </p:tav>
                                        <p:tav tm="100000">
                                          <p:val>
                                            <p:strVal val="#ppt_x"/>
                                          </p:val>
                                        </p:tav>
                                      </p:tavLst>
                                    </p:anim>
                                    <p:anim calcmode="lin" valueType="num">
                                      <p:cBhvr>
                                        <p:cTn id="13" dur="3000" fill="hold"/>
                                        <p:tgtEl>
                                          <p:spTgt spid="113668">
                                            <p:txEl>
                                              <p:pRg st="3" end="3"/>
                                            </p:txEl>
                                          </p:spTgt>
                                        </p:tgtEl>
                                        <p:attrNameLst>
                                          <p:attrName>ppt_y</p:attrName>
                                        </p:attrNameLst>
                                      </p:cBhvr>
                                      <p:tavLst>
                                        <p:tav tm="0">
                                          <p:val>
                                            <p:strVal val="#ppt_y+.1"/>
                                          </p:val>
                                        </p:tav>
                                        <p:tav tm="100000">
                                          <p:val>
                                            <p:strVal val="#ppt_y"/>
                                          </p:val>
                                        </p:tav>
                                      </p:tavLst>
                                    </p:anim>
                                  </p:childTnLst>
                                </p:cTn>
                              </p:par>
                            </p:childTnLst>
                          </p:cTn>
                        </p:par>
                        <p:par>
                          <p:cTn id="14" fill="hold">
                            <p:stCondLst>
                              <p:cond delay="5900"/>
                            </p:stCondLst>
                            <p:childTnLst>
                              <p:par>
                                <p:cTn id="15" presetID="42" presetClass="entr" presetSubtype="0" fill="hold" nodeType="afterEffect">
                                  <p:stCondLst>
                                    <p:cond delay="0"/>
                                  </p:stCondLst>
                                  <p:childTnLst>
                                    <p:set>
                                      <p:cBhvr>
                                        <p:cTn id="16" dur="1" fill="hold">
                                          <p:stCondLst>
                                            <p:cond delay="0"/>
                                          </p:stCondLst>
                                        </p:cTn>
                                        <p:tgtEl>
                                          <p:spTgt spid="113668">
                                            <p:txEl>
                                              <p:pRg st="4" end="4"/>
                                            </p:txEl>
                                          </p:spTgt>
                                        </p:tgtEl>
                                        <p:attrNameLst>
                                          <p:attrName>style.visibility</p:attrName>
                                        </p:attrNameLst>
                                      </p:cBhvr>
                                      <p:to>
                                        <p:strVal val="visible"/>
                                      </p:to>
                                    </p:set>
                                    <p:animEffect transition="in" filter="fade">
                                      <p:cBhvr>
                                        <p:cTn id="17" dur="2700"/>
                                        <p:tgtEl>
                                          <p:spTgt spid="113668">
                                            <p:txEl>
                                              <p:pRg st="4" end="4"/>
                                            </p:txEl>
                                          </p:spTgt>
                                        </p:tgtEl>
                                      </p:cBhvr>
                                    </p:animEffect>
                                    <p:anim calcmode="lin" valueType="num">
                                      <p:cBhvr>
                                        <p:cTn id="18" dur="2700" fill="hold"/>
                                        <p:tgtEl>
                                          <p:spTgt spid="113668">
                                            <p:txEl>
                                              <p:pRg st="4" end="4"/>
                                            </p:txEl>
                                          </p:spTgt>
                                        </p:tgtEl>
                                        <p:attrNameLst>
                                          <p:attrName>ppt_x</p:attrName>
                                        </p:attrNameLst>
                                      </p:cBhvr>
                                      <p:tavLst>
                                        <p:tav tm="0">
                                          <p:val>
                                            <p:strVal val="#ppt_x"/>
                                          </p:val>
                                        </p:tav>
                                        <p:tav tm="100000">
                                          <p:val>
                                            <p:strVal val="#ppt_x"/>
                                          </p:val>
                                        </p:tav>
                                      </p:tavLst>
                                    </p:anim>
                                    <p:anim calcmode="lin" valueType="num">
                                      <p:cBhvr>
                                        <p:cTn id="19" dur="2700" fill="hold"/>
                                        <p:tgtEl>
                                          <p:spTgt spid="113668">
                                            <p:txEl>
                                              <p:pRg st="4" end="4"/>
                                            </p:txEl>
                                          </p:spTgt>
                                        </p:tgtEl>
                                        <p:attrNameLst>
                                          <p:attrName>ppt_y</p:attrName>
                                        </p:attrNameLst>
                                      </p:cBhvr>
                                      <p:tavLst>
                                        <p:tav tm="0">
                                          <p:val>
                                            <p:strVal val="#ppt_y+.1"/>
                                          </p:val>
                                        </p:tav>
                                        <p:tav tm="100000">
                                          <p:val>
                                            <p:strVal val="#ppt_y"/>
                                          </p:val>
                                        </p:tav>
                                      </p:tavLst>
                                    </p:anim>
                                  </p:childTnLst>
                                </p:cTn>
                              </p:par>
                            </p:childTnLst>
                          </p:cTn>
                        </p:par>
                        <p:par>
                          <p:cTn id="20" fill="hold">
                            <p:stCondLst>
                              <p:cond delay="8600"/>
                            </p:stCondLst>
                            <p:childTnLst>
                              <p:par>
                                <p:cTn id="21" presetID="42" presetClass="entr" presetSubtype="0" fill="hold" nodeType="afterEffect">
                                  <p:stCondLst>
                                    <p:cond delay="200"/>
                                  </p:stCondLst>
                                  <p:childTnLst>
                                    <p:set>
                                      <p:cBhvr>
                                        <p:cTn id="22" dur="1" fill="hold">
                                          <p:stCondLst>
                                            <p:cond delay="0"/>
                                          </p:stCondLst>
                                        </p:cTn>
                                        <p:tgtEl>
                                          <p:spTgt spid="113668">
                                            <p:txEl>
                                              <p:pRg st="5" end="5"/>
                                            </p:txEl>
                                          </p:spTgt>
                                        </p:tgtEl>
                                        <p:attrNameLst>
                                          <p:attrName>style.visibility</p:attrName>
                                        </p:attrNameLst>
                                      </p:cBhvr>
                                      <p:to>
                                        <p:strVal val="visible"/>
                                      </p:to>
                                    </p:set>
                                    <p:animEffect transition="in" filter="fade">
                                      <p:cBhvr>
                                        <p:cTn id="23" dur="2400"/>
                                        <p:tgtEl>
                                          <p:spTgt spid="113668">
                                            <p:txEl>
                                              <p:pRg st="5" end="5"/>
                                            </p:txEl>
                                          </p:spTgt>
                                        </p:tgtEl>
                                      </p:cBhvr>
                                    </p:animEffect>
                                    <p:anim calcmode="lin" valueType="num">
                                      <p:cBhvr>
                                        <p:cTn id="24" dur="2400" fill="hold"/>
                                        <p:tgtEl>
                                          <p:spTgt spid="113668">
                                            <p:txEl>
                                              <p:pRg st="5" end="5"/>
                                            </p:txEl>
                                          </p:spTgt>
                                        </p:tgtEl>
                                        <p:attrNameLst>
                                          <p:attrName>ppt_x</p:attrName>
                                        </p:attrNameLst>
                                      </p:cBhvr>
                                      <p:tavLst>
                                        <p:tav tm="0">
                                          <p:val>
                                            <p:strVal val="#ppt_x"/>
                                          </p:val>
                                        </p:tav>
                                        <p:tav tm="100000">
                                          <p:val>
                                            <p:strVal val="#ppt_x"/>
                                          </p:val>
                                        </p:tav>
                                      </p:tavLst>
                                    </p:anim>
                                    <p:anim calcmode="lin" valueType="num">
                                      <p:cBhvr>
                                        <p:cTn id="25" dur="2400" fill="hold"/>
                                        <p:tgtEl>
                                          <p:spTgt spid="113668">
                                            <p:txEl>
                                              <p:pRg st="5" end="5"/>
                                            </p:txEl>
                                          </p:spTgt>
                                        </p:tgtEl>
                                        <p:attrNameLst>
                                          <p:attrName>ppt_y</p:attrName>
                                        </p:attrNameLst>
                                      </p:cBhvr>
                                      <p:tavLst>
                                        <p:tav tm="0">
                                          <p:val>
                                            <p:strVal val="#ppt_y+.1"/>
                                          </p:val>
                                        </p:tav>
                                        <p:tav tm="100000">
                                          <p:val>
                                            <p:strVal val="#ppt_y"/>
                                          </p:val>
                                        </p:tav>
                                      </p:tavLst>
                                    </p:anim>
                                  </p:childTnLst>
                                </p:cTn>
                              </p:par>
                            </p:childTnLst>
                          </p:cTn>
                        </p:par>
                        <p:par>
                          <p:cTn id="26" fill="hold">
                            <p:stCondLst>
                              <p:cond delay="11200"/>
                            </p:stCondLst>
                            <p:childTnLst>
                              <p:par>
                                <p:cTn id="27" presetID="42" presetClass="entr" presetSubtype="0" fill="hold" nodeType="afterEffect">
                                  <p:stCondLst>
                                    <p:cond delay="0"/>
                                  </p:stCondLst>
                                  <p:childTnLst>
                                    <p:set>
                                      <p:cBhvr>
                                        <p:cTn id="28" dur="1" fill="hold">
                                          <p:stCondLst>
                                            <p:cond delay="0"/>
                                          </p:stCondLst>
                                        </p:cTn>
                                        <p:tgtEl>
                                          <p:spTgt spid="113668">
                                            <p:txEl>
                                              <p:pRg st="6" end="6"/>
                                            </p:txEl>
                                          </p:spTgt>
                                        </p:tgtEl>
                                        <p:attrNameLst>
                                          <p:attrName>style.visibility</p:attrName>
                                        </p:attrNameLst>
                                      </p:cBhvr>
                                      <p:to>
                                        <p:strVal val="visible"/>
                                      </p:to>
                                    </p:set>
                                    <p:animEffect transition="in" filter="fade">
                                      <p:cBhvr>
                                        <p:cTn id="29" dur="2800"/>
                                        <p:tgtEl>
                                          <p:spTgt spid="113668">
                                            <p:txEl>
                                              <p:pRg st="6" end="6"/>
                                            </p:txEl>
                                          </p:spTgt>
                                        </p:tgtEl>
                                      </p:cBhvr>
                                    </p:animEffect>
                                    <p:anim calcmode="lin" valueType="num">
                                      <p:cBhvr>
                                        <p:cTn id="30" dur="2800" fill="hold"/>
                                        <p:tgtEl>
                                          <p:spTgt spid="113668">
                                            <p:txEl>
                                              <p:pRg st="6" end="6"/>
                                            </p:txEl>
                                          </p:spTgt>
                                        </p:tgtEl>
                                        <p:attrNameLst>
                                          <p:attrName>ppt_x</p:attrName>
                                        </p:attrNameLst>
                                      </p:cBhvr>
                                      <p:tavLst>
                                        <p:tav tm="0">
                                          <p:val>
                                            <p:strVal val="#ppt_x"/>
                                          </p:val>
                                        </p:tav>
                                        <p:tav tm="100000">
                                          <p:val>
                                            <p:strVal val="#ppt_x"/>
                                          </p:val>
                                        </p:tav>
                                      </p:tavLst>
                                    </p:anim>
                                    <p:anim calcmode="lin" valueType="num">
                                      <p:cBhvr>
                                        <p:cTn id="31" dur="2800" fill="hold"/>
                                        <p:tgtEl>
                                          <p:spTgt spid="113668">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14000"/>
                            </p:stCondLst>
                            <p:childTnLst>
                              <p:par>
                                <p:cTn id="33" presetID="42" presetClass="entr" presetSubtype="0" fill="hold" nodeType="afterEffect">
                                  <p:stCondLst>
                                    <p:cond delay="0"/>
                                  </p:stCondLst>
                                  <p:childTnLst>
                                    <p:set>
                                      <p:cBhvr>
                                        <p:cTn id="34" dur="1" fill="hold">
                                          <p:stCondLst>
                                            <p:cond delay="0"/>
                                          </p:stCondLst>
                                        </p:cTn>
                                        <p:tgtEl>
                                          <p:spTgt spid="113668">
                                            <p:txEl>
                                              <p:pRg st="7" end="7"/>
                                            </p:txEl>
                                          </p:spTgt>
                                        </p:tgtEl>
                                        <p:attrNameLst>
                                          <p:attrName>style.visibility</p:attrName>
                                        </p:attrNameLst>
                                      </p:cBhvr>
                                      <p:to>
                                        <p:strVal val="visible"/>
                                      </p:to>
                                    </p:set>
                                    <p:animEffect transition="in" filter="fade">
                                      <p:cBhvr>
                                        <p:cTn id="35" dur="2700"/>
                                        <p:tgtEl>
                                          <p:spTgt spid="113668">
                                            <p:txEl>
                                              <p:pRg st="7" end="7"/>
                                            </p:txEl>
                                          </p:spTgt>
                                        </p:tgtEl>
                                      </p:cBhvr>
                                    </p:animEffect>
                                    <p:anim calcmode="lin" valueType="num">
                                      <p:cBhvr>
                                        <p:cTn id="36" dur="2700" fill="hold"/>
                                        <p:tgtEl>
                                          <p:spTgt spid="113668">
                                            <p:txEl>
                                              <p:pRg st="7" end="7"/>
                                            </p:txEl>
                                          </p:spTgt>
                                        </p:tgtEl>
                                        <p:attrNameLst>
                                          <p:attrName>ppt_x</p:attrName>
                                        </p:attrNameLst>
                                      </p:cBhvr>
                                      <p:tavLst>
                                        <p:tav tm="0">
                                          <p:val>
                                            <p:strVal val="#ppt_x"/>
                                          </p:val>
                                        </p:tav>
                                        <p:tav tm="100000">
                                          <p:val>
                                            <p:strVal val="#ppt_x"/>
                                          </p:val>
                                        </p:tav>
                                      </p:tavLst>
                                    </p:anim>
                                    <p:anim calcmode="lin" valueType="num">
                                      <p:cBhvr>
                                        <p:cTn id="37" dur="2700" fill="hold"/>
                                        <p:tgtEl>
                                          <p:spTgt spid="113668">
                                            <p:txEl>
                                              <p:pRg st="7" end="7"/>
                                            </p:txEl>
                                          </p:spTgt>
                                        </p:tgtEl>
                                        <p:attrNameLst>
                                          <p:attrName>ppt_y</p:attrName>
                                        </p:attrNameLst>
                                      </p:cBhvr>
                                      <p:tavLst>
                                        <p:tav tm="0">
                                          <p:val>
                                            <p:strVal val="#ppt_y+.1"/>
                                          </p:val>
                                        </p:tav>
                                        <p:tav tm="100000">
                                          <p:val>
                                            <p:strVal val="#ppt_y"/>
                                          </p:val>
                                        </p:tav>
                                      </p:tavLst>
                                    </p:anim>
                                  </p:childTnLst>
                                </p:cTn>
                              </p:par>
                            </p:childTnLst>
                          </p:cTn>
                        </p:par>
                        <p:par>
                          <p:cTn id="38" fill="hold">
                            <p:stCondLst>
                              <p:cond delay="16700"/>
                            </p:stCondLst>
                            <p:childTnLst>
                              <p:par>
                                <p:cTn id="39" presetID="42" presetClass="entr" presetSubtype="0" fill="hold" nodeType="afterEffect">
                                  <p:stCondLst>
                                    <p:cond delay="100"/>
                                  </p:stCondLst>
                                  <p:childTnLst>
                                    <p:set>
                                      <p:cBhvr>
                                        <p:cTn id="40" dur="1" fill="hold">
                                          <p:stCondLst>
                                            <p:cond delay="0"/>
                                          </p:stCondLst>
                                        </p:cTn>
                                        <p:tgtEl>
                                          <p:spTgt spid="113668">
                                            <p:txEl>
                                              <p:pRg st="10" end="10"/>
                                            </p:txEl>
                                          </p:spTgt>
                                        </p:tgtEl>
                                        <p:attrNameLst>
                                          <p:attrName>style.visibility</p:attrName>
                                        </p:attrNameLst>
                                      </p:cBhvr>
                                      <p:to>
                                        <p:strVal val="visible"/>
                                      </p:to>
                                    </p:set>
                                    <p:animEffect transition="in" filter="fade">
                                      <p:cBhvr>
                                        <p:cTn id="41" dur="1800"/>
                                        <p:tgtEl>
                                          <p:spTgt spid="113668">
                                            <p:txEl>
                                              <p:pRg st="10" end="10"/>
                                            </p:txEl>
                                          </p:spTgt>
                                        </p:tgtEl>
                                      </p:cBhvr>
                                    </p:animEffect>
                                    <p:anim calcmode="lin" valueType="num">
                                      <p:cBhvr>
                                        <p:cTn id="42" dur="1800" fill="hold"/>
                                        <p:tgtEl>
                                          <p:spTgt spid="113668">
                                            <p:txEl>
                                              <p:pRg st="10" end="10"/>
                                            </p:txEl>
                                          </p:spTgt>
                                        </p:tgtEl>
                                        <p:attrNameLst>
                                          <p:attrName>ppt_x</p:attrName>
                                        </p:attrNameLst>
                                      </p:cBhvr>
                                      <p:tavLst>
                                        <p:tav tm="0">
                                          <p:val>
                                            <p:strVal val="#ppt_x"/>
                                          </p:val>
                                        </p:tav>
                                        <p:tav tm="100000">
                                          <p:val>
                                            <p:strVal val="#ppt_x"/>
                                          </p:val>
                                        </p:tav>
                                      </p:tavLst>
                                    </p:anim>
                                    <p:anim calcmode="lin" valueType="num">
                                      <p:cBhvr>
                                        <p:cTn id="43" dur="1800" fill="hold"/>
                                        <p:tgtEl>
                                          <p:spTgt spid="113668">
                                            <p:txEl>
                                              <p:pRg st="10" end="10"/>
                                            </p:txEl>
                                          </p:spTgt>
                                        </p:tgtEl>
                                        <p:attrNameLst>
                                          <p:attrName>ppt_y</p:attrName>
                                        </p:attrNameLst>
                                      </p:cBhvr>
                                      <p:tavLst>
                                        <p:tav tm="0">
                                          <p:val>
                                            <p:strVal val="#ppt_y+.1"/>
                                          </p:val>
                                        </p:tav>
                                        <p:tav tm="100000">
                                          <p:val>
                                            <p:strVal val="#ppt_y"/>
                                          </p:val>
                                        </p:tav>
                                      </p:tavLst>
                                    </p:anim>
                                  </p:childTnLst>
                                </p:cTn>
                              </p:par>
                            </p:childTnLst>
                          </p:cTn>
                        </p:par>
                        <p:par>
                          <p:cTn id="44" fill="hold">
                            <p:stCondLst>
                              <p:cond delay="18600"/>
                            </p:stCondLst>
                            <p:childTnLst>
                              <p:par>
                                <p:cTn id="45" presetID="42" presetClass="entr" presetSubtype="0" fill="hold" nodeType="afterEffect">
                                  <p:stCondLst>
                                    <p:cond delay="0"/>
                                  </p:stCondLst>
                                  <p:childTnLst>
                                    <p:set>
                                      <p:cBhvr>
                                        <p:cTn id="46" dur="1" fill="hold">
                                          <p:stCondLst>
                                            <p:cond delay="0"/>
                                          </p:stCondLst>
                                        </p:cTn>
                                        <p:tgtEl>
                                          <p:spTgt spid="113668">
                                            <p:txEl>
                                              <p:pRg st="11" end="11"/>
                                            </p:txEl>
                                          </p:spTgt>
                                        </p:tgtEl>
                                        <p:attrNameLst>
                                          <p:attrName>style.visibility</p:attrName>
                                        </p:attrNameLst>
                                      </p:cBhvr>
                                      <p:to>
                                        <p:strVal val="visible"/>
                                      </p:to>
                                    </p:set>
                                    <p:animEffect transition="in" filter="fade">
                                      <p:cBhvr>
                                        <p:cTn id="47" dur="1600"/>
                                        <p:tgtEl>
                                          <p:spTgt spid="113668">
                                            <p:txEl>
                                              <p:pRg st="11" end="11"/>
                                            </p:txEl>
                                          </p:spTgt>
                                        </p:tgtEl>
                                      </p:cBhvr>
                                    </p:animEffect>
                                    <p:anim calcmode="lin" valueType="num">
                                      <p:cBhvr>
                                        <p:cTn id="48" dur="1600" fill="hold"/>
                                        <p:tgtEl>
                                          <p:spTgt spid="113668">
                                            <p:txEl>
                                              <p:pRg st="11" end="11"/>
                                            </p:txEl>
                                          </p:spTgt>
                                        </p:tgtEl>
                                        <p:attrNameLst>
                                          <p:attrName>ppt_x</p:attrName>
                                        </p:attrNameLst>
                                      </p:cBhvr>
                                      <p:tavLst>
                                        <p:tav tm="0">
                                          <p:val>
                                            <p:strVal val="#ppt_x"/>
                                          </p:val>
                                        </p:tav>
                                        <p:tav tm="100000">
                                          <p:val>
                                            <p:strVal val="#ppt_x"/>
                                          </p:val>
                                        </p:tav>
                                      </p:tavLst>
                                    </p:anim>
                                    <p:anim calcmode="lin" valueType="num">
                                      <p:cBhvr>
                                        <p:cTn id="49" dur="1600" fill="hold"/>
                                        <p:tgtEl>
                                          <p:spTgt spid="113668">
                                            <p:txEl>
                                              <p:pRg st="11" end="11"/>
                                            </p:txEl>
                                          </p:spTgt>
                                        </p:tgtEl>
                                        <p:attrNameLst>
                                          <p:attrName>ppt_y</p:attrName>
                                        </p:attrNameLst>
                                      </p:cBhvr>
                                      <p:tavLst>
                                        <p:tav tm="0">
                                          <p:val>
                                            <p:strVal val="#ppt_y+.1"/>
                                          </p:val>
                                        </p:tav>
                                        <p:tav tm="100000">
                                          <p:val>
                                            <p:strVal val="#ppt_y"/>
                                          </p:val>
                                        </p:tav>
                                      </p:tavLst>
                                    </p:anim>
                                  </p:childTnLst>
                                </p:cTn>
                              </p:par>
                            </p:childTnLst>
                          </p:cTn>
                        </p:par>
                        <p:par>
                          <p:cTn id="50" fill="hold">
                            <p:stCondLst>
                              <p:cond delay="20200"/>
                            </p:stCondLst>
                            <p:childTnLst>
                              <p:par>
                                <p:cTn id="51" presetID="42" presetClass="entr" presetSubtype="0" fill="hold" nodeType="afterEffect">
                                  <p:stCondLst>
                                    <p:cond delay="800"/>
                                  </p:stCondLst>
                                  <p:childTnLst>
                                    <p:set>
                                      <p:cBhvr>
                                        <p:cTn id="52" dur="1" fill="hold">
                                          <p:stCondLst>
                                            <p:cond delay="0"/>
                                          </p:stCondLst>
                                        </p:cTn>
                                        <p:tgtEl>
                                          <p:spTgt spid="113668">
                                            <p:txEl>
                                              <p:pRg st="13" end="13"/>
                                            </p:txEl>
                                          </p:spTgt>
                                        </p:tgtEl>
                                        <p:attrNameLst>
                                          <p:attrName>style.visibility</p:attrName>
                                        </p:attrNameLst>
                                      </p:cBhvr>
                                      <p:to>
                                        <p:strVal val="visible"/>
                                      </p:to>
                                    </p:set>
                                    <p:animEffect transition="in" filter="fade">
                                      <p:cBhvr>
                                        <p:cTn id="53" dur="1300"/>
                                        <p:tgtEl>
                                          <p:spTgt spid="113668">
                                            <p:txEl>
                                              <p:pRg st="13" end="13"/>
                                            </p:txEl>
                                          </p:spTgt>
                                        </p:tgtEl>
                                      </p:cBhvr>
                                    </p:animEffect>
                                    <p:anim calcmode="lin" valueType="num">
                                      <p:cBhvr>
                                        <p:cTn id="54" dur="1300" fill="hold"/>
                                        <p:tgtEl>
                                          <p:spTgt spid="113668">
                                            <p:txEl>
                                              <p:pRg st="13" end="13"/>
                                            </p:txEl>
                                          </p:spTgt>
                                        </p:tgtEl>
                                        <p:attrNameLst>
                                          <p:attrName>ppt_x</p:attrName>
                                        </p:attrNameLst>
                                      </p:cBhvr>
                                      <p:tavLst>
                                        <p:tav tm="0">
                                          <p:val>
                                            <p:strVal val="#ppt_x"/>
                                          </p:val>
                                        </p:tav>
                                        <p:tav tm="100000">
                                          <p:val>
                                            <p:strVal val="#ppt_x"/>
                                          </p:val>
                                        </p:tav>
                                      </p:tavLst>
                                    </p:anim>
                                    <p:anim calcmode="lin" valueType="num">
                                      <p:cBhvr>
                                        <p:cTn id="55" dur="1300" fill="hold"/>
                                        <p:tgtEl>
                                          <p:spTgt spid="113668">
                                            <p:txEl>
                                              <p:pRg st="13" end="13"/>
                                            </p:txEl>
                                          </p:spTgt>
                                        </p:tgtEl>
                                        <p:attrNameLst>
                                          <p:attrName>ppt_y</p:attrName>
                                        </p:attrNameLst>
                                      </p:cBhvr>
                                      <p:tavLst>
                                        <p:tav tm="0">
                                          <p:val>
                                            <p:strVal val="#ppt_y+.1"/>
                                          </p:val>
                                        </p:tav>
                                        <p:tav tm="100000">
                                          <p:val>
                                            <p:strVal val="#ppt_y"/>
                                          </p:val>
                                        </p:tav>
                                      </p:tavLst>
                                    </p:anim>
                                  </p:childTnLst>
                                </p:cTn>
                              </p:par>
                            </p:childTnLst>
                          </p:cTn>
                        </p:par>
                        <p:par>
                          <p:cTn id="56" fill="hold">
                            <p:stCondLst>
                              <p:cond delay="22300"/>
                            </p:stCondLst>
                            <p:childTnLst>
                              <p:par>
                                <p:cTn id="57" presetID="42" presetClass="entr" presetSubtype="0" fill="hold" nodeType="afterEffect">
                                  <p:stCondLst>
                                    <p:cond delay="400"/>
                                  </p:stCondLst>
                                  <p:childTnLst>
                                    <p:set>
                                      <p:cBhvr>
                                        <p:cTn id="58" dur="1" fill="hold">
                                          <p:stCondLst>
                                            <p:cond delay="0"/>
                                          </p:stCondLst>
                                        </p:cTn>
                                        <p:tgtEl>
                                          <p:spTgt spid="113668">
                                            <p:txEl>
                                              <p:pRg st="14" end="14"/>
                                            </p:txEl>
                                          </p:spTgt>
                                        </p:tgtEl>
                                        <p:attrNameLst>
                                          <p:attrName>style.visibility</p:attrName>
                                        </p:attrNameLst>
                                      </p:cBhvr>
                                      <p:to>
                                        <p:strVal val="visible"/>
                                      </p:to>
                                    </p:set>
                                    <p:animEffect transition="in" filter="fade">
                                      <p:cBhvr>
                                        <p:cTn id="59" dur="1200"/>
                                        <p:tgtEl>
                                          <p:spTgt spid="113668">
                                            <p:txEl>
                                              <p:pRg st="14" end="14"/>
                                            </p:txEl>
                                          </p:spTgt>
                                        </p:tgtEl>
                                      </p:cBhvr>
                                    </p:animEffect>
                                    <p:anim calcmode="lin" valueType="num">
                                      <p:cBhvr>
                                        <p:cTn id="60" dur="1200" fill="hold"/>
                                        <p:tgtEl>
                                          <p:spTgt spid="113668">
                                            <p:txEl>
                                              <p:pRg st="14" end="14"/>
                                            </p:txEl>
                                          </p:spTgt>
                                        </p:tgtEl>
                                        <p:attrNameLst>
                                          <p:attrName>ppt_x</p:attrName>
                                        </p:attrNameLst>
                                      </p:cBhvr>
                                      <p:tavLst>
                                        <p:tav tm="0">
                                          <p:val>
                                            <p:strVal val="#ppt_x"/>
                                          </p:val>
                                        </p:tav>
                                        <p:tav tm="100000">
                                          <p:val>
                                            <p:strVal val="#ppt_x"/>
                                          </p:val>
                                        </p:tav>
                                      </p:tavLst>
                                    </p:anim>
                                    <p:anim calcmode="lin" valueType="num">
                                      <p:cBhvr>
                                        <p:cTn id="61" dur="1200" fill="hold"/>
                                        <p:tgtEl>
                                          <p:spTgt spid="113668">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pic>
        <p:nvPicPr>
          <p:cNvPr id="4" name="20251114_103242">
            <a:hlinkClick r:id="" action="ppaction://media"/>
            <a:extLst>
              <a:ext uri="{FF2B5EF4-FFF2-40B4-BE49-F238E27FC236}">
                <a16:creationId xmlns:a16="http://schemas.microsoft.com/office/drawing/2014/main" id="{3B419969-0149-4FB6-9F6E-2E33911952A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7524" y="150734"/>
            <a:ext cx="8568952" cy="5956771"/>
          </a:xfrm>
          <a:prstGeom prst="rect">
            <a:avLst/>
          </a:prstGeom>
        </p:spPr>
      </p:pic>
      <p:sp>
        <p:nvSpPr>
          <p:cNvPr id="5" name="Textfeld 4">
            <a:extLst>
              <a:ext uri="{FF2B5EF4-FFF2-40B4-BE49-F238E27FC236}">
                <a16:creationId xmlns:a16="http://schemas.microsoft.com/office/drawing/2014/main" id="{BFD4C97B-B70E-4022-B8C1-6E5A496012B5}"/>
              </a:ext>
            </a:extLst>
          </p:cNvPr>
          <p:cNvSpPr txBox="1"/>
          <p:nvPr/>
        </p:nvSpPr>
        <p:spPr>
          <a:xfrm rot="20108439">
            <a:off x="16406" y="1104218"/>
            <a:ext cx="7776488" cy="2308324"/>
          </a:xfrm>
          <a:prstGeom prst="rect">
            <a:avLst/>
          </a:prstGeom>
          <a:noFill/>
        </p:spPr>
        <p:txBody>
          <a:bodyPr wrap="square" lIns="91440" tIns="45720" rIns="91440" bIns="45720">
            <a:spAutoFit/>
          </a:bodyPr>
          <a:lstStyle>
            <a:defPPr>
              <a:defRPr lang="en-US"/>
            </a:defPPr>
            <a:lvl1pPr algn="ctr">
              <a:defRPr sz="8000" b="1" cap="none" spc="50">
                <a:ln w="9525" cmpd="sng">
                  <a:solidFill>
                    <a:schemeClr val="accent1"/>
                  </a:solidFill>
                  <a:prstDash val="solid"/>
                </a:ln>
                <a:solidFill>
                  <a:srgbClr val="FFC000"/>
                </a:solidFill>
                <a:effectLst>
                  <a:glow rad="38100">
                    <a:schemeClr val="accent1">
                      <a:alpha val="40000"/>
                    </a:schemeClr>
                  </a:glow>
                </a:effectLst>
              </a:defRPr>
            </a:lvl1pPr>
          </a:lstStyle>
          <a:p>
            <a:r>
              <a:rPr lang="de-DE" dirty="0">
                <a:solidFill>
                  <a:srgbClr val="FFFF66"/>
                </a:solidFill>
              </a:rPr>
              <a:t>Das ist die deutsche </a:t>
            </a:r>
          </a:p>
          <a:p>
            <a:r>
              <a:rPr lang="de-DE" dirty="0">
                <a:solidFill>
                  <a:srgbClr val="FFFF66"/>
                </a:solidFill>
              </a:rPr>
              <a:t>Energiepolitik</a:t>
            </a:r>
          </a:p>
        </p:txBody>
      </p:sp>
      <p:sp>
        <p:nvSpPr>
          <p:cNvPr id="2" name="Foliennummernplatzhalter 1">
            <a:extLst>
              <a:ext uri="{FF2B5EF4-FFF2-40B4-BE49-F238E27FC236}">
                <a16:creationId xmlns:a16="http://schemas.microsoft.com/office/drawing/2014/main" id="{D4B76A24-F72E-4065-AD88-07E3D2DD93FD}"/>
              </a:ext>
            </a:extLst>
          </p:cNvPr>
          <p:cNvSpPr>
            <a:spLocks noGrp="1"/>
          </p:cNvSpPr>
          <p:nvPr>
            <p:ph type="sldNum" sz="quarter" idx="12"/>
          </p:nvPr>
        </p:nvSpPr>
        <p:spPr/>
        <p:txBody>
          <a:bodyPr/>
          <a:lstStyle/>
          <a:p>
            <a:pPr>
              <a:defRPr/>
            </a:pPr>
            <a:fld id="{1C2867A0-F623-427E-AB3E-7CA64D419047}" type="slidenum">
              <a:rPr lang="de-DE" altLang="de-DE" smtClean="0"/>
              <a:pPr>
                <a:defRPr/>
              </a:pPr>
              <a:t>12</a:t>
            </a:fld>
            <a:endParaRPr lang="de-DE" altLang="de-DE"/>
          </a:p>
        </p:txBody>
      </p:sp>
    </p:spTree>
    <p:extLst>
      <p:ext uri="{BB962C8B-B14F-4D97-AF65-F5344CB8AC3E}">
        <p14:creationId xmlns:p14="http://schemas.microsoft.com/office/powerpoint/2010/main" val="117202634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929" fill="hold"/>
                                        <p:tgtEl>
                                          <p:spTgt spid="4"/>
                                        </p:tgtEl>
                                      </p:cBhvr>
                                    </p:cmd>
                                  </p:childTnLst>
                                </p:cTn>
                              </p:par>
                              <p:par>
                                <p:cTn id="7" presetID="6" presetClass="entr" presetSubtype="32" fill="hold" grpId="0" nodeType="withEffect">
                                  <p:stCondLst>
                                    <p:cond delay="22250"/>
                                  </p:stCondLst>
                                  <p:childTnLst>
                                    <p:set>
                                      <p:cBhvr>
                                        <p:cTn id="8" dur="1" fill="hold">
                                          <p:stCondLst>
                                            <p:cond delay="0"/>
                                          </p:stCondLst>
                                        </p:cTn>
                                        <p:tgtEl>
                                          <p:spTgt spid="5"/>
                                        </p:tgtEl>
                                        <p:attrNameLst>
                                          <p:attrName>style.visibility</p:attrName>
                                        </p:attrNameLst>
                                      </p:cBhvr>
                                      <p:to>
                                        <p:strVal val="visible"/>
                                      </p:to>
                                    </p:set>
                                    <p:animEffect transition="in" filter="circle(out)">
                                      <p:cBhvr>
                                        <p:cTn id="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withEffect">
                                  <p:stCondLst>
                                    <p:cond delay="130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370598" y="307796"/>
            <a:ext cx="8510471" cy="5832613"/>
          </a:xfrm>
          <a:prstGeom prst="rect">
            <a:avLst/>
          </a:prstGeom>
        </p:spPr>
      </p:pic>
      <p:sp>
        <p:nvSpPr>
          <p:cNvPr id="7" name="Rectangle 3"/>
          <p:cNvSpPr txBox="1">
            <a:spLocks noChangeArrowheads="1"/>
          </p:cNvSpPr>
          <p:nvPr/>
        </p:nvSpPr>
        <p:spPr bwMode="auto">
          <a:xfrm>
            <a:off x="647559" y="1032620"/>
            <a:ext cx="7956550" cy="3348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a:lnSpc>
                <a:spcPct val="107000"/>
              </a:lnSpc>
              <a:spcAft>
                <a:spcPts val="800"/>
              </a:spcAft>
            </a:pPr>
            <a:r>
              <a:rPr lang="de-DE" sz="48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Wirtschaftliche Energieversorgung und Souveränität sind untrennbar</a:t>
            </a:r>
            <a:endParaRPr lang="de-DE" sz="48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2" name="Foliennummernplatzhalter 1">
            <a:extLst>
              <a:ext uri="{FF2B5EF4-FFF2-40B4-BE49-F238E27FC236}">
                <a16:creationId xmlns:a16="http://schemas.microsoft.com/office/drawing/2014/main" id="{B08562A0-3819-4900-B211-021A8D3337D0}"/>
              </a:ext>
            </a:extLst>
          </p:cNvPr>
          <p:cNvSpPr>
            <a:spLocks noGrp="1"/>
          </p:cNvSpPr>
          <p:nvPr>
            <p:ph type="sldNum" sz="quarter" idx="12"/>
          </p:nvPr>
        </p:nvSpPr>
        <p:spPr/>
        <p:txBody>
          <a:bodyPr/>
          <a:lstStyle/>
          <a:p>
            <a:pPr>
              <a:defRPr/>
            </a:pPr>
            <a:fld id="{1C2867A0-F623-427E-AB3E-7CA64D419047}" type="slidenum">
              <a:rPr lang="de-DE" altLang="de-DE" smtClean="0"/>
              <a:pPr>
                <a:defRPr/>
              </a:pPr>
              <a:t>13</a:t>
            </a:fld>
            <a:endParaRPr lang="de-DE" altLang="de-DE"/>
          </a:p>
        </p:txBody>
      </p:sp>
      <p:sp>
        <p:nvSpPr>
          <p:cNvPr id="8" name="Textfeld 7">
            <a:extLst>
              <a:ext uri="{FF2B5EF4-FFF2-40B4-BE49-F238E27FC236}">
                <a16:creationId xmlns:a16="http://schemas.microsoft.com/office/drawing/2014/main" id="{A9C1DF3C-4205-467A-B4F1-16CA4506A497}"/>
              </a:ext>
            </a:extLst>
          </p:cNvPr>
          <p:cNvSpPr txBox="1"/>
          <p:nvPr/>
        </p:nvSpPr>
        <p:spPr>
          <a:xfrm>
            <a:off x="755914" y="423538"/>
            <a:ext cx="8064220" cy="461665"/>
          </a:xfrm>
          <a:prstGeom prst="rect">
            <a:avLst/>
          </a:prstGeom>
          <a:noFill/>
        </p:spPr>
        <p:txBody>
          <a:bodyPr wrap="square">
            <a:spAutoFit/>
          </a:bodyPr>
          <a:lstStyle/>
          <a:p>
            <a:pPr>
              <a:defRPr/>
            </a:pPr>
            <a:r>
              <a:rPr lang="de-DE" altLang="de-DE" sz="2400" dirty="0">
                <a:solidFill>
                  <a:schemeClr val="bg1"/>
                </a:solidFill>
              </a:rPr>
              <a:t>Konferenz des Schiller-Instituts in Berlin am 30. - 31.05.2026                                                                                </a:t>
            </a:r>
          </a:p>
        </p:txBody>
      </p:sp>
      <p:sp>
        <p:nvSpPr>
          <p:cNvPr id="10" name="Textfeld 9">
            <a:extLst>
              <a:ext uri="{FF2B5EF4-FFF2-40B4-BE49-F238E27FC236}">
                <a16:creationId xmlns:a16="http://schemas.microsoft.com/office/drawing/2014/main" id="{7DCB1E52-1DFC-46B3-9F23-88ECEC3B1983}"/>
              </a:ext>
            </a:extLst>
          </p:cNvPr>
          <p:cNvSpPr txBox="1"/>
          <p:nvPr/>
        </p:nvSpPr>
        <p:spPr>
          <a:xfrm>
            <a:off x="1397476" y="5373216"/>
            <a:ext cx="6349047" cy="646331"/>
          </a:xfrm>
          <a:prstGeom prst="rect">
            <a:avLst/>
          </a:prstGeom>
          <a:noFill/>
        </p:spPr>
        <p:txBody>
          <a:bodyPr wrap="square">
            <a:spAutoFit/>
          </a:bodyPr>
          <a:lstStyle/>
          <a:p>
            <a:pPr algn="ctr" eaLnBrk="1" hangingPunct="1">
              <a:buNone/>
            </a:pPr>
            <a:r>
              <a:rPr lang="de-DE" altLang="de-DE" sz="2000" b="1" dirty="0">
                <a:solidFill>
                  <a:srgbClr val="FFFF00"/>
                </a:solidFill>
              </a:rPr>
              <a:t>Homepage</a:t>
            </a:r>
          </a:p>
          <a:p>
            <a:pPr algn="ctr" eaLnBrk="1" hangingPunct="1">
              <a:buNone/>
            </a:pPr>
            <a:r>
              <a:rPr lang="de-DE" altLang="de-DE" b="1" dirty="0">
                <a:solidFill>
                  <a:srgbClr val="FFFF00"/>
                </a:solidFill>
              </a:rPr>
              <a:t>www.energiewende-juergen-schoettle.de</a:t>
            </a:r>
          </a:p>
        </p:txBody>
      </p:sp>
    </p:spTree>
    <p:extLst>
      <p:ext uri="{BB962C8B-B14F-4D97-AF65-F5344CB8AC3E}">
        <p14:creationId xmlns:p14="http://schemas.microsoft.com/office/powerpoint/2010/main" val="367979945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87524" y="2816932"/>
            <a:ext cx="8229600" cy="896963"/>
          </a:xfrm>
        </p:spPr>
        <p:txBody>
          <a:bodyPr/>
          <a:lstStyle/>
          <a:p>
            <a:pPr marL="0" indent="0" algn="ctr">
              <a:buNone/>
            </a:pPr>
            <a:r>
              <a:rPr lang="de-DE" sz="6000" dirty="0"/>
              <a:t>Backup - Folien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DB303730-DF5A-42B5-82BB-97A734BB1867}"/>
              </a:ext>
            </a:extLst>
          </p:cNvPr>
          <p:cNvSpPr>
            <a:spLocks noGrp="1"/>
          </p:cNvSpPr>
          <p:nvPr>
            <p:ph type="sldNum" sz="quarter" idx="12"/>
          </p:nvPr>
        </p:nvSpPr>
        <p:spPr/>
        <p:txBody>
          <a:bodyPr/>
          <a:lstStyle/>
          <a:p>
            <a:pPr>
              <a:defRPr/>
            </a:pPr>
            <a:fld id="{1C2867A0-F623-427E-AB3E-7CA64D419047}" type="slidenum">
              <a:rPr lang="de-DE" altLang="de-DE" smtClean="0"/>
              <a:pPr>
                <a:defRPr/>
              </a:pPr>
              <a:t>14</a:t>
            </a:fld>
            <a:endParaRPr lang="de-DE" altLang="de-DE"/>
          </a:p>
        </p:txBody>
      </p:sp>
    </p:spTree>
    <p:extLst>
      <p:ext uri="{BB962C8B-B14F-4D97-AF65-F5344CB8AC3E}">
        <p14:creationId xmlns:p14="http://schemas.microsoft.com/office/powerpoint/2010/main" val="125010661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4C87B9BA-023B-4EF4-9B96-CAF51CE1B4B4}"/>
              </a:ext>
            </a:extLst>
          </p:cNvPr>
          <p:cNvSpPr/>
          <p:nvPr/>
        </p:nvSpPr>
        <p:spPr>
          <a:xfrm rot="20383447">
            <a:off x="6570955" y="4684746"/>
            <a:ext cx="1532792" cy="461665"/>
          </a:xfrm>
          <a:prstGeom prst="rect">
            <a:avLst/>
          </a:prstGeom>
          <a:noFill/>
        </p:spPr>
        <p:txBody>
          <a:bodyPr wrap="none" lIns="91440" tIns="45720" rIns="91440" bIns="45720">
            <a:spAutoFit/>
          </a:bodyPr>
          <a:lstStyle/>
          <a:p>
            <a:pPr algn="ctr"/>
            <a:r>
              <a:rPr lang="de-DE" sz="2400" b="1" spc="50" dirty="0">
                <a:ln w="9525" cmpd="sng">
                  <a:solidFill>
                    <a:schemeClr val="accent1"/>
                  </a:solidFill>
                  <a:prstDash val="solid"/>
                </a:ln>
                <a:solidFill>
                  <a:schemeClr val="tx2"/>
                </a:solidFill>
                <a:effectLst>
                  <a:glow rad="38100">
                    <a:schemeClr val="accent1">
                      <a:alpha val="40000"/>
                    </a:schemeClr>
                  </a:glow>
                </a:effectLst>
              </a:rPr>
              <a:t>20 </a:t>
            </a:r>
            <a:r>
              <a:rPr lang="de-DE" sz="2400" b="1" cap="none" spc="50" dirty="0">
                <a:ln w="9525" cmpd="sng">
                  <a:solidFill>
                    <a:schemeClr val="accent1"/>
                  </a:solidFill>
                  <a:prstDash val="solid"/>
                </a:ln>
                <a:solidFill>
                  <a:schemeClr val="tx2"/>
                </a:solidFill>
                <a:effectLst>
                  <a:glow rad="38100">
                    <a:schemeClr val="accent1">
                      <a:alpha val="40000"/>
                    </a:schemeClr>
                  </a:glow>
                </a:effectLst>
              </a:rPr>
              <a:t>Mrd. €</a:t>
            </a:r>
          </a:p>
        </p:txBody>
      </p:sp>
      <p:sp>
        <p:nvSpPr>
          <p:cNvPr id="8" name="Rechteck 7">
            <a:extLst>
              <a:ext uri="{FF2B5EF4-FFF2-40B4-BE49-F238E27FC236}">
                <a16:creationId xmlns:a16="http://schemas.microsoft.com/office/drawing/2014/main" id="{812096DB-A51B-4334-AAB6-38D44116D63C}"/>
              </a:ext>
            </a:extLst>
          </p:cNvPr>
          <p:cNvSpPr/>
          <p:nvPr/>
        </p:nvSpPr>
        <p:spPr>
          <a:xfrm rot="20825771">
            <a:off x="695452" y="4729719"/>
            <a:ext cx="4304958" cy="1323439"/>
          </a:xfrm>
          <a:prstGeom prst="rect">
            <a:avLst/>
          </a:prstGeom>
          <a:noFill/>
        </p:spPr>
        <p:txBody>
          <a:bodyPr wrap="square" lIns="91440" tIns="45720" rIns="91440" bIns="45720">
            <a:spAutoFit/>
          </a:bodyPr>
          <a:lstStyle/>
          <a:p>
            <a:pPr algn="ctr"/>
            <a:r>
              <a:rPr lang="de-DE" sz="8000" b="1" cap="none" spc="50" dirty="0">
                <a:ln w="9525" cmpd="sng">
                  <a:solidFill>
                    <a:schemeClr val="accent1"/>
                  </a:solidFill>
                  <a:prstDash val="solid"/>
                </a:ln>
                <a:solidFill>
                  <a:srgbClr val="FFC000"/>
                </a:solidFill>
                <a:effectLst>
                  <a:glow rad="38100">
                    <a:schemeClr val="accent1">
                      <a:alpha val="40000"/>
                    </a:schemeClr>
                  </a:glow>
                </a:effectLst>
              </a:rPr>
              <a:t>Zukunft</a:t>
            </a:r>
          </a:p>
        </p:txBody>
      </p:sp>
      <p:sp>
        <p:nvSpPr>
          <p:cNvPr id="4" name="Rechteck 3"/>
          <p:cNvSpPr/>
          <p:nvPr/>
        </p:nvSpPr>
        <p:spPr bwMode="auto">
          <a:xfrm>
            <a:off x="323586" y="2121223"/>
            <a:ext cx="8356397" cy="1654694"/>
          </a:xfrm>
          <a:prstGeom prst="rect">
            <a:avLst/>
          </a:prstGeom>
          <a:solidFill>
            <a:srgbClr val="ACF97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de-DE"/>
          </a:p>
        </p:txBody>
      </p:sp>
      <p:sp>
        <p:nvSpPr>
          <p:cNvPr id="2" name="Textfeld 1"/>
          <p:cNvSpPr txBox="1"/>
          <p:nvPr/>
        </p:nvSpPr>
        <p:spPr>
          <a:xfrm>
            <a:off x="515899" y="1165498"/>
            <a:ext cx="8316924" cy="2000548"/>
          </a:xfrm>
          <a:prstGeom prst="rect">
            <a:avLst/>
          </a:prstGeom>
          <a:noFill/>
        </p:spPr>
        <p:txBody>
          <a:bodyPr wrap="square" rtlCol="0">
            <a:spAutoFit/>
          </a:bodyPr>
          <a:lstStyle/>
          <a:p>
            <a:r>
              <a:rPr lang="de-DE" sz="2000" dirty="0"/>
              <a:t>					           GWh		%</a:t>
            </a:r>
          </a:p>
          <a:p>
            <a:r>
              <a:rPr lang="de-DE" sz="2400" dirty="0"/>
              <a:t>Notwendige Speichergröße  </a:t>
            </a:r>
            <a:r>
              <a:rPr lang="de-DE" sz="2000" dirty="0"/>
              <a:t>	           </a:t>
            </a:r>
            <a:r>
              <a:rPr lang="de-DE" sz="2400" dirty="0"/>
              <a:t>       </a:t>
            </a:r>
            <a:r>
              <a:rPr lang="de-DE" sz="2800" b="1" dirty="0"/>
              <a:t>20.000</a:t>
            </a:r>
            <a:r>
              <a:rPr lang="de-DE" sz="2400" b="1" dirty="0"/>
              <a:t>	           </a:t>
            </a:r>
            <a:r>
              <a:rPr lang="de-DE" sz="2400" dirty="0"/>
              <a:t>100</a:t>
            </a:r>
          </a:p>
          <a:p>
            <a:endParaRPr lang="de-DE" sz="2000" dirty="0"/>
          </a:p>
          <a:p>
            <a:r>
              <a:rPr lang="de-DE" sz="2800" b="1" dirty="0"/>
              <a:t>PSW</a:t>
            </a:r>
            <a:r>
              <a:rPr lang="de-DE" sz="2400" dirty="0"/>
              <a:t> </a:t>
            </a:r>
            <a:r>
              <a:rPr lang="de-DE" sz="2000" dirty="0"/>
              <a:t>31 Anlagen</a:t>
            </a:r>
            <a:r>
              <a:rPr lang="de-DE" sz="2400" dirty="0"/>
              <a:t> </a:t>
            </a:r>
            <a:r>
              <a:rPr lang="de-DE" sz="2000" dirty="0"/>
              <a:t>9 GW</a:t>
            </a:r>
            <a:r>
              <a:rPr lang="de-DE" sz="2400" dirty="0"/>
              <a:t>				  </a:t>
            </a:r>
            <a:r>
              <a:rPr lang="de-DE" sz="2800" dirty="0"/>
              <a:t>37</a:t>
            </a:r>
            <a:r>
              <a:rPr lang="de-DE" sz="2400" dirty="0"/>
              <a:t>		</a:t>
            </a:r>
            <a:r>
              <a:rPr lang="de-DE" sz="2800" dirty="0"/>
              <a:t>0,18</a:t>
            </a:r>
          </a:p>
          <a:p>
            <a:r>
              <a:rPr lang="de-DE" sz="2800" b="1" dirty="0"/>
              <a:t>Batteriespeicher</a:t>
            </a:r>
            <a:r>
              <a:rPr lang="de-DE" sz="2000" dirty="0"/>
              <a:t>  M. 2025</a:t>
            </a:r>
            <a:r>
              <a:rPr lang="de-DE" sz="2800" dirty="0"/>
              <a:t>, </a:t>
            </a:r>
            <a:r>
              <a:rPr lang="de-DE" sz="2000" dirty="0"/>
              <a:t>2 Mio</a:t>
            </a:r>
            <a:r>
              <a:rPr lang="de-DE" sz="2800" dirty="0"/>
              <a:t>.		  19		0,09</a:t>
            </a:r>
            <a:endParaRPr lang="de-DE" sz="2800" dirty="0">
              <a:solidFill>
                <a:schemeClr val="accent2"/>
              </a:solidFill>
            </a:endParaRPr>
          </a:p>
        </p:txBody>
      </p:sp>
      <p:sp>
        <p:nvSpPr>
          <p:cNvPr id="11" name="Rectangle 11"/>
          <p:cNvSpPr>
            <a:spLocks noChangeArrowheads="1"/>
          </p:cNvSpPr>
          <p:nvPr/>
        </p:nvSpPr>
        <p:spPr bwMode="auto">
          <a:xfrm>
            <a:off x="1547813" y="0"/>
            <a:ext cx="6227762" cy="908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2562" tIns="46038" rIns="182562" bIns="46038"/>
          <a:lstStyle>
            <a:lvl1pPr marL="342900" indent="-342900">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buFont typeface="Wingdings" panose="05000000000000000000" pitchFamily="2" charset="2"/>
              <a:buNone/>
              <a:defRPr/>
            </a:pPr>
            <a:r>
              <a:rPr lang="de-DE" altLang="de-DE" sz="3600" dirty="0"/>
              <a:t>Versorgungssicherheit</a:t>
            </a:r>
            <a:r>
              <a:rPr lang="de-DE" altLang="de-DE" sz="4000" dirty="0"/>
              <a:t> </a:t>
            </a:r>
          </a:p>
          <a:p>
            <a:pPr algn="ctr" eaLnBrk="1" hangingPunct="1">
              <a:buFont typeface="Wingdings" panose="05000000000000000000" pitchFamily="2" charset="2"/>
              <a:buNone/>
              <a:defRPr/>
            </a:pPr>
            <a:r>
              <a:rPr lang="de-DE" altLang="de-DE" sz="2000" dirty="0"/>
              <a:t>bei 14 Tage Dunkelflaute</a:t>
            </a:r>
          </a:p>
          <a:p>
            <a:pPr algn="ctr" eaLnBrk="1" hangingPunct="1">
              <a:buFont typeface="Wingdings" panose="05000000000000000000" pitchFamily="2" charset="2"/>
              <a:buNone/>
              <a:defRPr/>
            </a:pPr>
            <a:endParaRPr lang="de-DE" altLang="de-DE" sz="1600" dirty="0"/>
          </a:p>
        </p:txBody>
      </p:sp>
      <p:sp>
        <p:nvSpPr>
          <p:cNvPr id="3" name="Rechteck 2"/>
          <p:cNvSpPr/>
          <p:nvPr/>
        </p:nvSpPr>
        <p:spPr>
          <a:xfrm>
            <a:off x="460643" y="3244746"/>
            <a:ext cx="8377429" cy="523220"/>
          </a:xfrm>
          <a:prstGeom prst="rect">
            <a:avLst/>
          </a:prstGeom>
        </p:spPr>
        <p:txBody>
          <a:bodyPr wrap="square">
            <a:spAutoFit/>
          </a:bodyPr>
          <a:lstStyle/>
          <a:p>
            <a:r>
              <a:rPr lang="de-DE" sz="2800" b="1" dirty="0"/>
              <a:t>Summe  </a:t>
            </a:r>
            <a:r>
              <a:rPr lang="de-DE" sz="2800" dirty="0"/>
              <a:t>        		           	</a:t>
            </a:r>
            <a:r>
              <a:rPr lang="de-DE" sz="2800" b="1" dirty="0"/>
              <a:t>   56              0,27</a:t>
            </a:r>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9" name="Textfeld 8">
            <a:extLst>
              <a:ext uri="{FF2B5EF4-FFF2-40B4-BE49-F238E27FC236}">
                <a16:creationId xmlns:a16="http://schemas.microsoft.com/office/drawing/2014/main" id="{9B28025D-5F3A-4D8E-B820-F4F242C40E51}"/>
              </a:ext>
            </a:extLst>
          </p:cNvPr>
          <p:cNvSpPr txBox="1"/>
          <p:nvPr/>
        </p:nvSpPr>
        <p:spPr>
          <a:xfrm>
            <a:off x="460643" y="4875619"/>
            <a:ext cx="8372180" cy="1000274"/>
          </a:xfrm>
          <a:prstGeom prst="rect">
            <a:avLst/>
          </a:prstGeom>
          <a:noFill/>
        </p:spPr>
        <p:txBody>
          <a:bodyPr wrap="square">
            <a:spAutoFit/>
          </a:bodyPr>
          <a:lstStyle/>
          <a:p>
            <a:r>
              <a:rPr lang="de-DE" sz="2000" dirty="0">
                <a:solidFill>
                  <a:srgbClr val="C00000"/>
                </a:solidFill>
              </a:rPr>
              <a:t>10  </a:t>
            </a:r>
            <a:r>
              <a:rPr lang="de-DE" sz="2000" dirty="0" err="1">
                <a:solidFill>
                  <a:srgbClr val="C00000"/>
                </a:solidFill>
              </a:rPr>
              <a:t>Mio</a:t>
            </a:r>
            <a:r>
              <a:rPr lang="de-DE" sz="2000" dirty="0">
                <a:solidFill>
                  <a:srgbClr val="C00000"/>
                </a:solidFill>
              </a:rPr>
              <a:t> </a:t>
            </a:r>
            <a:r>
              <a:rPr lang="de-DE" sz="2400" b="1" dirty="0">
                <a:solidFill>
                  <a:srgbClr val="C00000"/>
                </a:solidFill>
              </a:rPr>
              <a:t>Haushalts - Batterien</a:t>
            </a:r>
            <a:r>
              <a:rPr lang="de-DE" sz="2000" b="1" dirty="0">
                <a:solidFill>
                  <a:srgbClr val="C00000"/>
                </a:solidFill>
              </a:rPr>
              <a:t> </a:t>
            </a:r>
            <a:r>
              <a:rPr lang="de-DE" sz="1800" dirty="0">
                <a:solidFill>
                  <a:srgbClr val="C00000"/>
                </a:solidFill>
              </a:rPr>
              <a:t> 5 KWh</a:t>
            </a:r>
            <a:r>
              <a:rPr lang="de-DE" sz="2000" dirty="0">
                <a:solidFill>
                  <a:srgbClr val="C00000"/>
                </a:solidFill>
              </a:rPr>
              <a:t>	        	</a:t>
            </a:r>
            <a:r>
              <a:rPr lang="de-DE" sz="2400" b="1" dirty="0">
                <a:solidFill>
                  <a:srgbClr val="C00000"/>
                </a:solidFill>
              </a:rPr>
              <a:t>  50		0,25</a:t>
            </a:r>
          </a:p>
          <a:p>
            <a:endParaRPr lang="de-DE" sz="1100" b="1" dirty="0">
              <a:solidFill>
                <a:srgbClr val="C00000"/>
              </a:solidFill>
            </a:endParaRPr>
          </a:p>
          <a:p>
            <a:r>
              <a:rPr lang="de-DE" sz="2000" dirty="0">
                <a:solidFill>
                  <a:srgbClr val="C00000"/>
                </a:solidFill>
              </a:rPr>
              <a:t>10 Mio. </a:t>
            </a:r>
            <a:r>
              <a:rPr lang="de-DE" sz="2400" b="1" dirty="0">
                <a:solidFill>
                  <a:srgbClr val="C00000"/>
                </a:solidFill>
              </a:rPr>
              <a:t>Elektro - Autos </a:t>
            </a:r>
            <a:r>
              <a:rPr lang="de-DE" sz="1800" dirty="0">
                <a:solidFill>
                  <a:srgbClr val="C00000"/>
                </a:solidFill>
              </a:rPr>
              <a:t>25 KWh</a:t>
            </a:r>
            <a:r>
              <a:rPr lang="de-DE" sz="2000" dirty="0">
                <a:solidFill>
                  <a:srgbClr val="C00000"/>
                </a:solidFill>
              </a:rPr>
              <a:t>		</a:t>
            </a:r>
            <a:r>
              <a:rPr lang="de-DE" sz="2400" b="1" dirty="0">
                <a:solidFill>
                  <a:srgbClr val="C00000"/>
                </a:solidFill>
              </a:rPr>
              <a:t>250</a:t>
            </a:r>
            <a:r>
              <a:rPr lang="de-DE" sz="2000" b="1" dirty="0">
                <a:solidFill>
                  <a:srgbClr val="C00000"/>
                </a:solidFill>
              </a:rPr>
              <a:t>		</a:t>
            </a:r>
            <a:r>
              <a:rPr lang="de-DE" sz="2400" b="1" dirty="0">
                <a:solidFill>
                  <a:srgbClr val="C00000"/>
                </a:solidFill>
              </a:rPr>
              <a:t>1,25</a:t>
            </a:r>
          </a:p>
        </p:txBody>
      </p:sp>
      <p:sp>
        <p:nvSpPr>
          <p:cNvPr id="5" name="Foliennummernplatzhalter 4">
            <a:extLst>
              <a:ext uri="{FF2B5EF4-FFF2-40B4-BE49-F238E27FC236}">
                <a16:creationId xmlns:a16="http://schemas.microsoft.com/office/drawing/2014/main" id="{EBDA81B6-FB20-4259-B754-B0A18CB5EFBA}"/>
              </a:ext>
            </a:extLst>
          </p:cNvPr>
          <p:cNvSpPr>
            <a:spLocks noGrp="1"/>
          </p:cNvSpPr>
          <p:nvPr>
            <p:ph type="sldNum" sz="quarter" idx="12"/>
          </p:nvPr>
        </p:nvSpPr>
        <p:spPr/>
        <p:txBody>
          <a:bodyPr/>
          <a:lstStyle/>
          <a:p>
            <a:pPr>
              <a:defRPr/>
            </a:pPr>
            <a:fld id="{1C2867A0-F623-427E-AB3E-7CA64D419047}" type="slidenum">
              <a:rPr lang="de-DE" altLang="de-DE" smtClean="0"/>
              <a:pPr>
                <a:defRPr/>
              </a:pPr>
              <a:t>15</a:t>
            </a:fld>
            <a:endParaRPr lang="de-DE" altLang="de-DE"/>
          </a:p>
        </p:txBody>
      </p:sp>
    </p:spTree>
    <p:extLst>
      <p:ext uri="{BB962C8B-B14F-4D97-AF65-F5344CB8AC3E}">
        <p14:creationId xmlns:p14="http://schemas.microsoft.com/office/powerpoint/2010/main" val="253929673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circle(out)">
                                      <p:cBhvr>
                                        <p:cTn id="14" dur="200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32"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circle(out)">
                                      <p:cBhvr>
                                        <p:cTn id="19" dur="20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32"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circle(out)">
                                      <p:cBhvr>
                                        <p:cTn id="24" dur="20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32"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circle(out)">
                                      <p:cBhvr>
                                        <p:cTn id="29" dur="2000"/>
                                        <p:tgtEl>
                                          <p:spTgt spid="9">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32" fill="hold" nodeType="clickEffect">
                                  <p:stCondLst>
                                    <p:cond delay="0"/>
                                  </p:stCondLst>
                                  <p:childTnLst>
                                    <p:set>
                                      <p:cBhvr>
                                        <p:cTn id="33" dur="1" fill="hold">
                                          <p:stCondLst>
                                            <p:cond delay="0"/>
                                          </p:stCondLst>
                                        </p:cTn>
                                        <p:tgtEl>
                                          <p:spTgt spid="9">
                                            <p:txEl>
                                              <p:pRg st="2" end="2"/>
                                            </p:txEl>
                                          </p:spTgt>
                                        </p:tgtEl>
                                        <p:attrNameLst>
                                          <p:attrName>style.visibility</p:attrName>
                                        </p:attrNameLst>
                                      </p:cBhvr>
                                      <p:to>
                                        <p:strVal val="visible"/>
                                      </p:to>
                                    </p:set>
                                    <p:animEffect transition="in" filter="circle(out)">
                                      <p:cBhvr>
                                        <p:cTn id="34" dur="2000"/>
                                        <p:tgtEl>
                                          <p:spTgt spid="9">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32"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circle(out)">
                                      <p:cBhvr>
                                        <p:cTn id="39" dur="20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32"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circle(out)">
                                      <p:cBhvr>
                                        <p:cTn id="4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a:spLocks noChangeArrowheads="1"/>
          </p:cNvSpPr>
          <p:nvPr/>
        </p:nvSpPr>
        <p:spPr bwMode="auto">
          <a:xfrm>
            <a:off x="1845025" y="79384"/>
            <a:ext cx="5816016"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Das ist der Fortschritt </a:t>
            </a:r>
            <a:r>
              <a:rPr lang="de-DE" altLang="de-DE" dirty="0">
                <a:solidFill>
                  <a:schemeClr val="tx2"/>
                </a:solidFill>
              </a:rPr>
              <a:t>bis zum Jahr 2045</a:t>
            </a:r>
            <a:endParaRPr lang="de-DE" altLang="de-DE" sz="3200" dirty="0">
              <a:solidFill>
                <a:schemeClr val="tx2"/>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grpSp>
        <p:nvGrpSpPr>
          <p:cNvPr id="10" name="Gruppieren 9">
            <a:extLst>
              <a:ext uri="{FF2B5EF4-FFF2-40B4-BE49-F238E27FC236}">
                <a16:creationId xmlns:a16="http://schemas.microsoft.com/office/drawing/2014/main" id="{8A8A7073-E4F4-491B-BBAB-C215B0546ECB}"/>
              </a:ext>
            </a:extLst>
          </p:cNvPr>
          <p:cNvGrpSpPr/>
          <p:nvPr/>
        </p:nvGrpSpPr>
        <p:grpSpPr>
          <a:xfrm>
            <a:off x="738373" y="3735141"/>
            <a:ext cx="4460803" cy="1185496"/>
            <a:chOff x="3200939" y="3297913"/>
            <a:chExt cx="4460803" cy="1185496"/>
          </a:xfrm>
        </p:grpSpPr>
        <p:pic>
          <p:nvPicPr>
            <p:cNvPr id="11" name="Grafik 10">
              <a:extLst>
                <a:ext uri="{FF2B5EF4-FFF2-40B4-BE49-F238E27FC236}">
                  <a16:creationId xmlns:a16="http://schemas.microsoft.com/office/drawing/2014/main" id="{C2438ECE-DA9B-4306-94BB-F3C8A19D82E4}"/>
                </a:ext>
              </a:extLst>
            </p:cNvPr>
            <p:cNvPicPr>
              <a:picLocks noChangeAspect="1"/>
            </p:cNvPicPr>
            <p:nvPr/>
          </p:nvPicPr>
          <p:blipFill>
            <a:blip r:embed="rId3"/>
            <a:stretch>
              <a:fillRect/>
            </a:stretch>
          </p:blipFill>
          <p:spPr>
            <a:xfrm>
              <a:off x="4440100" y="3300062"/>
              <a:ext cx="1080187" cy="1146986"/>
            </a:xfrm>
            <a:prstGeom prst="rect">
              <a:avLst/>
            </a:prstGeom>
          </p:spPr>
        </p:pic>
        <p:pic>
          <p:nvPicPr>
            <p:cNvPr id="12" name="Grafik 11">
              <a:extLst>
                <a:ext uri="{FF2B5EF4-FFF2-40B4-BE49-F238E27FC236}">
                  <a16:creationId xmlns:a16="http://schemas.microsoft.com/office/drawing/2014/main" id="{BFDAC5DE-7EEE-4086-9874-0FD27F25B651}"/>
                </a:ext>
              </a:extLst>
            </p:cNvPr>
            <p:cNvPicPr>
              <a:picLocks noChangeAspect="1"/>
            </p:cNvPicPr>
            <p:nvPr/>
          </p:nvPicPr>
          <p:blipFill>
            <a:blip r:embed="rId4"/>
            <a:stretch>
              <a:fillRect/>
            </a:stretch>
          </p:blipFill>
          <p:spPr>
            <a:xfrm>
              <a:off x="6509951" y="3297913"/>
              <a:ext cx="1151791" cy="1151283"/>
            </a:xfrm>
            <a:prstGeom prst="rect">
              <a:avLst/>
            </a:prstGeom>
          </p:spPr>
        </p:pic>
        <p:pic>
          <p:nvPicPr>
            <p:cNvPr id="13" name="Grafik 12">
              <a:extLst>
                <a:ext uri="{FF2B5EF4-FFF2-40B4-BE49-F238E27FC236}">
                  <a16:creationId xmlns:a16="http://schemas.microsoft.com/office/drawing/2014/main" id="{434013E3-AFCF-4E08-9CFF-E3CA89A55944}"/>
                </a:ext>
              </a:extLst>
            </p:cNvPr>
            <p:cNvPicPr>
              <a:picLocks noChangeAspect="1"/>
            </p:cNvPicPr>
            <p:nvPr/>
          </p:nvPicPr>
          <p:blipFill>
            <a:blip r:embed="rId5"/>
            <a:stretch>
              <a:fillRect/>
            </a:stretch>
          </p:blipFill>
          <p:spPr>
            <a:xfrm>
              <a:off x="3200939" y="3308166"/>
              <a:ext cx="1145975" cy="1140412"/>
            </a:xfrm>
            <a:prstGeom prst="rect">
              <a:avLst/>
            </a:prstGeom>
          </p:spPr>
        </p:pic>
        <p:pic>
          <p:nvPicPr>
            <p:cNvPr id="14" name="Grafik 13">
              <a:extLst>
                <a:ext uri="{FF2B5EF4-FFF2-40B4-BE49-F238E27FC236}">
                  <a16:creationId xmlns:a16="http://schemas.microsoft.com/office/drawing/2014/main" id="{F2BCA54E-ECF0-48C9-8765-1AAB6021F568}"/>
                </a:ext>
              </a:extLst>
            </p:cNvPr>
            <p:cNvPicPr>
              <a:picLocks noChangeAspect="1"/>
            </p:cNvPicPr>
            <p:nvPr/>
          </p:nvPicPr>
          <p:blipFill>
            <a:blip r:embed="rId6"/>
            <a:stretch>
              <a:fillRect/>
            </a:stretch>
          </p:blipFill>
          <p:spPr>
            <a:xfrm>
              <a:off x="5654644" y="3334080"/>
              <a:ext cx="672963" cy="1149329"/>
            </a:xfrm>
            <a:prstGeom prst="rect">
              <a:avLst/>
            </a:prstGeom>
          </p:spPr>
        </p:pic>
      </p:grpSp>
      <p:pic>
        <p:nvPicPr>
          <p:cNvPr id="16" name="Inhaltsplatzhalter 5">
            <a:extLst>
              <a:ext uri="{FF2B5EF4-FFF2-40B4-BE49-F238E27FC236}">
                <a16:creationId xmlns:a16="http://schemas.microsoft.com/office/drawing/2014/main" id="{749CA93B-1619-4C98-A6C7-05FD7A62BA51}"/>
              </a:ext>
            </a:extLst>
          </p:cNvPr>
          <p:cNvPicPr>
            <a:picLocks noChangeAspect="1"/>
          </p:cNvPicPr>
          <p:nvPr/>
        </p:nvPicPr>
        <p:blipFill>
          <a:blip r:embed="rId7"/>
          <a:stretch>
            <a:fillRect/>
          </a:stretch>
        </p:blipFill>
        <p:spPr>
          <a:xfrm>
            <a:off x="756883" y="760329"/>
            <a:ext cx="1858422" cy="1204203"/>
          </a:xfrm>
          <a:prstGeom prst="rect">
            <a:avLst/>
          </a:prstGeom>
        </p:spPr>
      </p:pic>
      <p:pic>
        <p:nvPicPr>
          <p:cNvPr id="17" name="Grafik 16">
            <a:extLst>
              <a:ext uri="{FF2B5EF4-FFF2-40B4-BE49-F238E27FC236}">
                <a16:creationId xmlns:a16="http://schemas.microsoft.com/office/drawing/2014/main" id="{D0DE29AA-4B4C-4CF5-AB07-A52501CE98DA}"/>
              </a:ext>
            </a:extLst>
          </p:cNvPr>
          <p:cNvPicPr>
            <a:picLocks noChangeAspect="1"/>
          </p:cNvPicPr>
          <p:nvPr/>
        </p:nvPicPr>
        <p:blipFill>
          <a:blip r:embed="rId8"/>
          <a:stretch>
            <a:fillRect/>
          </a:stretch>
        </p:blipFill>
        <p:spPr>
          <a:xfrm>
            <a:off x="738373" y="4931234"/>
            <a:ext cx="1458417" cy="1251358"/>
          </a:xfrm>
          <a:prstGeom prst="rect">
            <a:avLst/>
          </a:prstGeom>
        </p:spPr>
      </p:pic>
      <p:pic>
        <p:nvPicPr>
          <p:cNvPr id="19" name="Grafik 18">
            <a:extLst>
              <a:ext uri="{FF2B5EF4-FFF2-40B4-BE49-F238E27FC236}">
                <a16:creationId xmlns:a16="http://schemas.microsoft.com/office/drawing/2014/main" id="{1105B266-BA2A-4200-A096-0CB7D5915AA0}"/>
              </a:ext>
            </a:extLst>
          </p:cNvPr>
          <p:cNvPicPr>
            <a:picLocks noChangeAspect="1"/>
          </p:cNvPicPr>
          <p:nvPr/>
        </p:nvPicPr>
        <p:blipFill>
          <a:blip r:embed="rId9"/>
          <a:stretch>
            <a:fillRect/>
          </a:stretch>
        </p:blipFill>
        <p:spPr>
          <a:xfrm>
            <a:off x="1977534" y="2502717"/>
            <a:ext cx="1179321" cy="1144559"/>
          </a:xfrm>
          <a:prstGeom prst="rect">
            <a:avLst/>
          </a:prstGeom>
        </p:spPr>
      </p:pic>
      <p:pic>
        <p:nvPicPr>
          <p:cNvPr id="20" name="Grafik 19">
            <a:extLst>
              <a:ext uri="{FF2B5EF4-FFF2-40B4-BE49-F238E27FC236}">
                <a16:creationId xmlns:a16="http://schemas.microsoft.com/office/drawing/2014/main" id="{3EE96D0A-DECB-414B-9BC0-B05F40305D39}"/>
              </a:ext>
            </a:extLst>
          </p:cNvPr>
          <p:cNvPicPr>
            <a:picLocks noChangeAspect="1"/>
          </p:cNvPicPr>
          <p:nvPr/>
        </p:nvPicPr>
        <p:blipFill>
          <a:blip r:embed="rId10"/>
          <a:stretch>
            <a:fillRect/>
          </a:stretch>
        </p:blipFill>
        <p:spPr>
          <a:xfrm>
            <a:off x="755575" y="2510821"/>
            <a:ext cx="1119075" cy="1144558"/>
          </a:xfrm>
          <a:prstGeom prst="rect">
            <a:avLst/>
          </a:prstGeom>
        </p:spPr>
      </p:pic>
      <p:sp>
        <p:nvSpPr>
          <p:cNvPr id="18" name="Textfeld 17">
            <a:extLst>
              <a:ext uri="{FF2B5EF4-FFF2-40B4-BE49-F238E27FC236}">
                <a16:creationId xmlns:a16="http://schemas.microsoft.com/office/drawing/2014/main" id="{C2973336-84D9-47B9-9027-0ACF22C53C58}"/>
              </a:ext>
            </a:extLst>
          </p:cNvPr>
          <p:cNvSpPr txBox="1"/>
          <p:nvPr/>
        </p:nvSpPr>
        <p:spPr>
          <a:xfrm>
            <a:off x="5325557" y="1103690"/>
            <a:ext cx="1821974" cy="646331"/>
          </a:xfrm>
          <a:prstGeom prst="rect">
            <a:avLst/>
          </a:prstGeom>
          <a:noFill/>
        </p:spPr>
        <p:txBody>
          <a:bodyPr wrap="none" rtlCol="0">
            <a:spAutoFit/>
          </a:bodyPr>
          <a:lstStyle/>
          <a:p>
            <a:r>
              <a:rPr lang="de-DE" sz="1800" b="1" dirty="0"/>
              <a:t>Thermische</a:t>
            </a:r>
          </a:p>
          <a:p>
            <a:r>
              <a:rPr lang="de-DE" sz="1800" b="1" dirty="0"/>
              <a:t>Stromerzeugung</a:t>
            </a:r>
          </a:p>
        </p:txBody>
      </p:sp>
      <p:sp>
        <p:nvSpPr>
          <p:cNvPr id="21" name="Textfeld 20">
            <a:extLst>
              <a:ext uri="{FF2B5EF4-FFF2-40B4-BE49-F238E27FC236}">
                <a16:creationId xmlns:a16="http://schemas.microsoft.com/office/drawing/2014/main" id="{F351EBE9-D262-4C9E-BA68-627356D2D793}"/>
              </a:ext>
            </a:extLst>
          </p:cNvPr>
          <p:cNvSpPr txBox="1"/>
          <p:nvPr/>
        </p:nvSpPr>
        <p:spPr>
          <a:xfrm>
            <a:off x="7606980" y="1195019"/>
            <a:ext cx="998991" cy="369332"/>
          </a:xfrm>
          <a:prstGeom prst="rect">
            <a:avLst/>
          </a:prstGeom>
          <a:noFill/>
        </p:spPr>
        <p:txBody>
          <a:bodyPr wrap="none" rtlCol="0">
            <a:spAutoFit/>
          </a:bodyPr>
          <a:lstStyle/>
          <a:p>
            <a:r>
              <a:rPr lang="de-DE" sz="1800" b="1" dirty="0"/>
              <a:t>340 GW</a:t>
            </a:r>
          </a:p>
        </p:txBody>
      </p:sp>
      <p:sp>
        <p:nvSpPr>
          <p:cNvPr id="23" name="Textfeld 22">
            <a:extLst>
              <a:ext uri="{FF2B5EF4-FFF2-40B4-BE49-F238E27FC236}">
                <a16:creationId xmlns:a16="http://schemas.microsoft.com/office/drawing/2014/main" id="{32AEEB08-B009-42DB-BB7E-D6E1E7F8BE0D}"/>
              </a:ext>
            </a:extLst>
          </p:cNvPr>
          <p:cNvSpPr txBox="1"/>
          <p:nvPr/>
        </p:nvSpPr>
        <p:spPr>
          <a:xfrm>
            <a:off x="5368008" y="2564335"/>
            <a:ext cx="1821974" cy="646331"/>
          </a:xfrm>
          <a:prstGeom prst="rect">
            <a:avLst/>
          </a:prstGeom>
          <a:noFill/>
        </p:spPr>
        <p:txBody>
          <a:bodyPr wrap="none" rtlCol="0">
            <a:spAutoFit/>
          </a:bodyPr>
          <a:lstStyle/>
          <a:p>
            <a:r>
              <a:rPr lang="de-DE" sz="1800" b="1" dirty="0"/>
              <a:t>Volatile</a:t>
            </a:r>
          </a:p>
          <a:p>
            <a:r>
              <a:rPr lang="de-DE" sz="1800" b="1" dirty="0"/>
              <a:t>Stromerzeugung</a:t>
            </a:r>
          </a:p>
        </p:txBody>
      </p:sp>
      <p:sp>
        <p:nvSpPr>
          <p:cNvPr id="24" name="Textfeld 23">
            <a:extLst>
              <a:ext uri="{FF2B5EF4-FFF2-40B4-BE49-F238E27FC236}">
                <a16:creationId xmlns:a16="http://schemas.microsoft.com/office/drawing/2014/main" id="{E02FA339-807A-473E-ACA1-94C1C3FF4993}"/>
              </a:ext>
            </a:extLst>
          </p:cNvPr>
          <p:cNvSpPr txBox="1"/>
          <p:nvPr/>
        </p:nvSpPr>
        <p:spPr>
          <a:xfrm>
            <a:off x="5381520" y="4007418"/>
            <a:ext cx="2382062" cy="369332"/>
          </a:xfrm>
          <a:prstGeom prst="rect">
            <a:avLst/>
          </a:prstGeom>
          <a:noFill/>
        </p:spPr>
        <p:txBody>
          <a:bodyPr wrap="none" rtlCol="0">
            <a:spAutoFit/>
          </a:bodyPr>
          <a:lstStyle/>
          <a:p>
            <a:r>
              <a:rPr lang="de-DE" sz="1800" b="1" dirty="0"/>
              <a:t>Versorgungssicherheit</a:t>
            </a:r>
          </a:p>
        </p:txBody>
      </p:sp>
      <p:sp>
        <p:nvSpPr>
          <p:cNvPr id="25" name="Textfeld 24">
            <a:extLst>
              <a:ext uri="{FF2B5EF4-FFF2-40B4-BE49-F238E27FC236}">
                <a16:creationId xmlns:a16="http://schemas.microsoft.com/office/drawing/2014/main" id="{E56AC03F-2687-47E3-871A-25B4E4CCF90D}"/>
              </a:ext>
            </a:extLst>
          </p:cNvPr>
          <p:cNvSpPr txBox="1"/>
          <p:nvPr/>
        </p:nvSpPr>
        <p:spPr>
          <a:xfrm>
            <a:off x="5368008" y="5137130"/>
            <a:ext cx="2552943" cy="646331"/>
          </a:xfrm>
          <a:prstGeom prst="rect">
            <a:avLst/>
          </a:prstGeom>
          <a:noFill/>
        </p:spPr>
        <p:txBody>
          <a:bodyPr wrap="none" rtlCol="0">
            <a:spAutoFit/>
          </a:bodyPr>
          <a:lstStyle/>
          <a:p>
            <a:r>
              <a:rPr lang="de-DE" sz="1800" b="1" dirty="0"/>
              <a:t>Kritische Infrastruktur </a:t>
            </a:r>
          </a:p>
          <a:p>
            <a:r>
              <a:rPr lang="de-DE" sz="1800" b="1" dirty="0"/>
              <a:t>Versorgungssicherheit</a:t>
            </a:r>
          </a:p>
        </p:txBody>
      </p:sp>
      <p:sp>
        <p:nvSpPr>
          <p:cNvPr id="26" name="Textfeld 25">
            <a:extLst>
              <a:ext uri="{FF2B5EF4-FFF2-40B4-BE49-F238E27FC236}">
                <a16:creationId xmlns:a16="http://schemas.microsoft.com/office/drawing/2014/main" id="{73837AE7-08E6-4BB4-8150-78D23400E627}"/>
              </a:ext>
            </a:extLst>
          </p:cNvPr>
          <p:cNvSpPr txBox="1"/>
          <p:nvPr/>
        </p:nvSpPr>
        <p:spPr>
          <a:xfrm>
            <a:off x="7933859" y="5275629"/>
            <a:ext cx="883575" cy="369332"/>
          </a:xfrm>
          <a:prstGeom prst="rect">
            <a:avLst/>
          </a:prstGeom>
          <a:noFill/>
        </p:spPr>
        <p:txBody>
          <a:bodyPr wrap="none" rtlCol="0">
            <a:spAutoFit/>
          </a:bodyPr>
          <a:lstStyle/>
          <a:p>
            <a:r>
              <a:rPr lang="de-DE" sz="1800" b="1" dirty="0"/>
              <a:t>30 GW</a:t>
            </a:r>
          </a:p>
        </p:txBody>
      </p:sp>
      <p:sp>
        <p:nvSpPr>
          <p:cNvPr id="27" name="Textfeld 26">
            <a:extLst>
              <a:ext uri="{FF2B5EF4-FFF2-40B4-BE49-F238E27FC236}">
                <a16:creationId xmlns:a16="http://schemas.microsoft.com/office/drawing/2014/main" id="{BD2B391D-DF7C-4E72-B066-4CEC8B33162B}"/>
              </a:ext>
            </a:extLst>
          </p:cNvPr>
          <p:cNvSpPr txBox="1"/>
          <p:nvPr/>
        </p:nvSpPr>
        <p:spPr>
          <a:xfrm>
            <a:off x="7846231" y="4015566"/>
            <a:ext cx="998991" cy="369332"/>
          </a:xfrm>
          <a:prstGeom prst="rect">
            <a:avLst/>
          </a:prstGeom>
          <a:noFill/>
        </p:spPr>
        <p:txBody>
          <a:bodyPr wrap="none" rtlCol="0">
            <a:spAutoFit/>
          </a:bodyPr>
          <a:lstStyle/>
          <a:p>
            <a:r>
              <a:rPr lang="de-DE" sz="1800" b="1" dirty="0"/>
              <a:t>300 GW</a:t>
            </a:r>
          </a:p>
        </p:txBody>
      </p:sp>
      <p:sp>
        <p:nvSpPr>
          <p:cNvPr id="28" name="Textfeld 27">
            <a:extLst>
              <a:ext uri="{FF2B5EF4-FFF2-40B4-BE49-F238E27FC236}">
                <a16:creationId xmlns:a16="http://schemas.microsoft.com/office/drawing/2014/main" id="{B498F4BB-5B90-4730-A9D9-F58ED3EA4ACF}"/>
              </a:ext>
            </a:extLst>
          </p:cNvPr>
          <p:cNvSpPr txBox="1"/>
          <p:nvPr/>
        </p:nvSpPr>
        <p:spPr>
          <a:xfrm>
            <a:off x="7520418" y="2672935"/>
            <a:ext cx="1172116" cy="369332"/>
          </a:xfrm>
          <a:prstGeom prst="rect">
            <a:avLst/>
          </a:prstGeom>
          <a:noFill/>
        </p:spPr>
        <p:txBody>
          <a:bodyPr wrap="none" rtlCol="0">
            <a:spAutoFit/>
          </a:bodyPr>
          <a:lstStyle/>
          <a:p>
            <a:r>
              <a:rPr lang="de-DE" sz="1800" b="1" dirty="0"/>
              <a:t>1.500 GW</a:t>
            </a:r>
          </a:p>
        </p:txBody>
      </p:sp>
      <p:cxnSp>
        <p:nvCxnSpPr>
          <p:cNvPr id="29" name="Gerader Verbinder 28">
            <a:extLst>
              <a:ext uri="{FF2B5EF4-FFF2-40B4-BE49-F238E27FC236}">
                <a16:creationId xmlns:a16="http://schemas.microsoft.com/office/drawing/2014/main" id="{F1F33595-56DA-47C3-A877-24C9C55DABA7}"/>
              </a:ext>
            </a:extLst>
          </p:cNvPr>
          <p:cNvCxnSpPr/>
          <p:nvPr/>
        </p:nvCxnSpPr>
        <p:spPr bwMode="auto">
          <a:xfrm>
            <a:off x="755575" y="2060848"/>
            <a:ext cx="7956885"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feld 29">
            <a:extLst>
              <a:ext uri="{FF2B5EF4-FFF2-40B4-BE49-F238E27FC236}">
                <a16:creationId xmlns:a16="http://schemas.microsoft.com/office/drawing/2014/main" id="{AA5FC3AA-9625-4102-9C1A-244338C81DA2}"/>
              </a:ext>
            </a:extLst>
          </p:cNvPr>
          <p:cNvSpPr txBox="1"/>
          <p:nvPr/>
        </p:nvSpPr>
        <p:spPr>
          <a:xfrm>
            <a:off x="3648981" y="2122951"/>
            <a:ext cx="2047355" cy="461665"/>
          </a:xfrm>
          <a:prstGeom prst="rect">
            <a:avLst/>
          </a:prstGeom>
          <a:noFill/>
        </p:spPr>
        <p:txBody>
          <a:bodyPr wrap="none" rtlCol="0">
            <a:spAutoFit/>
          </a:bodyPr>
          <a:lstStyle/>
          <a:p>
            <a:r>
              <a:rPr lang="de-DE" sz="2400" b="1" dirty="0"/>
              <a:t>Energiewende</a:t>
            </a:r>
          </a:p>
        </p:txBody>
      </p:sp>
      <p:sp>
        <p:nvSpPr>
          <p:cNvPr id="32" name="Rechteck 31">
            <a:extLst>
              <a:ext uri="{FF2B5EF4-FFF2-40B4-BE49-F238E27FC236}">
                <a16:creationId xmlns:a16="http://schemas.microsoft.com/office/drawing/2014/main" id="{2A33F1B3-20B1-4C38-82CC-59A143489F0D}"/>
              </a:ext>
            </a:extLst>
          </p:cNvPr>
          <p:cNvSpPr/>
          <p:nvPr/>
        </p:nvSpPr>
        <p:spPr>
          <a:xfrm rot="21122029">
            <a:off x="347389" y="3319643"/>
            <a:ext cx="5689379" cy="830997"/>
          </a:xfrm>
          <a:prstGeom prst="rect">
            <a:avLst/>
          </a:prstGeom>
          <a:noFill/>
          <a:ln>
            <a:noFill/>
          </a:ln>
        </p:spPr>
        <p:txBody>
          <a:bodyPr wrap="none" lIns="91440" tIns="45720" rIns="91440" bIns="45720">
            <a:spAutoFit/>
          </a:bodyPr>
          <a:lstStyle/>
          <a:p>
            <a:pPr algn="ctr"/>
            <a:r>
              <a:rPr lang="de-DE" sz="4800" b="1" dirty="0">
                <a:ln w="12700">
                  <a:solidFill>
                    <a:schemeClr val="accent1"/>
                  </a:solidFill>
                  <a:prstDash val="solid"/>
                </a:ln>
                <a:solidFill>
                  <a:srgbClr val="FF0066"/>
                </a:solidFill>
                <a:effectLst>
                  <a:outerShdw dist="38100" dir="2640000" algn="bl" rotWithShape="0">
                    <a:schemeClr val="accent1"/>
                  </a:outerShdw>
                </a:effectLst>
              </a:rPr>
              <a:t>Kosten 5.000  Mrd. €</a:t>
            </a:r>
            <a:endParaRPr lang="de-DE" sz="4800" b="1" cap="none" spc="0" dirty="0">
              <a:ln w="12700">
                <a:solidFill>
                  <a:schemeClr val="accent1"/>
                </a:solidFill>
                <a:prstDash val="solid"/>
              </a:ln>
              <a:solidFill>
                <a:srgbClr val="FF0066"/>
              </a:solidFill>
              <a:effectLst>
                <a:outerShdw dist="38100" dir="2640000" algn="bl" rotWithShape="0">
                  <a:schemeClr val="accent1"/>
                </a:outerShdw>
              </a:effectLst>
            </a:endParaRPr>
          </a:p>
        </p:txBody>
      </p:sp>
      <p:sp>
        <p:nvSpPr>
          <p:cNvPr id="33" name="Rechteck 32">
            <a:extLst>
              <a:ext uri="{FF2B5EF4-FFF2-40B4-BE49-F238E27FC236}">
                <a16:creationId xmlns:a16="http://schemas.microsoft.com/office/drawing/2014/main" id="{63464682-006B-4617-8A72-418907638231}"/>
              </a:ext>
            </a:extLst>
          </p:cNvPr>
          <p:cNvSpPr/>
          <p:nvPr/>
        </p:nvSpPr>
        <p:spPr>
          <a:xfrm rot="21122029">
            <a:off x="521095" y="793174"/>
            <a:ext cx="5508117" cy="830997"/>
          </a:xfrm>
          <a:prstGeom prst="rect">
            <a:avLst/>
          </a:prstGeom>
          <a:noFill/>
          <a:ln>
            <a:noFill/>
          </a:ln>
        </p:spPr>
        <p:txBody>
          <a:bodyPr wrap="square" lIns="91440" tIns="45720" rIns="91440" bIns="45720">
            <a:spAutoFit/>
          </a:bodyPr>
          <a:lstStyle/>
          <a:p>
            <a:pPr algn="ctr"/>
            <a:r>
              <a:rPr lang="de-DE" sz="4800" b="1" dirty="0">
                <a:ln w="12700">
                  <a:solidFill>
                    <a:schemeClr val="accent1"/>
                  </a:solidFill>
                  <a:prstDash val="solid"/>
                </a:ln>
                <a:solidFill>
                  <a:srgbClr val="FF0066"/>
                </a:solidFill>
                <a:effectLst>
                  <a:outerShdw dist="38100" dir="2640000" algn="bl" rotWithShape="0">
                    <a:schemeClr val="accent1"/>
                  </a:outerShdw>
                </a:effectLst>
              </a:rPr>
              <a:t>Kosten 1.360 Mrd. €</a:t>
            </a:r>
            <a:endParaRPr lang="de-DE" sz="4800" b="1" cap="none" spc="0" dirty="0">
              <a:ln w="12700">
                <a:solidFill>
                  <a:schemeClr val="accent1"/>
                </a:solidFill>
                <a:prstDash val="solid"/>
              </a:ln>
              <a:solidFill>
                <a:srgbClr val="FF0066"/>
              </a:solidFill>
              <a:effectLst>
                <a:outerShdw dist="38100" dir="2640000" algn="bl" rotWithShape="0">
                  <a:schemeClr val="accent1"/>
                </a:outerShdw>
              </a:effectLst>
            </a:endParaRPr>
          </a:p>
        </p:txBody>
      </p:sp>
      <p:sp>
        <p:nvSpPr>
          <p:cNvPr id="2" name="Textfeld 1">
            <a:extLst>
              <a:ext uri="{FF2B5EF4-FFF2-40B4-BE49-F238E27FC236}">
                <a16:creationId xmlns:a16="http://schemas.microsoft.com/office/drawing/2014/main" id="{FF3BAE2C-6C91-476F-8725-B3ECA22AEEFA}"/>
              </a:ext>
            </a:extLst>
          </p:cNvPr>
          <p:cNvSpPr txBox="1"/>
          <p:nvPr/>
        </p:nvSpPr>
        <p:spPr>
          <a:xfrm>
            <a:off x="3125164" y="521429"/>
            <a:ext cx="2921569" cy="338554"/>
          </a:xfrm>
          <a:prstGeom prst="rect">
            <a:avLst/>
          </a:prstGeom>
          <a:noFill/>
        </p:spPr>
        <p:txBody>
          <a:bodyPr wrap="none" rtlCol="0">
            <a:spAutoFit/>
          </a:bodyPr>
          <a:lstStyle/>
          <a:p>
            <a:r>
              <a:rPr lang="de-DE" dirty="0"/>
              <a:t>Endenergieverbrauch 2200 TWh </a:t>
            </a:r>
          </a:p>
        </p:txBody>
      </p:sp>
      <p:sp>
        <p:nvSpPr>
          <p:cNvPr id="4" name="Foliennummernplatzhalter 3">
            <a:extLst>
              <a:ext uri="{FF2B5EF4-FFF2-40B4-BE49-F238E27FC236}">
                <a16:creationId xmlns:a16="http://schemas.microsoft.com/office/drawing/2014/main" id="{F7226E87-7137-48FA-B956-FA8A01ACF9BF}"/>
              </a:ext>
            </a:extLst>
          </p:cNvPr>
          <p:cNvSpPr>
            <a:spLocks noGrp="1"/>
          </p:cNvSpPr>
          <p:nvPr>
            <p:ph type="sldNum" sz="quarter" idx="12"/>
          </p:nvPr>
        </p:nvSpPr>
        <p:spPr/>
        <p:txBody>
          <a:bodyPr/>
          <a:lstStyle/>
          <a:p>
            <a:pPr>
              <a:defRPr/>
            </a:pPr>
            <a:fld id="{1C2867A0-F623-427E-AB3E-7CA64D419047}" type="slidenum">
              <a:rPr lang="de-DE" altLang="de-DE" smtClean="0"/>
              <a:pPr>
                <a:defRPr/>
              </a:pPr>
              <a:t>16</a:t>
            </a:fld>
            <a:endParaRPr lang="de-DE" altLang="de-DE"/>
          </a:p>
        </p:txBody>
      </p:sp>
    </p:spTree>
    <p:extLst>
      <p:ext uri="{BB962C8B-B14F-4D97-AF65-F5344CB8AC3E}">
        <p14:creationId xmlns:p14="http://schemas.microsoft.com/office/powerpoint/2010/main" val="178469401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out)">
                                      <p:cBhvr>
                                        <p:cTn id="7" dur="2000"/>
                                        <p:tgtEl>
                                          <p:spTgt spid="16"/>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circle(out)">
                                      <p:cBhvr>
                                        <p:cTn id="10" dur="2000"/>
                                        <p:tgtEl>
                                          <p:spTgt spid="18"/>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circle(out)">
                                      <p:cBhvr>
                                        <p:cTn id="13" dur="20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circle(out)">
                                      <p:cBhvr>
                                        <p:cTn id="18" dur="2000"/>
                                        <p:tgtEl>
                                          <p:spTgt spid="29"/>
                                        </p:tgtEl>
                                      </p:cBhvr>
                                    </p:animEffect>
                                  </p:childTnLst>
                                </p:cTn>
                              </p:par>
                              <p:par>
                                <p:cTn id="19" presetID="6" presetClass="entr" presetSubtype="32"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circle(out)">
                                      <p:cBhvr>
                                        <p:cTn id="21" dur="20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circle(out)">
                                      <p:cBhvr>
                                        <p:cTn id="26" dur="2000"/>
                                        <p:tgtEl>
                                          <p:spTgt spid="20"/>
                                        </p:tgtEl>
                                      </p:cBhvr>
                                    </p:animEffect>
                                  </p:childTnLst>
                                </p:cTn>
                              </p:par>
                              <p:par>
                                <p:cTn id="27" presetID="6" presetClass="entr" presetSubtype="32"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circle(out)">
                                      <p:cBhvr>
                                        <p:cTn id="29" dur="2000"/>
                                        <p:tgtEl>
                                          <p:spTgt spid="19"/>
                                        </p:tgtEl>
                                      </p:cBhvr>
                                    </p:animEffect>
                                  </p:childTnLst>
                                </p:cTn>
                              </p:par>
                              <p:par>
                                <p:cTn id="30" presetID="6" presetClass="entr" presetSubtype="32"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circle(out)">
                                      <p:cBhvr>
                                        <p:cTn id="32" dur="2000"/>
                                        <p:tgtEl>
                                          <p:spTgt spid="23"/>
                                        </p:tgtEl>
                                      </p:cBhvr>
                                    </p:animEffect>
                                  </p:childTnLst>
                                </p:cTn>
                              </p:par>
                              <p:par>
                                <p:cTn id="33" presetID="6" presetClass="entr" presetSubtype="32"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circle(out)">
                                      <p:cBhvr>
                                        <p:cTn id="35" dur="20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32"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ircle(out)">
                                      <p:cBhvr>
                                        <p:cTn id="40" dur="2000"/>
                                        <p:tgtEl>
                                          <p:spTgt spid="10"/>
                                        </p:tgtEl>
                                      </p:cBhvr>
                                    </p:animEffect>
                                  </p:childTnLst>
                                </p:cTn>
                              </p:par>
                              <p:par>
                                <p:cTn id="41" presetID="6" presetClass="entr" presetSubtype="32"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circle(out)">
                                      <p:cBhvr>
                                        <p:cTn id="43" dur="2000"/>
                                        <p:tgtEl>
                                          <p:spTgt spid="24"/>
                                        </p:tgtEl>
                                      </p:cBhvr>
                                    </p:animEffect>
                                  </p:childTnLst>
                                </p:cTn>
                              </p:par>
                              <p:par>
                                <p:cTn id="44" presetID="6" presetClass="entr" presetSubtype="3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circle(out)">
                                      <p:cBhvr>
                                        <p:cTn id="46" dur="20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32"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circle(out)">
                                      <p:cBhvr>
                                        <p:cTn id="51" dur="2000"/>
                                        <p:tgtEl>
                                          <p:spTgt spid="17"/>
                                        </p:tgtEl>
                                      </p:cBhvr>
                                    </p:animEffect>
                                  </p:childTnLst>
                                </p:cTn>
                              </p:par>
                              <p:par>
                                <p:cTn id="52" presetID="6" presetClass="entr" presetSubtype="32"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circle(out)">
                                      <p:cBhvr>
                                        <p:cTn id="54" dur="2000"/>
                                        <p:tgtEl>
                                          <p:spTgt spid="25"/>
                                        </p:tgtEl>
                                      </p:cBhvr>
                                    </p:animEffect>
                                  </p:childTnLst>
                                </p:cTn>
                              </p:par>
                              <p:par>
                                <p:cTn id="55" presetID="6" presetClass="entr" presetSubtype="3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circle(out)">
                                      <p:cBhvr>
                                        <p:cTn id="57" dur="20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32" fill="hold" grpId="0"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circle(out)">
                                      <p:cBhvr>
                                        <p:cTn id="62" dur="20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32"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circle(out)">
                                      <p:cBhvr>
                                        <p:cTn id="6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3" grpId="0"/>
      <p:bldP spid="24" grpId="0"/>
      <p:bldP spid="25" grpId="0"/>
      <p:bldP spid="26" grpId="0"/>
      <p:bldP spid="27" grpId="0"/>
      <p:bldP spid="28" grpId="0"/>
      <p:bldP spid="30"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15F125BA-0FDD-4351-9634-F539ACEEA3A6}"/>
              </a:ext>
            </a:extLst>
          </p:cNvPr>
          <p:cNvPicPr>
            <a:picLocks noChangeAspect="1"/>
          </p:cNvPicPr>
          <p:nvPr/>
        </p:nvPicPr>
        <p:blipFill>
          <a:blip r:embed="rId3"/>
          <a:stretch>
            <a:fillRect/>
          </a:stretch>
        </p:blipFill>
        <p:spPr>
          <a:xfrm>
            <a:off x="833278" y="1457381"/>
            <a:ext cx="7699961" cy="4478159"/>
          </a:xfrm>
          <a:prstGeom prst="rect">
            <a:avLst/>
          </a:prstGeom>
        </p:spPr>
      </p:pic>
      <p:sp>
        <p:nvSpPr>
          <p:cNvPr id="11" name="Rectangle 5"/>
          <p:cNvSpPr>
            <a:spLocks noChangeArrowheads="1"/>
          </p:cNvSpPr>
          <p:nvPr/>
        </p:nvSpPr>
        <p:spPr bwMode="auto">
          <a:xfrm>
            <a:off x="689263" y="-119188"/>
            <a:ext cx="7848364" cy="90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Energiedaten </a:t>
            </a:r>
            <a:r>
              <a:rPr lang="de-DE" altLang="de-DE" sz="1800" dirty="0">
                <a:effectLst/>
                <a:latin typeface="Times New Roman" panose="02020603050405020304" pitchFamily="18" charset="0"/>
              </a:rPr>
              <a:t>21.04. - 01.05.2026</a:t>
            </a:r>
            <a:endParaRPr lang="de-DE" altLang="de-DE" sz="3600" dirty="0">
              <a:effectLst/>
              <a:latin typeface="Times New Roman" panose="02020603050405020304" pitchFamily="18" charset="0"/>
            </a:endParaRPr>
          </a:p>
        </p:txBody>
      </p:sp>
      <p:sp>
        <p:nvSpPr>
          <p:cNvPr id="18" name="Fußzeilenplatzhalter 17"/>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2" name="Foliennummernplatzhalter 1">
            <a:extLst>
              <a:ext uri="{FF2B5EF4-FFF2-40B4-BE49-F238E27FC236}">
                <a16:creationId xmlns:a16="http://schemas.microsoft.com/office/drawing/2014/main" id="{1A39AC4F-D72C-487C-A273-017B500B7AE2}"/>
              </a:ext>
            </a:extLst>
          </p:cNvPr>
          <p:cNvSpPr>
            <a:spLocks noGrp="1"/>
          </p:cNvSpPr>
          <p:nvPr>
            <p:ph type="sldNum" sz="quarter" idx="12"/>
          </p:nvPr>
        </p:nvSpPr>
        <p:spPr/>
        <p:txBody>
          <a:bodyPr/>
          <a:lstStyle/>
          <a:p>
            <a:pPr>
              <a:defRPr/>
            </a:pPr>
            <a:fld id="{1C2867A0-F623-427E-AB3E-7CA64D419047}" type="slidenum">
              <a:rPr lang="de-DE" altLang="de-DE" smtClean="0"/>
              <a:pPr>
                <a:defRPr/>
              </a:pPr>
              <a:t>17</a:t>
            </a:fld>
            <a:endParaRPr lang="de-DE" altLang="de-DE"/>
          </a:p>
        </p:txBody>
      </p:sp>
      <p:pic>
        <p:nvPicPr>
          <p:cNvPr id="28" name="Grafik 27">
            <a:extLst>
              <a:ext uri="{FF2B5EF4-FFF2-40B4-BE49-F238E27FC236}">
                <a16:creationId xmlns:a16="http://schemas.microsoft.com/office/drawing/2014/main" id="{3ABB7764-86C5-4841-906E-288829320AEA}"/>
              </a:ext>
            </a:extLst>
          </p:cNvPr>
          <p:cNvPicPr>
            <a:picLocks noChangeAspect="1"/>
          </p:cNvPicPr>
          <p:nvPr/>
        </p:nvPicPr>
        <p:blipFill>
          <a:blip r:embed="rId4"/>
          <a:stretch>
            <a:fillRect/>
          </a:stretch>
        </p:blipFill>
        <p:spPr>
          <a:xfrm>
            <a:off x="3127545" y="696274"/>
            <a:ext cx="2971800" cy="438150"/>
          </a:xfrm>
          <a:prstGeom prst="rect">
            <a:avLst/>
          </a:prstGeom>
        </p:spPr>
      </p:pic>
      <p:pic>
        <p:nvPicPr>
          <p:cNvPr id="7" name="Grafik 6">
            <a:extLst>
              <a:ext uri="{FF2B5EF4-FFF2-40B4-BE49-F238E27FC236}">
                <a16:creationId xmlns:a16="http://schemas.microsoft.com/office/drawing/2014/main" id="{75421F1F-498F-45CB-A50D-DB5408CF655C}"/>
              </a:ext>
            </a:extLst>
          </p:cNvPr>
          <p:cNvPicPr>
            <a:picLocks noChangeAspect="1"/>
          </p:cNvPicPr>
          <p:nvPr/>
        </p:nvPicPr>
        <p:blipFill>
          <a:blip r:embed="rId5"/>
          <a:stretch>
            <a:fillRect/>
          </a:stretch>
        </p:blipFill>
        <p:spPr>
          <a:xfrm>
            <a:off x="610761" y="1412776"/>
            <a:ext cx="361950" cy="4091977"/>
          </a:xfrm>
          <a:prstGeom prst="rect">
            <a:avLst/>
          </a:prstGeom>
        </p:spPr>
      </p:pic>
      <p:sp>
        <p:nvSpPr>
          <p:cNvPr id="8" name="Textfeld 7">
            <a:extLst>
              <a:ext uri="{FF2B5EF4-FFF2-40B4-BE49-F238E27FC236}">
                <a16:creationId xmlns:a16="http://schemas.microsoft.com/office/drawing/2014/main" id="{81F1119B-3A4F-452D-B69F-54EDBBAA8CE9}"/>
              </a:ext>
            </a:extLst>
          </p:cNvPr>
          <p:cNvSpPr txBox="1"/>
          <p:nvPr/>
        </p:nvSpPr>
        <p:spPr>
          <a:xfrm>
            <a:off x="495083" y="986335"/>
            <a:ext cx="550151" cy="338554"/>
          </a:xfrm>
          <a:prstGeom prst="rect">
            <a:avLst/>
          </a:prstGeom>
          <a:noFill/>
        </p:spPr>
        <p:txBody>
          <a:bodyPr wrap="none" rtlCol="0">
            <a:spAutoFit/>
          </a:bodyPr>
          <a:lstStyle/>
          <a:p>
            <a:r>
              <a:rPr lang="de-DE" b="1" dirty="0"/>
              <a:t>GW</a:t>
            </a:r>
          </a:p>
        </p:txBody>
      </p:sp>
      <p:sp>
        <p:nvSpPr>
          <p:cNvPr id="9" name="Textfeld 8">
            <a:extLst>
              <a:ext uri="{FF2B5EF4-FFF2-40B4-BE49-F238E27FC236}">
                <a16:creationId xmlns:a16="http://schemas.microsoft.com/office/drawing/2014/main" id="{92BCEAD2-BBFF-4376-97DA-55355CDDD6B2}"/>
              </a:ext>
            </a:extLst>
          </p:cNvPr>
          <p:cNvSpPr txBox="1"/>
          <p:nvPr/>
        </p:nvSpPr>
        <p:spPr>
          <a:xfrm>
            <a:off x="7897502" y="3807618"/>
            <a:ext cx="550151" cy="584775"/>
          </a:xfrm>
          <a:prstGeom prst="rect">
            <a:avLst/>
          </a:prstGeom>
          <a:noFill/>
        </p:spPr>
        <p:txBody>
          <a:bodyPr wrap="none" rtlCol="0">
            <a:spAutoFit/>
          </a:bodyPr>
          <a:lstStyle/>
          <a:p>
            <a:pPr algn="ctr"/>
            <a:r>
              <a:rPr lang="de-DE" b="1" dirty="0"/>
              <a:t>64</a:t>
            </a:r>
          </a:p>
          <a:p>
            <a:pPr algn="ctr"/>
            <a:r>
              <a:rPr lang="de-DE" b="1" dirty="0"/>
              <a:t>GW</a:t>
            </a:r>
          </a:p>
        </p:txBody>
      </p:sp>
      <p:sp>
        <p:nvSpPr>
          <p:cNvPr id="17" name="Textfeld 16">
            <a:extLst>
              <a:ext uri="{FF2B5EF4-FFF2-40B4-BE49-F238E27FC236}">
                <a16:creationId xmlns:a16="http://schemas.microsoft.com/office/drawing/2014/main" id="{08FD5479-14D8-4994-A272-F4CC61350FF2}"/>
              </a:ext>
            </a:extLst>
          </p:cNvPr>
          <p:cNvSpPr txBox="1"/>
          <p:nvPr/>
        </p:nvSpPr>
        <p:spPr>
          <a:xfrm>
            <a:off x="4333660" y="4316388"/>
            <a:ext cx="550151" cy="584775"/>
          </a:xfrm>
          <a:prstGeom prst="rect">
            <a:avLst/>
          </a:prstGeom>
          <a:noFill/>
        </p:spPr>
        <p:txBody>
          <a:bodyPr wrap="none" rtlCol="0">
            <a:spAutoFit/>
          </a:bodyPr>
          <a:lstStyle/>
          <a:p>
            <a:pPr algn="ctr"/>
            <a:r>
              <a:rPr lang="de-DE" b="1" dirty="0">
                <a:solidFill>
                  <a:schemeClr val="bg1"/>
                </a:solidFill>
              </a:rPr>
              <a:t>32</a:t>
            </a:r>
          </a:p>
          <a:p>
            <a:pPr algn="ctr"/>
            <a:r>
              <a:rPr lang="de-DE" b="1" dirty="0">
                <a:solidFill>
                  <a:schemeClr val="bg1"/>
                </a:solidFill>
              </a:rPr>
              <a:t>GW</a:t>
            </a:r>
          </a:p>
        </p:txBody>
      </p:sp>
      <p:sp>
        <p:nvSpPr>
          <p:cNvPr id="19" name="Textfeld 18">
            <a:extLst>
              <a:ext uri="{FF2B5EF4-FFF2-40B4-BE49-F238E27FC236}">
                <a16:creationId xmlns:a16="http://schemas.microsoft.com/office/drawing/2014/main" id="{53BD804A-36D6-43AD-9144-DB7F59926513}"/>
              </a:ext>
            </a:extLst>
          </p:cNvPr>
          <p:cNvSpPr txBox="1"/>
          <p:nvPr/>
        </p:nvSpPr>
        <p:spPr>
          <a:xfrm>
            <a:off x="7836842" y="1150160"/>
            <a:ext cx="806631" cy="338554"/>
          </a:xfrm>
          <a:prstGeom prst="rect">
            <a:avLst/>
          </a:prstGeom>
          <a:noFill/>
        </p:spPr>
        <p:txBody>
          <a:bodyPr wrap="none" rtlCol="0">
            <a:spAutoFit/>
          </a:bodyPr>
          <a:lstStyle/>
          <a:p>
            <a:pPr algn="ctr"/>
            <a:r>
              <a:rPr lang="de-DE" b="1" dirty="0"/>
              <a:t>88 GW</a:t>
            </a:r>
          </a:p>
        </p:txBody>
      </p:sp>
      <p:cxnSp>
        <p:nvCxnSpPr>
          <p:cNvPr id="13" name="Gerade Verbindung mit Pfeil 12">
            <a:extLst>
              <a:ext uri="{FF2B5EF4-FFF2-40B4-BE49-F238E27FC236}">
                <a16:creationId xmlns:a16="http://schemas.microsoft.com/office/drawing/2014/main" id="{5825E649-CECC-4C57-BD8A-038BC68A4010}"/>
              </a:ext>
            </a:extLst>
          </p:cNvPr>
          <p:cNvCxnSpPr/>
          <p:nvPr/>
        </p:nvCxnSpPr>
        <p:spPr bwMode="auto">
          <a:xfrm>
            <a:off x="5433961" y="3838257"/>
            <a:ext cx="0" cy="1098309"/>
          </a:xfrm>
          <a:prstGeom prst="straightConnector1">
            <a:avLst/>
          </a:prstGeom>
          <a:solidFill>
            <a:schemeClr val="accent1"/>
          </a:solidFill>
          <a:ln w="57150" cap="flat" cmpd="sng" algn="ctr">
            <a:solidFill>
              <a:schemeClr val="tx1"/>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feld 20">
            <a:extLst>
              <a:ext uri="{FF2B5EF4-FFF2-40B4-BE49-F238E27FC236}">
                <a16:creationId xmlns:a16="http://schemas.microsoft.com/office/drawing/2014/main" id="{B5DA8B15-434C-402C-96F4-80166883F427}"/>
              </a:ext>
            </a:extLst>
          </p:cNvPr>
          <p:cNvSpPr txBox="1"/>
          <p:nvPr/>
        </p:nvSpPr>
        <p:spPr>
          <a:xfrm>
            <a:off x="5175529" y="4095025"/>
            <a:ext cx="550151" cy="584775"/>
          </a:xfrm>
          <a:prstGeom prst="rect">
            <a:avLst/>
          </a:prstGeom>
          <a:solidFill>
            <a:schemeClr val="bg1">
              <a:lumMod val="65000"/>
            </a:schemeClr>
          </a:solidFill>
          <a:ln>
            <a:noFill/>
          </a:ln>
        </p:spPr>
        <p:txBody>
          <a:bodyPr wrap="none" rtlCol="0">
            <a:spAutoFit/>
          </a:bodyPr>
          <a:lstStyle/>
          <a:p>
            <a:pPr algn="ctr"/>
            <a:r>
              <a:rPr lang="de-DE" b="1" dirty="0"/>
              <a:t>30</a:t>
            </a:r>
          </a:p>
          <a:p>
            <a:pPr algn="ctr"/>
            <a:r>
              <a:rPr lang="de-DE" b="1" dirty="0"/>
              <a:t>GW</a:t>
            </a:r>
          </a:p>
        </p:txBody>
      </p:sp>
      <p:sp>
        <p:nvSpPr>
          <p:cNvPr id="15" name="Textfeld 14">
            <a:extLst>
              <a:ext uri="{FF2B5EF4-FFF2-40B4-BE49-F238E27FC236}">
                <a16:creationId xmlns:a16="http://schemas.microsoft.com/office/drawing/2014/main" id="{58FAF7EC-2633-4A8D-9E6D-24A32790AC24}"/>
              </a:ext>
            </a:extLst>
          </p:cNvPr>
          <p:cNvSpPr txBox="1"/>
          <p:nvPr/>
        </p:nvSpPr>
        <p:spPr>
          <a:xfrm>
            <a:off x="4692968" y="5707301"/>
            <a:ext cx="1854995" cy="769441"/>
          </a:xfrm>
          <a:prstGeom prst="rect">
            <a:avLst/>
          </a:prstGeom>
          <a:noFill/>
        </p:spPr>
        <p:txBody>
          <a:bodyPr wrap="none" rtlCol="0">
            <a:spAutoFit/>
          </a:bodyPr>
          <a:lstStyle/>
          <a:p>
            <a:pPr algn="ctr"/>
            <a:r>
              <a:rPr lang="de-DE" sz="2800" b="1" dirty="0"/>
              <a:t>- </a:t>
            </a:r>
            <a:r>
              <a:rPr lang="de-DE" sz="2000" b="1" dirty="0"/>
              <a:t>50 Cent/kWh</a:t>
            </a:r>
          </a:p>
          <a:p>
            <a:pPr algn="ctr"/>
            <a:r>
              <a:rPr lang="de-DE" dirty="0"/>
              <a:t>Börsenstrompreis</a:t>
            </a:r>
          </a:p>
        </p:txBody>
      </p:sp>
      <p:cxnSp>
        <p:nvCxnSpPr>
          <p:cNvPr id="23" name="Gerade Verbindung mit Pfeil 22">
            <a:extLst>
              <a:ext uri="{FF2B5EF4-FFF2-40B4-BE49-F238E27FC236}">
                <a16:creationId xmlns:a16="http://schemas.microsoft.com/office/drawing/2014/main" id="{B65418A0-C292-4D48-BDA8-BA1D22EC5AE6}"/>
              </a:ext>
            </a:extLst>
          </p:cNvPr>
          <p:cNvCxnSpPr/>
          <p:nvPr/>
        </p:nvCxnSpPr>
        <p:spPr bwMode="auto">
          <a:xfrm flipV="1">
            <a:off x="5130674" y="5191268"/>
            <a:ext cx="0" cy="649272"/>
          </a:xfrm>
          <a:prstGeom prst="straightConnector1">
            <a:avLst/>
          </a:prstGeom>
          <a:solidFill>
            <a:schemeClr val="accent1"/>
          </a:solidFill>
          <a:ln w="762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feld 21">
            <a:extLst>
              <a:ext uri="{FF2B5EF4-FFF2-40B4-BE49-F238E27FC236}">
                <a16:creationId xmlns:a16="http://schemas.microsoft.com/office/drawing/2014/main" id="{CA6E744B-A3D5-41E8-983B-87EF4B4849B0}"/>
              </a:ext>
            </a:extLst>
          </p:cNvPr>
          <p:cNvSpPr txBox="1"/>
          <p:nvPr/>
        </p:nvSpPr>
        <p:spPr>
          <a:xfrm>
            <a:off x="8294161" y="1747966"/>
            <a:ext cx="806631" cy="338554"/>
          </a:xfrm>
          <a:prstGeom prst="rect">
            <a:avLst/>
          </a:prstGeom>
          <a:noFill/>
        </p:spPr>
        <p:txBody>
          <a:bodyPr wrap="none" rtlCol="0">
            <a:spAutoFit/>
          </a:bodyPr>
          <a:lstStyle/>
          <a:p>
            <a:pPr algn="ctr"/>
            <a:r>
              <a:rPr lang="de-DE" b="1" dirty="0">
                <a:solidFill>
                  <a:srgbClr val="FF0000"/>
                </a:solidFill>
              </a:rPr>
              <a:t>78 GW</a:t>
            </a:r>
          </a:p>
        </p:txBody>
      </p:sp>
      <p:cxnSp>
        <p:nvCxnSpPr>
          <p:cNvPr id="12" name="Gerade Verbindung mit Pfeil 11">
            <a:extLst>
              <a:ext uri="{FF2B5EF4-FFF2-40B4-BE49-F238E27FC236}">
                <a16:creationId xmlns:a16="http://schemas.microsoft.com/office/drawing/2014/main" id="{56A9FFBB-B557-45F8-8C95-A73B5D0D0D71}"/>
              </a:ext>
            </a:extLst>
          </p:cNvPr>
          <p:cNvCxnSpPr/>
          <p:nvPr/>
        </p:nvCxnSpPr>
        <p:spPr bwMode="auto">
          <a:xfrm>
            <a:off x="5175529" y="1917243"/>
            <a:ext cx="0" cy="755673"/>
          </a:xfrm>
          <a:prstGeom prst="straightConnector1">
            <a:avLst/>
          </a:prstGeom>
          <a:solidFill>
            <a:schemeClr val="accent1"/>
          </a:solidFill>
          <a:ln w="28575" cap="flat" cmpd="sng" algn="ctr">
            <a:solidFill>
              <a:srgbClr val="C00000"/>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feld 15">
            <a:extLst>
              <a:ext uri="{FF2B5EF4-FFF2-40B4-BE49-F238E27FC236}">
                <a16:creationId xmlns:a16="http://schemas.microsoft.com/office/drawing/2014/main" id="{38C8F3EC-29A6-4EB2-A743-FD87A60EAA8C}"/>
              </a:ext>
            </a:extLst>
          </p:cNvPr>
          <p:cNvSpPr txBox="1"/>
          <p:nvPr/>
        </p:nvSpPr>
        <p:spPr>
          <a:xfrm>
            <a:off x="4588307" y="2130774"/>
            <a:ext cx="1178528" cy="338554"/>
          </a:xfrm>
          <a:prstGeom prst="rect">
            <a:avLst/>
          </a:prstGeom>
          <a:solidFill>
            <a:schemeClr val="bg1"/>
          </a:solidFill>
        </p:spPr>
        <p:txBody>
          <a:bodyPr wrap="none" rtlCol="0">
            <a:spAutoFit/>
          </a:bodyPr>
          <a:lstStyle/>
          <a:p>
            <a:r>
              <a:rPr lang="de-DE" dirty="0" err="1">
                <a:solidFill>
                  <a:srgbClr val="FF0000"/>
                </a:solidFill>
              </a:rPr>
              <a:t>Redispatsch</a:t>
            </a:r>
            <a:endParaRPr lang="de-DE" dirty="0">
              <a:solidFill>
                <a:srgbClr val="FF0000"/>
              </a:solidFill>
            </a:endParaRPr>
          </a:p>
        </p:txBody>
      </p:sp>
      <p:cxnSp>
        <p:nvCxnSpPr>
          <p:cNvPr id="25" name="Gerader Verbinder 24">
            <a:extLst>
              <a:ext uri="{FF2B5EF4-FFF2-40B4-BE49-F238E27FC236}">
                <a16:creationId xmlns:a16="http://schemas.microsoft.com/office/drawing/2014/main" id="{2D4B5AEA-EEF2-4348-84B0-1A809623388F}"/>
              </a:ext>
            </a:extLst>
          </p:cNvPr>
          <p:cNvCxnSpPr/>
          <p:nvPr/>
        </p:nvCxnSpPr>
        <p:spPr bwMode="auto">
          <a:xfrm>
            <a:off x="5089628" y="1917243"/>
            <a:ext cx="3204533" cy="0"/>
          </a:xfrm>
          <a:prstGeom prst="line">
            <a:avLst/>
          </a:prstGeom>
          <a:solidFill>
            <a:schemeClr val="accent1"/>
          </a:solidFill>
          <a:ln w="952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Gerader Verbinder 28">
            <a:extLst>
              <a:ext uri="{FF2B5EF4-FFF2-40B4-BE49-F238E27FC236}">
                <a16:creationId xmlns:a16="http://schemas.microsoft.com/office/drawing/2014/main" id="{AA2ED457-B276-49D2-BE73-A6DC04DC3942}"/>
              </a:ext>
            </a:extLst>
          </p:cNvPr>
          <p:cNvCxnSpPr/>
          <p:nvPr/>
        </p:nvCxnSpPr>
        <p:spPr bwMode="auto">
          <a:xfrm>
            <a:off x="4945696" y="2665786"/>
            <a:ext cx="488265" cy="0"/>
          </a:xfrm>
          <a:prstGeom prst="line">
            <a:avLst/>
          </a:prstGeom>
          <a:solidFill>
            <a:schemeClr val="accent1"/>
          </a:solidFill>
          <a:ln w="952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6033700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out)">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out)">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ircle(out)">
                                      <p:cBhvr>
                                        <p:cTn id="17" dur="2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out)">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ircle(out)">
                                      <p:cBhvr>
                                        <p:cTn id="27" dur="2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circle(in)">
                                      <p:cBhvr>
                                        <p:cTn id="32" dur="20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circle(out)">
                                      <p:cBhvr>
                                        <p:cTn id="37" dur="20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32"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circle(out)">
                                      <p:cBhvr>
                                        <p:cTn id="42" dur="20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32"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circle(out)">
                                      <p:cBhvr>
                                        <p:cTn id="47" dur="2000"/>
                                        <p:tgtEl>
                                          <p:spTgt spid="22"/>
                                        </p:tgtEl>
                                      </p:cBhvr>
                                    </p:animEffect>
                                  </p:childTnLst>
                                </p:cTn>
                              </p:par>
                              <p:par>
                                <p:cTn id="48" presetID="6" presetClass="entr" presetSubtype="32"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circle(out)">
                                      <p:cBhvr>
                                        <p:cTn id="50" dur="20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32"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circle(out)">
                                      <p:cBhvr>
                                        <p:cTn id="55" dur="2000"/>
                                        <p:tgtEl>
                                          <p:spTgt spid="16"/>
                                        </p:tgtEl>
                                      </p:cBhvr>
                                    </p:animEffect>
                                  </p:childTnLst>
                                </p:cTn>
                              </p:par>
                              <p:par>
                                <p:cTn id="56" presetID="6" presetClass="entr" presetSubtype="32"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circle(out)">
                                      <p:cBhvr>
                                        <p:cTn id="5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P spid="19" grpId="0"/>
      <p:bldP spid="21" grpId="0" animBg="1"/>
      <p:bldP spid="15" grpId="0"/>
      <p:bldP spid="22" grpId="0"/>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a:spLocks noChangeArrowheads="1"/>
          </p:cNvSpPr>
          <p:nvPr/>
        </p:nvSpPr>
        <p:spPr bwMode="auto">
          <a:xfrm>
            <a:off x="677110" y="17360"/>
            <a:ext cx="7848364" cy="90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Energiedaten </a:t>
            </a:r>
            <a:r>
              <a:rPr lang="de-DE" altLang="de-DE" sz="1800" dirty="0">
                <a:effectLst/>
                <a:latin typeface="Times New Roman" panose="02020603050405020304" pitchFamily="18" charset="0"/>
              </a:rPr>
              <a:t>23.04. - 27.04.2026</a:t>
            </a:r>
            <a:endParaRPr lang="de-DE" altLang="de-DE" sz="3600" dirty="0">
              <a:effectLst/>
              <a:latin typeface="Times New Roman" panose="02020603050405020304" pitchFamily="18" charset="0"/>
            </a:endParaRPr>
          </a:p>
        </p:txBody>
      </p:sp>
      <p:sp>
        <p:nvSpPr>
          <p:cNvPr id="18" name="Fußzeilenplatzhalter 17"/>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2" name="Foliennummernplatzhalter 1">
            <a:extLst>
              <a:ext uri="{FF2B5EF4-FFF2-40B4-BE49-F238E27FC236}">
                <a16:creationId xmlns:a16="http://schemas.microsoft.com/office/drawing/2014/main" id="{1A39AC4F-D72C-487C-A273-017B500B7AE2}"/>
              </a:ext>
            </a:extLst>
          </p:cNvPr>
          <p:cNvSpPr>
            <a:spLocks noGrp="1"/>
          </p:cNvSpPr>
          <p:nvPr>
            <p:ph type="sldNum" sz="quarter" idx="12"/>
          </p:nvPr>
        </p:nvSpPr>
        <p:spPr/>
        <p:txBody>
          <a:bodyPr/>
          <a:lstStyle/>
          <a:p>
            <a:pPr>
              <a:defRPr/>
            </a:pPr>
            <a:fld id="{1C2867A0-F623-427E-AB3E-7CA64D419047}" type="slidenum">
              <a:rPr lang="de-DE" altLang="de-DE" smtClean="0"/>
              <a:pPr>
                <a:defRPr/>
              </a:pPr>
              <a:t>18</a:t>
            </a:fld>
            <a:endParaRPr lang="de-DE" altLang="de-DE"/>
          </a:p>
        </p:txBody>
      </p:sp>
      <p:pic>
        <p:nvPicPr>
          <p:cNvPr id="7" name="Grafik 6">
            <a:extLst>
              <a:ext uri="{FF2B5EF4-FFF2-40B4-BE49-F238E27FC236}">
                <a16:creationId xmlns:a16="http://schemas.microsoft.com/office/drawing/2014/main" id="{A4EDB97F-10BC-4031-A3A6-836C4B4E869B}"/>
              </a:ext>
            </a:extLst>
          </p:cNvPr>
          <p:cNvPicPr>
            <a:picLocks noChangeAspect="1"/>
          </p:cNvPicPr>
          <p:nvPr/>
        </p:nvPicPr>
        <p:blipFill>
          <a:blip r:embed="rId3"/>
          <a:stretch>
            <a:fillRect/>
          </a:stretch>
        </p:blipFill>
        <p:spPr>
          <a:xfrm>
            <a:off x="578689" y="1153705"/>
            <a:ext cx="7761870" cy="4476750"/>
          </a:xfrm>
          <a:prstGeom prst="rect">
            <a:avLst/>
          </a:prstGeom>
        </p:spPr>
      </p:pic>
      <p:pic>
        <p:nvPicPr>
          <p:cNvPr id="9" name="Grafik 8">
            <a:extLst>
              <a:ext uri="{FF2B5EF4-FFF2-40B4-BE49-F238E27FC236}">
                <a16:creationId xmlns:a16="http://schemas.microsoft.com/office/drawing/2014/main" id="{BD0A50F5-257C-444C-A86A-83A3E9D085C2}"/>
              </a:ext>
            </a:extLst>
          </p:cNvPr>
          <p:cNvPicPr>
            <a:picLocks noChangeAspect="1"/>
          </p:cNvPicPr>
          <p:nvPr/>
        </p:nvPicPr>
        <p:blipFill>
          <a:blip r:embed="rId4"/>
          <a:stretch>
            <a:fillRect/>
          </a:stretch>
        </p:blipFill>
        <p:spPr>
          <a:xfrm>
            <a:off x="181810" y="1173399"/>
            <a:ext cx="495300" cy="4095750"/>
          </a:xfrm>
          <a:prstGeom prst="rect">
            <a:avLst/>
          </a:prstGeom>
        </p:spPr>
      </p:pic>
      <p:pic>
        <p:nvPicPr>
          <p:cNvPr id="15" name="Grafik 14">
            <a:extLst>
              <a:ext uri="{FF2B5EF4-FFF2-40B4-BE49-F238E27FC236}">
                <a16:creationId xmlns:a16="http://schemas.microsoft.com/office/drawing/2014/main" id="{C25372CE-DD91-4099-BEC4-9943E7155224}"/>
              </a:ext>
            </a:extLst>
          </p:cNvPr>
          <p:cNvPicPr>
            <a:picLocks noChangeAspect="1"/>
          </p:cNvPicPr>
          <p:nvPr/>
        </p:nvPicPr>
        <p:blipFill>
          <a:blip r:embed="rId5"/>
          <a:stretch>
            <a:fillRect/>
          </a:stretch>
        </p:blipFill>
        <p:spPr>
          <a:xfrm>
            <a:off x="8264089" y="1173399"/>
            <a:ext cx="866775" cy="4314825"/>
          </a:xfrm>
          <a:prstGeom prst="rect">
            <a:avLst/>
          </a:prstGeom>
        </p:spPr>
      </p:pic>
      <p:sp>
        <p:nvSpPr>
          <p:cNvPr id="17" name="Textfeld 16">
            <a:extLst>
              <a:ext uri="{FF2B5EF4-FFF2-40B4-BE49-F238E27FC236}">
                <a16:creationId xmlns:a16="http://schemas.microsoft.com/office/drawing/2014/main" id="{AB08B50A-EBF9-44D0-A1F7-47D544062B4F}"/>
              </a:ext>
            </a:extLst>
          </p:cNvPr>
          <p:cNvSpPr txBox="1"/>
          <p:nvPr/>
        </p:nvSpPr>
        <p:spPr>
          <a:xfrm>
            <a:off x="5563899" y="5269149"/>
            <a:ext cx="2441694" cy="523220"/>
          </a:xfrm>
          <a:prstGeom prst="rect">
            <a:avLst/>
          </a:prstGeom>
          <a:noFill/>
        </p:spPr>
        <p:txBody>
          <a:bodyPr wrap="none" rtlCol="0">
            <a:spAutoFit/>
          </a:bodyPr>
          <a:lstStyle/>
          <a:p>
            <a:r>
              <a:rPr lang="de-DE" sz="2800" b="1" dirty="0">
                <a:solidFill>
                  <a:srgbClr val="FF0000"/>
                </a:solidFill>
              </a:rPr>
              <a:t>- 50 Cent/kWh</a:t>
            </a:r>
          </a:p>
        </p:txBody>
      </p:sp>
      <p:pic>
        <p:nvPicPr>
          <p:cNvPr id="21" name="Grafik 20">
            <a:extLst>
              <a:ext uri="{FF2B5EF4-FFF2-40B4-BE49-F238E27FC236}">
                <a16:creationId xmlns:a16="http://schemas.microsoft.com/office/drawing/2014/main" id="{96A77ED6-1716-41EF-9E39-BE0B6D1A90F4}"/>
              </a:ext>
            </a:extLst>
          </p:cNvPr>
          <p:cNvPicPr>
            <a:picLocks noChangeAspect="1"/>
          </p:cNvPicPr>
          <p:nvPr/>
        </p:nvPicPr>
        <p:blipFill>
          <a:blip r:embed="rId6"/>
          <a:stretch>
            <a:fillRect/>
          </a:stretch>
        </p:blipFill>
        <p:spPr>
          <a:xfrm>
            <a:off x="2802274" y="727874"/>
            <a:ext cx="3314700" cy="504825"/>
          </a:xfrm>
          <a:prstGeom prst="rect">
            <a:avLst/>
          </a:prstGeom>
        </p:spPr>
      </p:pic>
      <p:sp>
        <p:nvSpPr>
          <p:cNvPr id="23" name="Textfeld 22">
            <a:extLst>
              <a:ext uri="{FF2B5EF4-FFF2-40B4-BE49-F238E27FC236}">
                <a16:creationId xmlns:a16="http://schemas.microsoft.com/office/drawing/2014/main" id="{DD058D8E-0348-44C0-9416-15D2EF4DEBF2}"/>
              </a:ext>
            </a:extLst>
          </p:cNvPr>
          <p:cNvSpPr txBox="1"/>
          <p:nvPr/>
        </p:nvSpPr>
        <p:spPr>
          <a:xfrm>
            <a:off x="429460" y="5677722"/>
            <a:ext cx="3390159" cy="338554"/>
          </a:xfrm>
          <a:prstGeom prst="rect">
            <a:avLst/>
          </a:prstGeom>
          <a:noFill/>
        </p:spPr>
        <p:txBody>
          <a:bodyPr wrap="none" rtlCol="0">
            <a:spAutoFit/>
          </a:bodyPr>
          <a:lstStyle/>
          <a:p>
            <a:r>
              <a:rPr lang="de-DE" b="1" dirty="0"/>
              <a:t>max. Stromexport / - </a:t>
            </a:r>
            <a:r>
              <a:rPr lang="de-DE" b="1" dirty="0" err="1"/>
              <a:t>import</a:t>
            </a:r>
            <a:r>
              <a:rPr lang="de-DE" b="1" dirty="0"/>
              <a:t>  18 GW</a:t>
            </a:r>
          </a:p>
        </p:txBody>
      </p:sp>
      <p:cxnSp>
        <p:nvCxnSpPr>
          <p:cNvPr id="25" name="Gerader Verbinder 24">
            <a:extLst>
              <a:ext uri="{FF2B5EF4-FFF2-40B4-BE49-F238E27FC236}">
                <a16:creationId xmlns:a16="http://schemas.microsoft.com/office/drawing/2014/main" id="{1D3F9493-882B-418A-8994-5F61D6CE1538}"/>
              </a:ext>
            </a:extLst>
          </p:cNvPr>
          <p:cNvCxnSpPr/>
          <p:nvPr/>
        </p:nvCxnSpPr>
        <p:spPr bwMode="auto">
          <a:xfrm>
            <a:off x="935606" y="2672916"/>
            <a:ext cx="7761870" cy="0"/>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5105536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out)">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circle(out)">
                                      <p:cBhvr>
                                        <p:cTn id="12" dur="2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ircle(out)">
                                      <p:cBhvr>
                                        <p:cTn id="1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F0E356-C101-4DAC-BD4C-F408FDC2968D}"/>
              </a:ext>
            </a:extLst>
          </p:cNvPr>
          <p:cNvSpPr>
            <a:spLocks noGrp="1"/>
          </p:cNvSpPr>
          <p:nvPr>
            <p:ph type="title"/>
          </p:nvPr>
        </p:nvSpPr>
        <p:spPr>
          <a:xfrm>
            <a:off x="457200" y="136525"/>
            <a:ext cx="8229600" cy="526070"/>
          </a:xfrm>
        </p:spPr>
        <p:txBody>
          <a:bodyPr/>
          <a:lstStyle/>
          <a:p>
            <a:r>
              <a:rPr lang="de-DE" dirty="0"/>
              <a:t>Marktwert Solarstrom</a:t>
            </a:r>
          </a:p>
        </p:txBody>
      </p:sp>
      <p:sp>
        <p:nvSpPr>
          <p:cNvPr id="4" name="Fußzeilenplatzhalter 3">
            <a:extLst>
              <a:ext uri="{FF2B5EF4-FFF2-40B4-BE49-F238E27FC236}">
                <a16:creationId xmlns:a16="http://schemas.microsoft.com/office/drawing/2014/main" id="{F4595B8C-5DFE-4542-8DC1-80F62EE0E7E3}"/>
              </a:ext>
            </a:extLst>
          </p:cNvPr>
          <p:cNvSpPr>
            <a:spLocks noGrp="1"/>
          </p:cNvSpPr>
          <p:nvPr>
            <p:ph type="ftr" sz="quarter" idx="11"/>
          </p:nvPr>
        </p:nvSpPr>
        <p:spPr/>
        <p:txBody>
          <a:bodyPr/>
          <a:lstStyle/>
          <a:p>
            <a:pPr>
              <a:defRPr/>
            </a:pPr>
            <a:r>
              <a:rPr lang="de-DE" altLang="de-DE"/>
              <a:t>Konferenz des Schiller-Instituts in Berlin am 30.-31.05.2026                                                                                </a:t>
            </a:r>
          </a:p>
        </p:txBody>
      </p:sp>
      <p:sp>
        <p:nvSpPr>
          <p:cNvPr id="5" name="Foliennummernplatzhalter 4">
            <a:extLst>
              <a:ext uri="{FF2B5EF4-FFF2-40B4-BE49-F238E27FC236}">
                <a16:creationId xmlns:a16="http://schemas.microsoft.com/office/drawing/2014/main" id="{E449CD6C-A8FA-4B87-B243-299CFF16F0DC}"/>
              </a:ext>
            </a:extLst>
          </p:cNvPr>
          <p:cNvSpPr>
            <a:spLocks noGrp="1"/>
          </p:cNvSpPr>
          <p:nvPr>
            <p:ph type="sldNum" sz="quarter" idx="12"/>
          </p:nvPr>
        </p:nvSpPr>
        <p:spPr/>
        <p:txBody>
          <a:bodyPr/>
          <a:lstStyle/>
          <a:p>
            <a:pPr>
              <a:defRPr/>
            </a:pPr>
            <a:fld id="{1C2867A0-F623-427E-AB3E-7CA64D419047}" type="slidenum">
              <a:rPr lang="de-DE" altLang="de-DE" smtClean="0"/>
              <a:pPr>
                <a:defRPr/>
              </a:pPr>
              <a:t>19</a:t>
            </a:fld>
            <a:endParaRPr lang="de-DE" altLang="de-DE"/>
          </a:p>
        </p:txBody>
      </p:sp>
      <p:pic>
        <p:nvPicPr>
          <p:cNvPr id="1026" name="Picture 2">
            <a:extLst>
              <a:ext uri="{FF2B5EF4-FFF2-40B4-BE49-F238E27FC236}">
                <a16:creationId xmlns:a16="http://schemas.microsoft.com/office/drawing/2014/main" id="{6EE02097-2DBB-402E-AD44-EFD64FEFC4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872716"/>
            <a:ext cx="8229600" cy="5108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1778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7229" y="187645"/>
            <a:ext cx="8748972" cy="454062"/>
          </a:xfrm>
        </p:spPr>
        <p:txBody>
          <a:bodyPr/>
          <a:lstStyle/>
          <a:p>
            <a:r>
              <a:rPr lang="de-DE" dirty="0"/>
              <a:t>Solar- und Windanlagen </a:t>
            </a:r>
            <a:br>
              <a:rPr lang="de-DE" dirty="0"/>
            </a:br>
            <a:r>
              <a:rPr lang="de-DE" sz="2000" dirty="0"/>
              <a:t>Erzeugung /Nutzung 2024</a:t>
            </a:r>
          </a:p>
        </p:txBody>
      </p:sp>
      <p:sp>
        <p:nvSpPr>
          <p:cNvPr id="24" name="Pfeil nach rechts 23"/>
          <p:cNvSpPr/>
          <p:nvPr/>
        </p:nvSpPr>
        <p:spPr bwMode="auto">
          <a:xfrm>
            <a:off x="2743026" y="2363637"/>
            <a:ext cx="4565280" cy="1655196"/>
          </a:xfrm>
          <a:prstGeom prst="rightArrow">
            <a:avLst>
              <a:gd name="adj1" fmla="val 77085"/>
              <a:gd name="adj2" fmla="val 27752"/>
            </a:avLst>
          </a:prstGeom>
          <a:solidFill>
            <a:srgbClr val="9EF42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5" name="Textfeld 34"/>
          <p:cNvSpPr txBox="1"/>
          <p:nvPr/>
        </p:nvSpPr>
        <p:spPr>
          <a:xfrm>
            <a:off x="652528" y="2858690"/>
            <a:ext cx="1370888" cy="584775"/>
          </a:xfrm>
          <a:prstGeom prst="rect">
            <a:avLst/>
          </a:prstGeom>
          <a:noFill/>
        </p:spPr>
        <p:txBody>
          <a:bodyPr wrap="none" rtlCol="0">
            <a:spAutoFit/>
          </a:bodyPr>
          <a:lstStyle/>
          <a:p>
            <a:r>
              <a:rPr lang="de-DE" sz="3200" b="1" dirty="0"/>
              <a:t>266</a:t>
            </a:r>
            <a:r>
              <a:rPr lang="de-DE" sz="1800" b="1" dirty="0"/>
              <a:t> TWh</a:t>
            </a:r>
          </a:p>
        </p:txBody>
      </p:sp>
      <p:sp>
        <p:nvSpPr>
          <p:cNvPr id="37" name="Textfeld 36"/>
          <p:cNvSpPr txBox="1"/>
          <p:nvPr/>
        </p:nvSpPr>
        <p:spPr>
          <a:xfrm>
            <a:off x="7487890" y="2858690"/>
            <a:ext cx="1303049" cy="584775"/>
          </a:xfrm>
          <a:prstGeom prst="rect">
            <a:avLst/>
          </a:prstGeom>
          <a:noFill/>
        </p:spPr>
        <p:txBody>
          <a:bodyPr wrap="none" rtlCol="0">
            <a:spAutoFit/>
          </a:bodyPr>
          <a:lstStyle/>
          <a:p>
            <a:r>
              <a:rPr lang="de-DE" sz="3200" b="1" dirty="0"/>
              <a:t>163</a:t>
            </a:r>
            <a:r>
              <a:rPr lang="de-DE" b="1" dirty="0"/>
              <a:t> TWh</a:t>
            </a:r>
          </a:p>
        </p:txBody>
      </p:sp>
      <p:sp>
        <p:nvSpPr>
          <p:cNvPr id="42" name="Rechteck 41"/>
          <p:cNvSpPr/>
          <p:nvPr/>
        </p:nvSpPr>
        <p:spPr>
          <a:xfrm>
            <a:off x="595992" y="1007487"/>
            <a:ext cx="1697901" cy="461665"/>
          </a:xfrm>
          <a:prstGeom prst="rect">
            <a:avLst/>
          </a:prstGeom>
        </p:spPr>
        <p:txBody>
          <a:bodyPr wrap="none">
            <a:spAutoFit/>
          </a:bodyPr>
          <a:lstStyle/>
          <a:p>
            <a:r>
              <a:rPr lang="de-DE" sz="2400" b="1" dirty="0"/>
              <a:t>Erzeugung </a:t>
            </a:r>
          </a:p>
        </p:txBody>
      </p:sp>
      <p:sp>
        <p:nvSpPr>
          <p:cNvPr id="43" name="Rechteck 42"/>
          <p:cNvSpPr/>
          <p:nvPr/>
        </p:nvSpPr>
        <p:spPr>
          <a:xfrm>
            <a:off x="7224508" y="1008603"/>
            <a:ext cx="1314784" cy="830997"/>
          </a:xfrm>
          <a:prstGeom prst="rect">
            <a:avLst/>
          </a:prstGeom>
        </p:spPr>
        <p:txBody>
          <a:bodyPr wrap="none">
            <a:spAutoFit/>
          </a:bodyPr>
          <a:lstStyle/>
          <a:p>
            <a:r>
              <a:rPr lang="de-DE" sz="2400" b="1" dirty="0"/>
              <a:t>Nutzung</a:t>
            </a:r>
          </a:p>
          <a:p>
            <a:pPr algn="ctr"/>
            <a:r>
              <a:rPr lang="de-DE" b="1" dirty="0"/>
              <a:t>in D</a:t>
            </a:r>
            <a:r>
              <a:rPr lang="de-DE" sz="2400" b="1" dirty="0"/>
              <a:t> </a:t>
            </a:r>
          </a:p>
        </p:txBody>
      </p:sp>
      <p:sp>
        <p:nvSpPr>
          <p:cNvPr id="44" name="Rechteck 43"/>
          <p:cNvSpPr/>
          <p:nvPr/>
        </p:nvSpPr>
        <p:spPr>
          <a:xfrm>
            <a:off x="4680012" y="1073544"/>
            <a:ext cx="1184940" cy="461665"/>
          </a:xfrm>
          <a:prstGeom prst="rect">
            <a:avLst/>
          </a:prstGeom>
        </p:spPr>
        <p:txBody>
          <a:bodyPr wrap="none">
            <a:spAutoFit/>
          </a:bodyPr>
          <a:lstStyle/>
          <a:p>
            <a:r>
              <a:rPr lang="de-DE" sz="2400" b="1" dirty="0">
                <a:solidFill>
                  <a:srgbClr val="FF0000"/>
                </a:solidFill>
              </a:rPr>
              <a:t>Export </a:t>
            </a:r>
          </a:p>
        </p:txBody>
      </p:sp>
      <p:sp>
        <p:nvSpPr>
          <p:cNvPr id="46" name="Textfeld 45"/>
          <p:cNvSpPr txBox="1"/>
          <p:nvPr/>
        </p:nvSpPr>
        <p:spPr>
          <a:xfrm>
            <a:off x="2748073" y="2845749"/>
            <a:ext cx="1303049" cy="584775"/>
          </a:xfrm>
          <a:prstGeom prst="rect">
            <a:avLst/>
          </a:prstGeom>
          <a:noFill/>
        </p:spPr>
        <p:txBody>
          <a:bodyPr wrap="none" rtlCol="0">
            <a:spAutoFit/>
          </a:bodyPr>
          <a:lstStyle/>
          <a:p>
            <a:r>
              <a:rPr lang="de-DE" sz="3200" b="1" dirty="0">
                <a:solidFill>
                  <a:schemeClr val="accent6">
                    <a:lumMod val="60000"/>
                    <a:lumOff val="40000"/>
                  </a:schemeClr>
                </a:solidFill>
              </a:rPr>
              <a:t>212</a:t>
            </a:r>
            <a:r>
              <a:rPr lang="de-DE" b="1" dirty="0">
                <a:solidFill>
                  <a:schemeClr val="accent6">
                    <a:lumMod val="60000"/>
                    <a:lumOff val="40000"/>
                  </a:schemeClr>
                </a:solidFill>
              </a:rPr>
              <a:t> TWh</a:t>
            </a:r>
          </a:p>
        </p:txBody>
      </p:sp>
      <p:sp>
        <p:nvSpPr>
          <p:cNvPr id="49" name="Textfeld 48"/>
          <p:cNvSpPr txBox="1"/>
          <p:nvPr/>
        </p:nvSpPr>
        <p:spPr>
          <a:xfrm>
            <a:off x="585421" y="1633076"/>
            <a:ext cx="881973" cy="338554"/>
          </a:xfrm>
          <a:prstGeom prst="rect">
            <a:avLst/>
          </a:prstGeom>
          <a:noFill/>
        </p:spPr>
        <p:txBody>
          <a:bodyPr wrap="none" rtlCol="0">
            <a:spAutoFit/>
          </a:bodyPr>
          <a:lstStyle/>
          <a:p>
            <a:r>
              <a:rPr lang="de-DE" b="1" dirty="0"/>
              <a:t>möglich</a:t>
            </a:r>
          </a:p>
        </p:txBody>
      </p:sp>
      <p:sp>
        <p:nvSpPr>
          <p:cNvPr id="51" name="Rechteck 50"/>
          <p:cNvSpPr/>
          <p:nvPr/>
        </p:nvSpPr>
        <p:spPr bwMode="auto">
          <a:xfrm>
            <a:off x="2743026" y="2257439"/>
            <a:ext cx="1836905" cy="315633"/>
          </a:xfrm>
          <a:prstGeom prst="rect">
            <a:avLst/>
          </a:prstGeom>
          <a:solidFill>
            <a:srgbClr val="FF00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41" name="Geschweifte Klammer rechts 40"/>
          <p:cNvSpPr/>
          <p:nvPr/>
        </p:nvSpPr>
        <p:spPr bwMode="auto">
          <a:xfrm flipH="1">
            <a:off x="4081308" y="2257439"/>
            <a:ext cx="398087" cy="1583724"/>
          </a:xfrm>
          <a:prstGeom prst="rightBrace">
            <a:avLst>
              <a:gd name="adj1" fmla="val 57183"/>
              <a:gd name="adj2" fmla="val 53279"/>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4" name="Textfeld 33"/>
          <p:cNvSpPr txBox="1"/>
          <p:nvPr/>
        </p:nvSpPr>
        <p:spPr>
          <a:xfrm>
            <a:off x="2825023" y="2229748"/>
            <a:ext cx="943976" cy="400110"/>
          </a:xfrm>
          <a:prstGeom prst="rect">
            <a:avLst/>
          </a:prstGeom>
          <a:noFill/>
        </p:spPr>
        <p:txBody>
          <a:bodyPr wrap="none" rtlCol="0">
            <a:spAutoFit/>
          </a:bodyPr>
          <a:lstStyle/>
          <a:p>
            <a:r>
              <a:rPr lang="de-DE" sz="2000" b="1" dirty="0"/>
              <a:t>49</a:t>
            </a:r>
            <a:r>
              <a:rPr lang="de-DE" b="1" dirty="0"/>
              <a:t> TWh</a:t>
            </a:r>
          </a:p>
        </p:txBody>
      </p:sp>
      <p:sp>
        <p:nvSpPr>
          <p:cNvPr id="6" name="Fußzeilenplatzhalter 5"/>
          <p:cNvSpPr>
            <a:spLocks noGrp="1"/>
          </p:cNvSpPr>
          <p:nvPr>
            <p:ph type="ftr" sz="quarter" idx="11"/>
          </p:nvPr>
        </p:nvSpPr>
        <p:spPr/>
        <p:txBody>
          <a:bodyPr/>
          <a:lstStyle/>
          <a:p>
            <a:pPr>
              <a:defRPr/>
            </a:pPr>
            <a:r>
              <a:rPr lang="de-DE" altLang="de-DE"/>
              <a:t>Konferenz des Schiller-Instituts in Berlin am 30.-31.05.2026                                                                                </a:t>
            </a:r>
          </a:p>
        </p:txBody>
      </p:sp>
      <p:sp>
        <p:nvSpPr>
          <p:cNvPr id="17" name="Gebogener Pfeil 27">
            <a:extLst>
              <a:ext uri="{FF2B5EF4-FFF2-40B4-BE49-F238E27FC236}">
                <a16:creationId xmlns:a16="http://schemas.microsoft.com/office/drawing/2014/main" id="{C9AD1AC3-6699-4852-9143-F0DFF12ECD90}"/>
              </a:ext>
            </a:extLst>
          </p:cNvPr>
          <p:cNvSpPr/>
          <p:nvPr/>
        </p:nvSpPr>
        <p:spPr bwMode="auto">
          <a:xfrm rot="5400000" flipH="1">
            <a:off x="3520419" y="820781"/>
            <a:ext cx="1887140" cy="1866304"/>
          </a:xfrm>
          <a:prstGeom prst="circularArrow">
            <a:avLst>
              <a:gd name="adj1" fmla="val 15196"/>
              <a:gd name="adj2" fmla="val 1218800"/>
              <a:gd name="adj3" fmla="val 14880267"/>
              <a:gd name="adj4" fmla="val 11081983"/>
              <a:gd name="adj5" fmla="val 14106"/>
            </a:avLst>
          </a:prstGeom>
          <a:solidFill>
            <a:srgbClr val="FF00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 name="Foliennummernplatzhalter 2">
            <a:extLst>
              <a:ext uri="{FF2B5EF4-FFF2-40B4-BE49-F238E27FC236}">
                <a16:creationId xmlns:a16="http://schemas.microsoft.com/office/drawing/2014/main" id="{92D1C07C-5187-4C4A-A6DD-D9CD26F52A86}"/>
              </a:ext>
            </a:extLst>
          </p:cNvPr>
          <p:cNvSpPr>
            <a:spLocks noGrp="1"/>
          </p:cNvSpPr>
          <p:nvPr>
            <p:ph type="sldNum" sz="quarter" idx="12"/>
          </p:nvPr>
        </p:nvSpPr>
        <p:spPr/>
        <p:txBody>
          <a:bodyPr/>
          <a:lstStyle/>
          <a:p>
            <a:pPr>
              <a:defRPr/>
            </a:pPr>
            <a:fld id="{1C2867A0-F623-427E-AB3E-7CA64D419047}" type="slidenum">
              <a:rPr lang="de-DE" altLang="de-DE" smtClean="0"/>
              <a:pPr>
                <a:defRPr/>
              </a:pPr>
              <a:t>20</a:t>
            </a:fld>
            <a:endParaRPr lang="de-DE" altLang="de-DE"/>
          </a:p>
        </p:txBody>
      </p:sp>
    </p:spTree>
    <p:extLst>
      <p:ext uri="{BB962C8B-B14F-4D97-AF65-F5344CB8AC3E}">
        <p14:creationId xmlns:p14="http://schemas.microsoft.com/office/powerpoint/2010/main" val="149766493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circle(out)">
                                      <p:cBhvr>
                                        <p:cTn id="7" dur="2000"/>
                                        <p:tgtEl>
                                          <p:spTgt spid="35"/>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circle(out)">
                                      <p:cBhvr>
                                        <p:cTn id="10" dur="2000"/>
                                        <p:tgtEl>
                                          <p:spTgt spid="24"/>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circle(out)">
                                      <p:cBhvr>
                                        <p:cTn id="13" dur="2000"/>
                                        <p:tgtEl>
                                          <p:spTgt spid="37"/>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grpId="0" nodeType="click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circle(out)">
                                      <p:cBhvr>
                                        <p:cTn id="18" dur="2000"/>
                                        <p:tgtEl>
                                          <p:spTgt spid="34"/>
                                        </p:tgtEl>
                                      </p:cBhvr>
                                    </p:animEffect>
                                  </p:childTnLst>
                                </p:cTn>
                              </p:par>
                              <p:par>
                                <p:cTn id="19" presetID="6" presetClass="entr" presetSubtype="32"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circle(out)">
                                      <p:cBhvr>
                                        <p:cTn id="21" dur="2000"/>
                                        <p:tgtEl>
                                          <p:spTgt spid="51"/>
                                        </p:tgtEl>
                                      </p:cBhvr>
                                    </p:animEffect>
                                  </p:childTnLst>
                                </p:cTn>
                              </p:par>
                              <p:par>
                                <p:cTn id="22" presetID="6" presetClass="entr" presetSubtype="3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circle(out)">
                                      <p:cBhvr>
                                        <p:cTn id="24" dur="2000"/>
                                        <p:tgtEl>
                                          <p:spTgt spid="17"/>
                                        </p:tgtEl>
                                      </p:cBhvr>
                                    </p:animEffect>
                                  </p:childTnLst>
                                </p:cTn>
                              </p:par>
                              <p:par>
                                <p:cTn id="25" presetID="6" presetClass="entr" presetSubtype="32"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circle(out)">
                                      <p:cBhvr>
                                        <p:cTn id="27" dur="2000"/>
                                        <p:tgtEl>
                                          <p:spTgt spid="41"/>
                                        </p:tgtEl>
                                      </p:cBhvr>
                                    </p:animEffect>
                                  </p:childTnLst>
                                </p:cTn>
                              </p:par>
                              <p:par>
                                <p:cTn id="28" presetID="6" presetClass="entr" presetSubtype="32"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circle(out)">
                                      <p:cBhvr>
                                        <p:cTn id="30" dur="2000"/>
                                        <p:tgtEl>
                                          <p:spTgt spid="46"/>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circle(out)">
                                      <p:cBhvr>
                                        <p:cTn id="33"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p:bldP spid="37" grpId="0"/>
      <p:bldP spid="44" grpId="0"/>
      <p:bldP spid="46" grpId="0"/>
      <p:bldP spid="51" grpId="0" animBg="1"/>
      <p:bldP spid="41" grpId="0" animBg="1"/>
      <p:bldP spid="34" grpId="0"/>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7229" y="187645"/>
            <a:ext cx="8748972" cy="454062"/>
          </a:xfrm>
        </p:spPr>
        <p:txBody>
          <a:bodyPr/>
          <a:lstStyle/>
          <a:p>
            <a:r>
              <a:rPr lang="de-DE" dirty="0"/>
              <a:t>Solar- und Windanlagen </a:t>
            </a:r>
            <a:br>
              <a:rPr lang="de-DE" dirty="0"/>
            </a:br>
            <a:r>
              <a:rPr lang="de-DE" sz="2000" dirty="0"/>
              <a:t>Erzeugung /Nutzung 2024</a:t>
            </a:r>
          </a:p>
        </p:txBody>
      </p:sp>
      <p:sp>
        <p:nvSpPr>
          <p:cNvPr id="25" name="Gebogener Pfeil 24"/>
          <p:cNvSpPr/>
          <p:nvPr/>
        </p:nvSpPr>
        <p:spPr bwMode="auto">
          <a:xfrm rot="5400000">
            <a:off x="2399746" y="4096292"/>
            <a:ext cx="2196245" cy="1529530"/>
          </a:xfrm>
          <a:prstGeom prst="circularArrow">
            <a:avLst>
              <a:gd name="adj1" fmla="val 21326"/>
              <a:gd name="adj2" fmla="val 1740434"/>
              <a:gd name="adj3" fmla="val 13841197"/>
              <a:gd name="adj4" fmla="val 10755426"/>
              <a:gd name="adj5" fmla="val 15625"/>
            </a:avLst>
          </a:prstGeom>
          <a:solidFill>
            <a:srgbClr val="B3986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dirty="0">
              <a:ln>
                <a:noFill/>
              </a:ln>
              <a:solidFill>
                <a:schemeClr val="tx1"/>
              </a:solidFill>
              <a:effectLst/>
              <a:latin typeface="Times New Roman" panose="02020603050405020304" pitchFamily="18" charset="0"/>
            </a:endParaRPr>
          </a:p>
        </p:txBody>
      </p:sp>
      <p:sp>
        <p:nvSpPr>
          <p:cNvPr id="24" name="Pfeil nach rechts 23"/>
          <p:cNvSpPr/>
          <p:nvPr/>
        </p:nvSpPr>
        <p:spPr bwMode="auto">
          <a:xfrm>
            <a:off x="2743026" y="2391666"/>
            <a:ext cx="4565280" cy="1627167"/>
          </a:xfrm>
          <a:prstGeom prst="rightArrow">
            <a:avLst>
              <a:gd name="adj1" fmla="val 77085"/>
              <a:gd name="adj2" fmla="val 27752"/>
            </a:avLst>
          </a:prstGeom>
          <a:solidFill>
            <a:srgbClr val="9EF42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5" name="Textfeld 34"/>
          <p:cNvSpPr txBox="1"/>
          <p:nvPr/>
        </p:nvSpPr>
        <p:spPr>
          <a:xfrm>
            <a:off x="652528" y="2858690"/>
            <a:ext cx="1370888" cy="584775"/>
          </a:xfrm>
          <a:prstGeom prst="rect">
            <a:avLst/>
          </a:prstGeom>
          <a:noFill/>
        </p:spPr>
        <p:txBody>
          <a:bodyPr wrap="none" rtlCol="0">
            <a:spAutoFit/>
          </a:bodyPr>
          <a:lstStyle/>
          <a:p>
            <a:r>
              <a:rPr lang="de-DE" sz="3200" b="1" dirty="0"/>
              <a:t>266</a:t>
            </a:r>
            <a:r>
              <a:rPr lang="de-DE" sz="1800" b="1" dirty="0"/>
              <a:t> TWh</a:t>
            </a:r>
          </a:p>
        </p:txBody>
      </p:sp>
      <p:sp>
        <p:nvSpPr>
          <p:cNvPr id="37" name="Textfeld 36"/>
          <p:cNvSpPr txBox="1"/>
          <p:nvPr/>
        </p:nvSpPr>
        <p:spPr>
          <a:xfrm>
            <a:off x="7487890" y="2858690"/>
            <a:ext cx="1303049" cy="584775"/>
          </a:xfrm>
          <a:prstGeom prst="rect">
            <a:avLst/>
          </a:prstGeom>
          <a:noFill/>
        </p:spPr>
        <p:txBody>
          <a:bodyPr wrap="none" rtlCol="0">
            <a:spAutoFit/>
          </a:bodyPr>
          <a:lstStyle/>
          <a:p>
            <a:r>
              <a:rPr lang="de-DE" sz="3200" b="1" dirty="0"/>
              <a:t>163</a:t>
            </a:r>
            <a:r>
              <a:rPr lang="de-DE" b="1" dirty="0"/>
              <a:t> TWh</a:t>
            </a:r>
          </a:p>
        </p:txBody>
      </p:sp>
      <p:sp>
        <p:nvSpPr>
          <p:cNvPr id="40" name="Geschweifte Klammer rechts 39"/>
          <p:cNvSpPr/>
          <p:nvPr/>
        </p:nvSpPr>
        <p:spPr bwMode="auto">
          <a:xfrm flipH="1">
            <a:off x="2265292" y="2294056"/>
            <a:ext cx="282546" cy="1794357"/>
          </a:xfrm>
          <a:prstGeom prst="rightBrace">
            <a:avLst>
              <a:gd name="adj1" fmla="val 57183"/>
              <a:gd name="adj2" fmla="val 49203"/>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42" name="Rechteck 41"/>
          <p:cNvSpPr/>
          <p:nvPr/>
        </p:nvSpPr>
        <p:spPr>
          <a:xfrm>
            <a:off x="595992" y="1007487"/>
            <a:ext cx="1697901" cy="461665"/>
          </a:xfrm>
          <a:prstGeom prst="rect">
            <a:avLst/>
          </a:prstGeom>
        </p:spPr>
        <p:txBody>
          <a:bodyPr wrap="none">
            <a:spAutoFit/>
          </a:bodyPr>
          <a:lstStyle/>
          <a:p>
            <a:r>
              <a:rPr lang="de-DE" sz="2400" b="1" dirty="0"/>
              <a:t>Erzeugung </a:t>
            </a:r>
          </a:p>
        </p:txBody>
      </p:sp>
      <p:sp>
        <p:nvSpPr>
          <p:cNvPr id="43" name="Rechteck 42"/>
          <p:cNvSpPr/>
          <p:nvPr/>
        </p:nvSpPr>
        <p:spPr>
          <a:xfrm>
            <a:off x="7224508" y="1008603"/>
            <a:ext cx="1314784" cy="830997"/>
          </a:xfrm>
          <a:prstGeom prst="rect">
            <a:avLst/>
          </a:prstGeom>
        </p:spPr>
        <p:txBody>
          <a:bodyPr wrap="none">
            <a:spAutoFit/>
          </a:bodyPr>
          <a:lstStyle/>
          <a:p>
            <a:r>
              <a:rPr lang="de-DE" sz="2400" b="1" dirty="0"/>
              <a:t>Nutzung</a:t>
            </a:r>
          </a:p>
          <a:p>
            <a:pPr algn="ctr"/>
            <a:r>
              <a:rPr lang="de-DE" b="1" dirty="0"/>
              <a:t>in D</a:t>
            </a:r>
            <a:r>
              <a:rPr lang="de-DE" sz="2400" b="1" dirty="0"/>
              <a:t> </a:t>
            </a:r>
          </a:p>
        </p:txBody>
      </p:sp>
      <p:sp>
        <p:nvSpPr>
          <p:cNvPr id="44" name="Rechteck 43"/>
          <p:cNvSpPr/>
          <p:nvPr/>
        </p:nvSpPr>
        <p:spPr>
          <a:xfrm>
            <a:off x="4680012" y="1073544"/>
            <a:ext cx="1184940" cy="461665"/>
          </a:xfrm>
          <a:prstGeom prst="rect">
            <a:avLst/>
          </a:prstGeom>
        </p:spPr>
        <p:txBody>
          <a:bodyPr wrap="none">
            <a:spAutoFit/>
          </a:bodyPr>
          <a:lstStyle/>
          <a:p>
            <a:r>
              <a:rPr lang="de-DE" sz="2400" b="1" dirty="0">
                <a:solidFill>
                  <a:srgbClr val="FF0000"/>
                </a:solidFill>
              </a:rPr>
              <a:t>Export </a:t>
            </a:r>
          </a:p>
        </p:txBody>
      </p:sp>
      <p:sp>
        <p:nvSpPr>
          <p:cNvPr id="45" name="Rechteck 44"/>
          <p:cNvSpPr/>
          <p:nvPr/>
        </p:nvSpPr>
        <p:spPr>
          <a:xfrm>
            <a:off x="3225787" y="5056091"/>
            <a:ext cx="1621791" cy="461665"/>
          </a:xfrm>
          <a:prstGeom prst="rect">
            <a:avLst/>
          </a:prstGeom>
        </p:spPr>
        <p:txBody>
          <a:bodyPr wrap="none">
            <a:spAutoFit/>
          </a:bodyPr>
          <a:lstStyle/>
          <a:p>
            <a:r>
              <a:rPr lang="de-DE" sz="2400" b="1" dirty="0" err="1">
                <a:solidFill>
                  <a:srgbClr val="C00000"/>
                </a:solidFill>
              </a:rPr>
              <a:t>abgeregelt</a:t>
            </a:r>
            <a:r>
              <a:rPr lang="de-DE" sz="2400" b="1" dirty="0">
                <a:solidFill>
                  <a:srgbClr val="FF0000"/>
                </a:solidFill>
              </a:rPr>
              <a:t> </a:t>
            </a:r>
          </a:p>
        </p:txBody>
      </p:sp>
      <p:sp>
        <p:nvSpPr>
          <p:cNvPr id="46" name="Textfeld 45"/>
          <p:cNvSpPr txBox="1"/>
          <p:nvPr/>
        </p:nvSpPr>
        <p:spPr>
          <a:xfrm>
            <a:off x="2748073" y="2845749"/>
            <a:ext cx="1303049" cy="584775"/>
          </a:xfrm>
          <a:prstGeom prst="rect">
            <a:avLst/>
          </a:prstGeom>
          <a:noFill/>
        </p:spPr>
        <p:txBody>
          <a:bodyPr wrap="none" rtlCol="0">
            <a:spAutoFit/>
          </a:bodyPr>
          <a:lstStyle/>
          <a:p>
            <a:r>
              <a:rPr lang="de-DE" sz="3200" b="1" dirty="0">
                <a:solidFill>
                  <a:schemeClr val="accent6">
                    <a:lumMod val="60000"/>
                    <a:lumOff val="40000"/>
                  </a:schemeClr>
                </a:solidFill>
              </a:rPr>
              <a:t>212</a:t>
            </a:r>
            <a:r>
              <a:rPr lang="de-DE" b="1" dirty="0">
                <a:solidFill>
                  <a:schemeClr val="accent6">
                    <a:lumMod val="60000"/>
                    <a:lumOff val="40000"/>
                  </a:schemeClr>
                </a:solidFill>
              </a:rPr>
              <a:t> TWh</a:t>
            </a:r>
          </a:p>
        </p:txBody>
      </p:sp>
      <p:sp>
        <p:nvSpPr>
          <p:cNvPr id="48" name="Textfeld 47"/>
          <p:cNvSpPr txBox="1"/>
          <p:nvPr/>
        </p:nvSpPr>
        <p:spPr>
          <a:xfrm>
            <a:off x="5389463" y="5489968"/>
            <a:ext cx="3640677" cy="523220"/>
          </a:xfrm>
          <a:prstGeom prst="rect">
            <a:avLst/>
          </a:prstGeom>
          <a:noFill/>
        </p:spPr>
        <p:txBody>
          <a:bodyPr wrap="none" rtlCol="0">
            <a:spAutoFit/>
          </a:bodyPr>
          <a:lstStyle/>
          <a:p>
            <a:r>
              <a:rPr lang="de-DE" sz="2800" b="1" dirty="0"/>
              <a:t>Direkte Nutzung 61 %</a:t>
            </a:r>
          </a:p>
        </p:txBody>
      </p:sp>
      <p:sp>
        <p:nvSpPr>
          <p:cNvPr id="49" name="Textfeld 48"/>
          <p:cNvSpPr txBox="1"/>
          <p:nvPr/>
        </p:nvSpPr>
        <p:spPr>
          <a:xfrm>
            <a:off x="585421" y="1633076"/>
            <a:ext cx="881973" cy="338554"/>
          </a:xfrm>
          <a:prstGeom prst="rect">
            <a:avLst/>
          </a:prstGeom>
          <a:noFill/>
        </p:spPr>
        <p:txBody>
          <a:bodyPr wrap="none" rtlCol="0">
            <a:spAutoFit/>
          </a:bodyPr>
          <a:lstStyle/>
          <a:p>
            <a:r>
              <a:rPr lang="de-DE" b="1" dirty="0"/>
              <a:t>möglich</a:t>
            </a:r>
          </a:p>
        </p:txBody>
      </p:sp>
      <p:sp>
        <p:nvSpPr>
          <p:cNvPr id="51" name="Rechteck 50"/>
          <p:cNvSpPr/>
          <p:nvPr/>
        </p:nvSpPr>
        <p:spPr bwMode="auto">
          <a:xfrm>
            <a:off x="2743026" y="2269063"/>
            <a:ext cx="1836905" cy="304010"/>
          </a:xfrm>
          <a:prstGeom prst="rect">
            <a:avLst/>
          </a:prstGeom>
          <a:solidFill>
            <a:srgbClr val="FF00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52" name="Rechteck 51"/>
          <p:cNvSpPr/>
          <p:nvPr/>
        </p:nvSpPr>
        <p:spPr bwMode="auto">
          <a:xfrm>
            <a:off x="2729776" y="3841164"/>
            <a:ext cx="768093" cy="316830"/>
          </a:xfrm>
          <a:prstGeom prst="rect">
            <a:avLst/>
          </a:prstGeom>
          <a:solidFill>
            <a:srgbClr val="B3986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41" name="Geschweifte Klammer rechts 40"/>
          <p:cNvSpPr/>
          <p:nvPr/>
        </p:nvSpPr>
        <p:spPr bwMode="auto">
          <a:xfrm flipH="1">
            <a:off x="4081308" y="2294056"/>
            <a:ext cx="398087" cy="1547107"/>
          </a:xfrm>
          <a:prstGeom prst="rightBrace">
            <a:avLst>
              <a:gd name="adj1" fmla="val 57183"/>
              <a:gd name="adj2" fmla="val 53279"/>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4" name="Textfeld 33"/>
          <p:cNvSpPr txBox="1"/>
          <p:nvPr/>
        </p:nvSpPr>
        <p:spPr>
          <a:xfrm>
            <a:off x="2825023" y="2229748"/>
            <a:ext cx="943976" cy="400110"/>
          </a:xfrm>
          <a:prstGeom prst="rect">
            <a:avLst/>
          </a:prstGeom>
          <a:noFill/>
        </p:spPr>
        <p:txBody>
          <a:bodyPr wrap="none" rtlCol="0">
            <a:spAutoFit/>
          </a:bodyPr>
          <a:lstStyle/>
          <a:p>
            <a:r>
              <a:rPr lang="de-DE" sz="2000" b="1" dirty="0"/>
              <a:t>49</a:t>
            </a:r>
            <a:r>
              <a:rPr lang="de-DE" b="1" dirty="0"/>
              <a:t> TWh</a:t>
            </a:r>
          </a:p>
        </p:txBody>
      </p:sp>
      <p:sp>
        <p:nvSpPr>
          <p:cNvPr id="36" name="Textfeld 35"/>
          <p:cNvSpPr txBox="1"/>
          <p:nvPr/>
        </p:nvSpPr>
        <p:spPr>
          <a:xfrm>
            <a:off x="2729133" y="3799524"/>
            <a:ext cx="993307" cy="400110"/>
          </a:xfrm>
          <a:prstGeom prst="rect">
            <a:avLst/>
          </a:prstGeom>
          <a:noFill/>
        </p:spPr>
        <p:txBody>
          <a:bodyPr wrap="square" rtlCol="0">
            <a:spAutoFit/>
          </a:bodyPr>
          <a:lstStyle/>
          <a:p>
            <a:r>
              <a:rPr lang="de-DE" sz="2000" b="1" dirty="0"/>
              <a:t>54 </a:t>
            </a:r>
            <a:r>
              <a:rPr lang="de-DE" b="1" dirty="0"/>
              <a:t>TWh</a:t>
            </a:r>
          </a:p>
        </p:txBody>
      </p:sp>
      <p:sp>
        <p:nvSpPr>
          <p:cNvPr id="6" name="Fußzeilenplatzhalter 5"/>
          <p:cNvSpPr>
            <a:spLocks noGrp="1"/>
          </p:cNvSpPr>
          <p:nvPr>
            <p:ph type="ftr" sz="quarter" idx="11"/>
          </p:nvPr>
        </p:nvSpPr>
        <p:spPr/>
        <p:txBody>
          <a:bodyPr/>
          <a:lstStyle/>
          <a:p>
            <a:pPr>
              <a:defRPr/>
            </a:pPr>
            <a:r>
              <a:rPr lang="de-DE" altLang="de-DE"/>
              <a:t>Konferenz des Schiller-Instituts in Berlin am 30.-31.05.2026                                                                                </a:t>
            </a:r>
          </a:p>
        </p:txBody>
      </p:sp>
      <p:sp>
        <p:nvSpPr>
          <p:cNvPr id="23" name="Gebogener Pfeil 27">
            <a:extLst>
              <a:ext uri="{FF2B5EF4-FFF2-40B4-BE49-F238E27FC236}">
                <a16:creationId xmlns:a16="http://schemas.microsoft.com/office/drawing/2014/main" id="{F54433BC-8361-472B-A723-BE4FCC74E6E2}"/>
              </a:ext>
            </a:extLst>
          </p:cNvPr>
          <p:cNvSpPr/>
          <p:nvPr/>
        </p:nvSpPr>
        <p:spPr bwMode="auto">
          <a:xfrm rot="5400000" flipH="1">
            <a:off x="3520419" y="820781"/>
            <a:ext cx="1887140" cy="1866304"/>
          </a:xfrm>
          <a:prstGeom prst="circularArrow">
            <a:avLst>
              <a:gd name="adj1" fmla="val 15196"/>
              <a:gd name="adj2" fmla="val 1218800"/>
              <a:gd name="adj3" fmla="val 14880267"/>
              <a:gd name="adj4" fmla="val 11081983"/>
              <a:gd name="adj5" fmla="val 14106"/>
            </a:avLst>
          </a:prstGeom>
          <a:solidFill>
            <a:srgbClr val="FF00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 name="Foliennummernplatzhalter 2">
            <a:extLst>
              <a:ext uri="{FF2B5EF4-FFF2-40B4-BE49-F238E27FC236}">
                <a16:creationId xmlns:a16="http://schemas.microsoft.com/office/drawing/2014/main" id="{3F0BD733-6790-4FE9-BDB8-DD0AD6974D39}"/>
              </a:ext>
            </a:extLst>
          </p:cNvPr>
          <p:cNvSpPr>
            <a:spLocks noGrp="1"/>
          </p:cNvSpPr>
          <p:nvPr>
            <p:ph type="sldNum" sz="quarter" idx="12"/>
          </p:nvPr>
        </p:nvSpPr>
        <p:spPr/>
        <p:txBody>
          <a:bodyPr/>
          <a:lstStyle/>
          <a:p>
            <a:pPr>
              <a:defRPr/>
            </a:pPr>
            <a:fld id="{1C2867A0-F623-427E-AB3E-7CA64D419047}" type="slidenum">
              <a:rPr lang="de-DE" altLang="de-DE" smtClean="0"/>
              <a:pPr>
                <a:defRPr/>
              </a:pPr>
              <a:t>21</a:t>
            </a:fld>
            <a:endParaRPr lang="de-DE" altLang="de-DE"/>
          </a:p>
        </p:txBody>
      </p:sp>
    </p:spTree>
    <p:extLst>
      <p:ext uri="{BB962C8B-B14F-4D97-AF65-F5344CB8AC3E}">
        <p14:creationId xmlns:p14="http://schemas.microsoft.com/office/powerpoint/2010/main" val="356796514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circle(out)">
                                      <p:cBhvr>
                                        <p:cTn id="7" dur="2000"/>
                                        <p:tgtEl>
                                          <p:spTgt spid="45"/>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circle(out)">
                                      <p:cBhvr>
                                        <p:cTn id="10" dur="2000"/>
                                        <p:tgtEl>
                                          <p:spTgt spid="52"/>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circle(out)">
                                      <p:cBhvr>
                                        <p:cTn id="13" dur="2000"/>
                                        <p:tgtEl>
                                          <p:spTgt spid="36"/>
                                        </p:tgtEl>
                                      </p:cBhvr>
                                    </p:animEffect>
                                  </p:childTnLst>
                                </p:cTn>
                              </p:par>
                              <p:par>
                                <p:cTn id="14" presetID="6" presetClass="entr" presetSubtype="32"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circle(out)">
                                      <p:cBhvr>
                                        <p:cTn id="16" dur="20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circle(out)">
                                      <p:cBhvr>
                                        <p:cTn id="21" dur="2000"/>
                                        <p:tgtEl>
                                          <p:spTgt spid="40"/>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circle(out)">
                                      <p:cBhvr>
                                        <p:cTn id="26"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0" grpId="0" animBg="1"/>
      <p:bldP spid="45" grpId="0"/>
      <p:bldP spid="48" grpId="0"/>
      <p:bldP spid="52" grpId="0" animBg="1"/>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877" y="175107"/>
            <a:ext cx="8229600" cy="549734"/>
          </a:xfrm>
        </p:spPr>
        <p:txBody>
          <a:bodyPr/>
          <a:lstStyle/>
          <a:p>
            <a:r>
              <a:rPr lang="de-DE" dirty="0">
                <a:ea typeface="+mn-ea"/>
                <a:cs typeface="+mn-cs"/>
              </a:rPr>
              <a:t>Versorgungssicherheit</a:t>
            </a:r>
            <a:br>
              <a:rPr lang="de-DE" sz="3600" b="1" dirty="0">
                <a:solidFill>
                  <a:schemeClr val="tx1"/>
                </a:solidFill>
              </a:rPr>
            </a:br>
            <a:endParaRPr lang="de-DE" sz="1800" dirty="0">
              <a:solidFill>
                <a:schemeClr val="tx1"/>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22</a:t>
            </a:fld>
            <a:endParaRPr lang="de-DE" altLang="de-DE"/>
          </a:p>
        </p:txBody>
      </p:sp>
      <p:pic>
        <p:nvPicPr>
          <p:cNvPr id="10" name="Grafik 9">
            <a:extLst>
              <a:ext uri="{FF2B5EF4-FFF2-40B4-BE49-F238E27FC236}">
                <a16:creationId xmlns:a16="http://schemas.microsoft.com/office/drawing/2014/main" id="{D784B4A2-60EA-4A44-971C-35322F974F4C}"/>
              </a:ext>
            </a:extLst>
          </p:cNvPr>
          <p:cNvPicPr>
            <a:picLocks noChangeAspect="1"/>
          </p:cNvPicPr>
          <p:nvPr/>
        </p:nvPicPr>
        <p:blipFill>
          <a:blip r:embed="rId3"/>
          <a:stretch>
            <a:fillRect/>
          </a:stretch>
        </p:blipFill>
        <p:spPr>
          <a:xfrm>
            <a:off x="1354860" y="3446884"/>
            <a:ext cx="1179321" cy="1151283"/>
          </a:xfrm>
          <a:prstGeom prst="rect">
            <a:avLst/>
          </a:prstGeom>
        </p:spPr>
      </p:pic>
      <p:pic>
        <p:nvPicPr>
          <p:cNvPr id="11" name="Grafik 10">
            <a:extLst>
              <a:ext uri="{FF2B5EF4-FFF2-40B4-BE49-F238E27FC236}">
                <a16:creationId xmlns:a16="http://schemas.microsoft.com/office/drawing/2014/main" id="{3C98B7B0-52A8-4E2D-AA8B-4A005AC24F80}"/>
              </a:ext>
            </a:extLst>
          </p:cNvPr>
          <p:cNvPicPr>
            <a:picLocks noChangeAspect="1"/>
          </p:cNvPicPr>
          <p:nvPr/>
        </p:nvPicPr>
        <p:blipFill>
          <a:blip r:embed="rId4"/>
          <a:stretch>
            <a:fillRect/>
          </a:stretch>
        </p:blipFill>
        <p:spPr>
          <a:xfrm>
            <a:off x="1354860" y="948010"/>
            <a:ext cx="1179321" cy="1144559"/>
          </a:xfrm>
          <a:prstGeom prst="rect">
            <a:avLst/>
          </a:prstGeom>
        </p:spPr>
      </p:pic>
      <p:pic>
        <p:nvPicPr>
          <p:cNvPr id="13" name="Grafik 12">
            <a:extLst>
              <a:ext uri="{FF2B5EF4-FFF2-40B4-BE49-F238E27FC236}">
                <a16:creationId xmlns:a16="http://schemas.microsoft.com/office/drawing/2014/main" id="{305CE140-9A12-4020-AD6D-0823DEC5F12C}"/>
              </a:ext>
            </a:extLst>
          </p:cNvPr>
          <p:cNvPicPr>
            <a:picLocks noChangeAspect="1"/>
          </p:cNvPicPr>
          <p:nvPr/>
        </p:nvPicPr>
        <p:blipFill>
          <a:blip r:embed="rId5"/>
          <a:stretch>
            <a:fillRect/>
          </a:stretch>
        </p:blipFill>
        <p:spPr>
          <a:xfrm>
            <a:off x="1354860" y="2186761"/>
            <a:ext cx="1179321" cy="1144558"/>
          </a:xfrm>
          <a:prstGeom prst="rect">
            <a:avLst/>
          </a:prstGeom>
        </p:spPr>
      </p:pic>
      <p:pic>
        <p:nvPicPr>
          <p:cNvPr id="14" name="Grafik 13">
            <a:extLst>
              <a:ext uri="{FF2B5EF4-FFF2-40B4-BE49-F238E27FC236}">
                <a16:creationId xmlns:a16="http://schemas.microsoft.com/office/drawing/2014/main" id="{CA950F42-C17F-4959-9EDC-FEC455D73447}"/>
              </a:ext>
            </a:extLst>
          </p:cNvPr>
          <p:cNvPicPr>
            <a:picLocks noChangeAspect="1"/>
          </p:cNvPicPr>
          <p:nvPr/>
        </p:nvPicPr>
        <p:blipFill>
          <a:blip r:embed="rId6"/>
          <a:stretch>
            <a:fillRect/>
          </a:stretch>
        </p:blipFill>
        <p:spPr>
          <a:xfrm>
            <a:off x="1354860" y="4761213"/>
            <a:ext cx="1179321" cy="1119772"/>
          </a:xfrm>
          <a:prstGeom prst="rect">
            <a:avLst/>
          </a:prstGeom>
        </p:spPr>
      </p:pic>
      <p:sp>
        <p:nvSpPr>
          <p:cNvPr id="3" name="Textfeld 2">
            <a:extLst>
              <a:ext uri="{FF2B5EF4-FFF2-40B4-BE49-F238E27FC236}">
                <a16:creationId xmlns:a16="http://schemas.microsoft.com/office/drawing/2014/main" id="{61AEC258-138C-4A4D-8FCB-1EE273085989}"/>
              </a:ext>
            </a:extLst>
          </p:cNvPr>
          <p:cNvSpPr txBox="1"/>
          <p:nvPr/>
        </p:nvSpPr>
        <p:spPr>
          <a:xfrm>
            <a:off x="3527883" y="1197123"/>
            <a:ext cx="992579" cy="646331"/>
          </a:xfrm>
          <a:prstGeom prst="rect">
            <a:avLst/>
          </a:prstGeom>
          <a:noFill/>
        </p:spPr>
        <p:txBody>
          <a:bodyPr wrap="none" rtlCol="0">
            <a:spAutoFit/>
          </a:bodyPr>
          <a:lstStyle/>
          <a:p>
            <a:r>
              <a:rPr lang="de-DE" sz="3600" b="1" dirty="0"/>
              <a:t>0 %</a:t>
            </a:r>
          </a:p>
        </p:txBody>
      </p:sp>
      <p:sp>
        <p:nvSpPr>
          <p:cNvPr id="15" name="Textfeld 14">
            <a:extLst>
              <a:ext uri="{FF2B5EF4-FFF2-40B4-BE49-F238E27FC236}">
                <a16:creationId xmlns:a16="http://schemas.microsoft.com/office/drawing/2014/main" id="{2FFF3750-A87D-49A6-BCD5-BC27EA97E5C0}"/>
              </a:ext>
            </a:extLst>
          </p:cNvPr>
          <p:cNvSpPr txBox="1"/>
          <p:nvPr/>
        </p:nvSpPr>
        <p:spPr>
          <a:xfrm>
            <a:off x="3527885" y="4919675"/>
            <a:ext cx="3656835" cy="646331"/>
          </a:xfrm>
          <a:prstGeom prst="rect">
            <a:avLst/>
          </a:prstGeom>
          <a:noFill/>
        </p:spPr>
        <p:txBody>
          <a:bodyPr wrap="none" rtlCol="0">
            <a:spAutoFit/>
          </a:bodyPr>
          <a:lstStyle/>
          <a:p>
            <a:r>
              <a:rPr lang="de-DE" sz="3600" b="1" dirty="0"/>
              <a:t>90 %        </a:t>
            </a:r>
            <a:r>
              <a:rPr lang="de-DE" sz="2400" b="1" dirty="0"/>
              <a:t>über Jahre </a:t>
            </a:r>
            <a:endParaRPr lang="de-DE" sz="2000" b="1" dirty="0"/>
          </a:p>
        </p:txBody>
      </p:sp>
      <p:sp>
        <p:nvSpPr>
          <p:cNvPr id="16" name="Textfeld 15">
            <a:extLst>
              <a:ext uri="{FF2B5EF4-FFF2-40B4-BE49-F238E27FC236}">
                <a16:creationId xmlns:a16="http://schemas.microsoft.com/office/drawing/2014/main" id="{67E9C211-65E9-49FE-BA84-9ACCCB895C39}"/>
              </a:ext>
            </a:extLst>
          </p:cNvPr>
          <p:cNvSpPr txBox="1"/>
          <p:nvPr/>
        </p:nvSpPr>
        <p:spPr>
          <a:xfrm>
            <a:off x="3527885" y="3621101"/>
            <a:ext cx="5135445" cy="646331"/>
          </a:xfrm>
          <a:prstGeom prst="rect">
            <a:avLst/>
          </a:prstGeom>
          <a:noFill/>
        </p:spPr>
        <p:txBody>
          <a:bodyPr wrap="none" rtlCol="0">
            <a:spAutoFit/>
          </a:bodyPr>
          <a:lstStyle/>
          <a:p>
            <a:r>
              <a:rPr lang="de-DE" sz="3600" b="1" dirty="0"/>
              <a:t>85 %        </a:t>
            </a:r>
            <a:r>
              <a:rPr lang="de-DE" sz="2400" b="1" dirty="0"/>
              <a:t>über Wochen / Monate</a:t>
            </a:r>
            <a:endParaRPr lang="de-DE" sz="2000" b="1" dirty="0"/>
          </a:p>
        </p:txBody>
      </p:sp>
      <p:sp>
        <p:nvSpPr>
          <p:cNvPr id="12" name="Textfeld 11">
            <a:extLst>
              <a:ext uri="{FF2B5EF4-FFF2-40B4-BE49-F238E27FC236}">
                <a16:creationId xmlns:a16="http://schemas.microsoft.com/office/drawing/2014/main" id="{ACB63B7D-C4CA-4F05-B6A6-77BA6F59FF8E}"/>
              </a:ext>
            </a:extLst>
          </p:cNvPr>
          <p:cNvSpPr txBox="1"/>
          <p:nvPr/>
        </p:nvSpPr>
        <p:spPr>
          <a:xfrm>
            <a:off x="3527884" y="2371899"/>
            <a:ext cx="992579" cy="646331"/>
          </a:xfrm>
          <a:prstGeom prst="rect">
            <a:avLst/>
          </a:prstGeom>
          <a:noFill/>
        </p:spPr>
        <p:txBody>
          <a:bodyPr wrap="none" rtlCol="0">
            <a:spAutoFit/>
          </a:bodyPr>
          <a:lstStyle/>
          <a:p>
            <a:r>
              <a:rPr lang="de-DE" sz="3600" b="1" dirty="0"/>
              <a:t>6 %</a:t>
            </a:r>
          </a:p>
        </p:txBody>
      </p:sp>
    </p:spTree>
    <p:extLst>
      <p:ext uri="{BB962C8B-B14F-4D97-AF65-F5344CB8AC3E}">
        <p14:creationId xmlns:p14="http://schemas.microsoft.com/office/powerpoint/2010/main" val="68449046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0-#ppt_w/2"/>
                                          </p:val>
                                        </p:tav>
                                        <p:tav tm="100000">
                                          <p:val>
                                            <p:strVal val="#ppt_x"/>
                                          </p:val>
                                        </p:tav>
                                      </p:tavLst>
                                    </p:anim>
                                    <p:anim calcmode="lin" valueType="num">
                                      <p:cBhvr additive="base">
                                        <p:cTn id="8" dur="2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0-#ppt_w/2"/>
                                          </p:val>
                                        </p:tav>
                                        <p:tav tm="100000">
                                          <p:val>
                                            <p:strVal val="#ppt_x"/>
                                          </p:val>
                                        </p:tav>
                                      </p:tavLst>
                                    </p:anim>
                                    <p:anim calcmode="lin" valueType="num">
                                      <p:cBhvr additive="base">
                                        <p:cTn id="12" dur="2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2000" fill="hold"/>
                                        <p:tgtEl>
                                          <p:spTgt spid="13"/>
                                        </p:tgtEl>
                                        <p:attrNameLst>
                                          <p:attrName>ppt_x</p:attrName>
                                        </p:attrNameLst>
                                      </p:cBhvr>
                                      <p:tavLst>
                                        <p:tav tm="0">
                                          <p:val>
                                            <p:strVal val="0-#ppt_w/2"/>
                                          </p:val>
                                        </p:tav>
                                        <p:tav tm="100000">
                                          <p:val>
                                            <p:strVal val="#ppt_x"/>
                                          </p:val>
                                        </p:tav>
                                      </p:tavLst>
                                    </p:anim>
                                    <p:anim calcmode="lin" valueType="num">
                                      <p:cBhvr additive="base">
                                        <p:cTn id="18" dur="200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2000" fill="hold"/>
                                        <p:tgtEl>
                                          <p:spTgt spid="12"/>
                                        </p:tgtEl>
                                        <p:attrNameLst>
                                          <p:attrName>ppt_x</p:attrName>
                                        </p:attrNameLst>
                                      </p:cBhvr>
                                      <p:tavLst>
                                        <p:tav tm="0">
                                          <p:val>
                                            <p:strVal val="0-#ppt_w/2"/>
                                          </p:val>
                                        </p:tav>
                                        <p:tav tm="100000">
                                          <p:val>
                                            <p:strVal val="#ppt_x"/>
                                          </p:val>
                                        </p:tav>
                                      </p:tavLst>
                                    </p:anim>
                                    <p:anim calcmode="lin" valueType="num">
                                      <p:cBhvr additive="base">
                                        <p:cTn id="22" dur="2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000" fill="hold"/>
                                        <p:tgtEl>
                                          <p:spTgt spid="10"/>
                                        </p:tgtEl>
                                        <p:attrNameLst>
                                          <p:attrName>ppt_x</p:attrName>
                                        </p:attrNameLst>
                                      </p:cBhvr>
                                      <p:tavLst>
                                        <p:tav tm="0">
                                          <p:val>
                                            <p:strVal val="0-#ppt_w/2"/>
                                          </p:val>
                                        </p:tav>
                                        <p:tav tm="100000">
                                          <p:val>
                                            <p:strVal val="#ppt_x"/>
                                          </p:val>
                                        </p:tav>
                                      </p:tavLst>
                                    </p:anim>
                                    <p:anim calcmode="lin" valueType="num">
                                      <p:cBhvr additive="base">
                                        <p:cTn id="28" dur="20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2000" fill="hold"/>
                                        <p:tgtEl>
                                          <p:spTgt spid="16"/>
                                        </p:tgtEl>
                                        <p:attrNameLst>
                                          <p:attrName>ppt_x</p:attrName>
                                        </p:attrNameLst>
                                      </p:cBhvr>
                                      <p:tavLst>
                                        <p:tav tm="0">
                                          <p:val>
                                            <p:strVal val="0-#ppt_w/2"/>
                                          </p:val>
                                        </p:tav>
                                        <p:tav tm="100000">
                                          <p:val>
                                            <p:strVal val="#ppt_x"/>
                                          </p:val>
                                        </p:tav>
                                      </p:tavLst>
                                    </p:anim>
                                    <p:anim calcmode="lin" valueType="num">
                                      <p:cBhvr additive="base">
                                        <p:cTn id="32" dur="2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2000" fill="hold"/>
                                        <p:tgtEl>
                                          <p:spTgt spid="14"/>
                                        </p:tgtEl>
                                        <p:attrNameLst>
                                          <p:attrName>ppt_x</p:attrName>
                                        </p:attrNameLst>
                                      </p:cBhvr>
                                      <p:tavLst>
                                        <p:tav tm="0">
                                          <p:val>
                                            <p:strVal val="0-#ppt_w/2"/>
                                          </p:val>
                                        </p:tav>
                                        <p:tav tm="100000">
                                          <p:val>
                                            <p:strVal val="#ppt_x"/>
                                          </p:val>
                                        </p:tav>
                                      </p:tavLst>
                                    </p:anim>
                                    <p:anim calcmode="lin" valueType="num">
                                      <p:cBhvr additive="base">
                                        <p:cTn id="38" dur="20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2000" fill="hold"/>
                                        <p:tgtEl>
                                          <p:spTgt spid="15"/>
                                        </p:tgtEl>
                                        <p:attrNameLst>
                                          <p:attrName>ppt_x</p:attrName>
                                        </p:attrNameLst>
                                      </p:cBhvr>
                                      <p:tavLst>
                                        <p:tav tm="0">
                                          <p:val>
                                            <p:strVal val="0-#ppt_w/2"/>
                                          </p:val>
                                        </p:tav>
                                        <p:tav tm="100000">
                                          <p:val>
                                            <p:strVal val="#ppt_x"/>
                                          </p:val>
                                        </p:tav>
                                      </p:tavLst>
                                    </p:anim>
                                    <p:anim calcmode="lin" valueType="num">
                                      <p:cBhvr additive="base">
                                        <p:cTn id="42" dur="2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stretch>
            <a:fillRect/>
          </a:stretch>
        </p:blipFill>
        <p:spPr>
          <a:xfrm>
            <a:off x="503548" y="656692"/>
            <a:ext cx="8280920" cy="5311834"/>
          </a:xfrm>
          <a:prstGeom prst="rect">
            <a:avLst/>
          </a:prstGeom>
        </p:spPr>
      </p:pic>
      <p:sp>
        <p:nvSpPr>
          <p:cNvPr id="2" name="Textfeld 1"/>
          <p:cNvSpPr txBox="1"/>
          <p:nvPr/>
        </p:nvSpPr>
        <p:spPr>
          <a:xfrm>
            <a:off x="3078163" y="80485"/>
            <a:ext cx="2723823" cy="646331"/>
          </a:xfrm>
          <a:prstGeom prst="rect">
            <a:avLst/>
          </a:prstGeom>
          <a:noFill/>
        </p:spPr>
        <p:txBody>
          <a:bodyPr wrap="none" rtlCol="0">
            <a:spAutoFit/>
          </a:bodyPr>
          <a:lstStyle/>
          <a:p>
            <a:r>
              <a:rPr lang="de-DE" sz="3600" dirty="0"/>
              <a:t>Erntefaktoren</a:t>
            </a:r>
          </a:p>
        </p:txBody>
      </p:sp>
      <p:sp>
        <p:nvSpPr>
          <p:cNvPr id="3" name="Textfeld 2"/>
          <p:cNvSpPr txBox="1"/>
          <p:nvPr/>
        </p:nvSpPr>
        <p:spPr>
          <a:xfrm>
            <a:off x="4752020" y="1412776"/>
            <a:ext cx="2088232" cy="461665"/>
          </a:xfrm>
          <a:prstGeom prst="rect">
            <a:avLst/>
          </a:prstGeom>
          <a:solidFill>
            <a:schemeClr val="bg1"/>
          </a:solidFill>
        </p:spPr>
        <p:txBody>
          <a:bodyPr wrap="square" rtlCol="0">
            <a:spAutoFit/>
          </a:bodyPr>
          <a:lstStyle/>
          <a:p>
            <a:r>
              <a:rPr lang="de-DE" sz="1200" b="1" dirty="0"/>
              <a:t>ohne Speicher</a:t>
            </a:r>
          </a:p>
          <a:p>
            <a:r>
              <a:rPr lang="de-DE" sz="1200" b="1" dirty="0"/>
              <a:t>mit Speicher</a:t>
            </a:r>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54C2F7E-9372-410F-9CEA-69F3E50EB06A}"/>
              </a:ext>
            </a:extLst>
          </p:cNvPr>
          <p:cNvSpPr>
            <a:spLocks noGrp="1"/>
          </p:cNvSpPr>
          <p:nvPr>
            <p:ph type="sldNum" sz="quarter" idx="12"/>
          </p:nvPr>
        </p:nvSpPr>
        <p:spPr/>
        <p:txBody>
          <a:bodyPr/>
          <a:lstStyle/>
          <a:p>
            <a:pPr>
              <a:defRPr/>
            </a:pPr>
            <a:fld id="{1C2867A0-F623-427E-AB3E-7CA64D419047}" type="slidenum">
              <a:rPr lang="de-DE" altLang="de-DE" smtClean="0"/>
              <a:pPr>
                <a:defRPr/>
              </a:pPr>
              <a:t>23</a:t>
            </a:fld>
            <a:endParaRPr lang="de-DE" altLang="de-DE"/>
          </a:p>
        </p:txBody>
      </p:sp>
    </p:spTree>
    <p:extLst>
      <p:ext uri="{BB962C8B-B14F-4D97-AF65-F5344CB8AC3E}">
        <p14:creationId xmlns:p14="http://schemas.microsoft.com/office/powerpoint/2010/main" val="263853201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140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par>
                                <p:cTn id="8" presetID="6" presetClass="entr" presetSubtype="32" fill="hold" grpId="0" nodeType="withEffect">
                                  <p:stCondLst>
                                    <p:cond delay="2600"/>
                                  </p:stCondLst>
                                  <p:childTnLst>
                                    <p:set>
                                      <p:cBhvr>
                                        <p:cTn id="9" dur="1" fill="hold">
                                          <p:stCondLst>
                                            <p:cond delay="0"/>
                                          </p:stCondLst>
                                        </p:cTn>
                                        <p:tgtEl>
                                          <p:spTgt spid="3"/>
                                        </p:tgtEl>
                                        <p:attrNameLst>
                                          <p:attrName>style.visibility</p:attrName>
                                        </p:attrNameLst>
                                      </p:cBhvr>
                                      <p:to>
                                        <p:strVal val="visible"/>
                                      </p:to>
                                    </p:set>
                                    <p:animEffect transition="in" filter="circle(out)">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03648" y="274638"/>
            <a:ext cx="6011564" cy="490066"/>
          </a:xfrm>
        </p:spPr>
        <p:txBody>
          <a:bodyPr/>
          <a:lstStyle/>
          <a:p>
            <a:r>
              <a:rPr lang="de-DE" dirty="0"/>
              <a:t>Materialaufwand </a:t>
            </a:r>
            <a:r>
              <a:rPr lang="de-DE" sz="2000" dirty="0"/>
              <a:t>Tonnen /TWh</a:t>
            </a:r>
            <a:endParaRPr lang="de-DE" dirty="0"/>
          </a:p>
        </p:txBody>
      </p:sp>
      <p:sp>
        <p:nvSpPr>
          <p:cNvPr id="3" name="Rechteck 2"/>
          <p:cNvSpPr/>
          <p:nvPr/>
        </p:nvSpPr>
        <p:spPr>
          <a:xfrm>
            <a:off x="1411847" y="10415453"/>
            <a:ext cx="3430635" cy="830997"/>
          </a:xfrm>
          <a:prstGeom prst="rect">
            <a:avLst/>
          </a:prstGeom>
        </p:spPr>
        <p:txBody>
          <a:bodyPr wrap="square">
            <a:spAutoFit/>
          </a:bodyPr>
          <a:lstStyle/>
          <a:p>
            <a:r>
              <a:rPr lang="de-DE" dirty="0">
                <a:hlinkClick r:id="rId3"/>
              </a:rPr>
              <a:t>CO2 und Klimawandel: Sind Atomkraftwerke wieder im Spiel? - e-</a:t>
            </a:r>
            <a:r>
              <a:rPr lang="de-DE" dirty="0" err="1">
                <a:hlinkClick r:id="rId3"/>
              </a:rPr>
              <a:t>engine</a:t>
            </a:r>
            <a:r>
              <a:rPr lang="de-DE" dirty="0">
                <a:hlinkClick r:id="rId3"/>
              </a:rPr>
              <a:t> - Alles rund um E-Mobilität</a:t>
            </a:r>
            <a:endParaRPr lang="de-DE" dirty="0"/>
          </a:p>
        </p:txBody>
      </p:sp>
      <p:sp>
        <p:nvSpPr>
          <p:cNvPr id="5" name="Rechteck 4"/>
          <p:cNvSpPr/>
          <p:nvPr/>
        </p:nvSpPr>
        <p:spPr>
          <a:xfrm>
            <a:off x="1296740" y="5968226"/>
            <a:ext cx="6623632" cy="276999"/>
          </a:xfrm>
          <a:prstGeom prst="rect">
            <a:avLst/>
          </a:prstGeom>
        </p:spPr>
        <p:txBody>
          <a:bodyPr wrap="square">
            <a:spAutoFit/>
          </a:bodyPr>
          <a:lstStyle/>
          <a:p>
            <a:r>
              <a:rPr lang="de-DE" sz="1200" dirty="0">
                <a:hlinkClick r:id="rId3"/>
              </a:rPr>
              <a:t>CO2 und Klimawandel: Sind Atomkraftwerke wieder im Spiel? - e-</a:t>
            </a:r>
            <a:r>
              <a:rPr lang="de-DE" sz="1200" dirty="0" err="1">
                <a:hlinkClick r:id="rId3"/>
              </a:rPr>
              <a:t>engine</a:t>
            </a:r>
            <a:r>
              <a:rPr lang="de-DE" sz="1200" dirty="0">
                <a:hlinkClick r:id="rId3"/>
              </a:rPr>
              <a:t> - Alles rund um E-Mobilität</a:t>
            </a:r>
            <a:endParaRPr lang="de-DE" sz="1200" dirty="0"/>
          </a:p>
        </p:txBody>
      </p:sp>
      <p:pic>
        <p:nvPicPr>
          <p:cNvPr id="9" name="Grafik 8"/>
          <p:cNvPicPr>
            <a:picLocks noChangeAspect="1"/>
          </p:cNvPicPr>
          <p:nvPr/>
        </p:nvPicPr>
        <p:blipFill>
          <a:blip r:embed="rId4"/>
          <a:stretch>
            <a:fillRect/>
          </a:stretch>
        </p:blipFill>
        <p:spPr>
          <a:xfrm>
            <a:off x="215516" y="872717"/>
            <a:ext cx="8532440" cy="4968552"/>
          </a:xfrm>
          <a:prstGeom prst="rect">
            <a:avLst/>
          </a:prstGeom>
        </p:spPr>
      </p:pic>
      <p:sp>
        <p:nvSpPr>
          <p:cNvPr id="6" name="Fußzeilenplatzhalter 5"/>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C24CBE42-E652-415A-9EB5-250134719941}"/>
              </a:ext>
            </a:extLst>
          </p:cNvPr>
          <p:cNvSpPr>
            <a:spLocks noGrp="1"/>
          </p:cNvSpPr>
          <p:nvPr>
            <p:ph type="sldNum" sz="quarter" idx="12"/>
          </p:nvPr>
        </p:nvSpPr>
        <p:spPr/>
        <p:txBody>
          <a:bodyPr/>
          <a:lstStyle/>
          <a:p>
            <a:pPr>
              <a:defRPr/>
            </a:pPr>
            <a:fld id="{1C2867A0-F623-427E-AB3E-7CA64D419047}" type="slidenum">
              <a:rPr lang="de-DE" altLang="de-DE" smtClean="0"/>
              <a:pPr>
                <a:defRPr/>
              </a:pPr>
              <a:t>24</a:t>
            </a:fld>
            <a:endParaRPr lang="de-DE" altLang="de-DE"/>
          </a:p>
        </p:txBody>
      </p:sp>
    </p:spTree>
    <p:extLst>
      <p:ext uri="{BB962C8B-B14F-4D97-AF65-F5344CB8AC3E}">
        <p14:creationId xmlns:p14="http://schemas.microsoft.com/office/powerpoint/2010/main" val="339484639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466295" y="136525"/>
            <a:ext cx="3647152"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EEG – Umlage </a:t>
            </a:r>
            <a:r>
              <a:rPr lang="de-DE" altLang="de-DE" dirty="0">
                <a:solidFill>
                  <a:schemeClr val="tx2"/>
                </a:solidFill>
                <a:latin typeface="Times New Roman" panose="02020603050405020304" pitchFamily="18" charset="0"/>
                <a:cs typeface="Times New Roman" panose="02020603050405020304" pitchFamily="18" charset="0"/>
              </a:rPr>
              <a:t>2024</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13" name="Grafik 12">
            <a:extLst>
              <a:ext uri="{FF2B5EF4-FFF2-40B4-BE49-F238E27FC236}">
                <a16:creationId xmlns:a16="http://schemas.microsoft.com/office/drawing/2014/main" id="{7E712949-AD7E-4155-B27B-8911BEAC6C12}"/>
              </a:ext>
            </a:extLst>
          </p:cNvPr>
          <p:cNvPicPr>
            <a:picLocks noChangeAspect="1"/>
          </p:cNvPicPr>
          <p:nvPr/>
        </p:nvPicPr>
        <p:blipFill>
          <a:blip r:embed="rId3"/>
          <a:stretch>
            <a:fillRect/>
          </a:stretch>
        </p:blipFill>
        <p:spPr>
          <a:xfrm>
            <a:off x="215516" y="872716"/>
            <a:ext cx="8712968" cy="4896544"/>
          </a:xfrm>
          <a:prstGeom prst="rect">
            <a:avLst/>
          </a:prstGeom>
        </p:spPr>
      </p:pic>
      <p:sp>
        <p:nvSpPr>
          <p:cNvPr id="11" name="Textfeld 10">
            <a:extLst>
              <a:ext uri="{FF2B5EF4-FFF2-40B4-BE49-F238E27FC236}">
                <a16:creationId xmlns:a16="http://schemas.microsoft.com/office/drawing/2014/main" id="{D70430BC-92C6-4C22-BEE6-BC312158F577}"/>
              </a:ext>
            </a:extLst>
          </p:cNvPr>
          <p:cNvSpPr txBox="1"/>
          <p:nvPr/>
        </p:nvSpPr>
        <p:spPr>
          <a:xfrm>
            <a:off x="1650740" y="3717032"/>
            <a:ext cx="1439818" cy="830997"/>
          </a:xfrm>
          <a:prstGeom prst="rect">
            <a:avLst/>
          </a:prstGeom>
          <a:noFill/>
        </p:spPr>
        <p:txBody>
          <a:bodyPr wrap="none" rtlCol="0">
            <a:spAutoFit/>
          </a:bodyPr>
          <a:lstStyle/>
          <a:p>
            <a:pPr algn="ctr"/>
            <a:r>
              <a:rPr lang="de-DE" b="1" dirty="0">
                <a:solidFill>
                  <a:schemeClr val="bg1"/>
                </a:solidFill>
              </a:rPr>
              <a:t>290 TWh</a:t>
            </a:r>
          </a:p>
          <a:p>
            <a:pPr algn="ctr"/>
            <a:r>
              <a:rPr lang="de-DE" dirty="0">
                <a:solidFill>
                  <a:schemeClr val="bg1"/>
                </a:solidFill>
              </a:rPr>
              <a:t>entspricht</a:t>
            </a:r>
          </a:p>
          <a:p>
            <a:pPr algn="ctr"/>
            <a:r>
              <a:rPr lang="de-DE" dirty="0">
                <a:solidFill>
                  <a:schemeClr val="bg1"/>
                </a:solidFill>
              </a:rPr>
              <a:t>12,4 Cent/kWh</a:t>
            </a:r>
          </a:p>
        </p:txBody>
      </p:sp>
      <p:sp>
        <p:nvSpPr>
          <p:cNvPr id="2" name="Textfeld 1">
            <a:extLst>
              <a:ext uri="{FF2B5EF4-FFF2-40B4-BE49-F238E27FC236}">
                <a16:creationId xmlns:a16="http://schemas.microsoft.com/office/drawing/2014/main" id="{7EE21F15-F97A-4070-9680-B39282F11C20}"/>
              </a:ext>
            </a:extLst>
          </p:cNvPr>
          <p:cNvSpPr txBox="1"/>
          <p:nvPr/>
        </p:nvSpPr>
        <p:spPr>
          <a:xfrm>
            <a:off x="2098778" y="1844824"/>
            <a:ext cx="543739" cy="523220"/>
          </a:xfrm>
          <a:prstGeom prst="rect">
            <a:avLst/>
          </a:prstGeom>
          <a:solidFill>
            <a:schemeClr val="bg1"/>
          </a:solidFill>
        </p:spPr>
        <p:txBody>
          <a:bodyPr wrap="none" rtlCol="0">
            <a:spAutoFit/>
          </a:bodyPr>
          <a:lstStyle/>
          <a:p>
            <a:r>
              <a:rPr lang="de-DE" sz="2800" b="1" dirty="0"/>
              <a:t>36</a:t>
            </a:r>
          </a:p>
        </p:txBody>
      </p:sp>
      <p:sp>
        <p:nvSpPr>
          <p:cNvPr id="9" name="Textfeld 8">
            <a:extLst>
              <a:ext uri="{FF2B5EF4-FFF2-40B4-BE49-F238E27FC236}">
                <a16:creationId xmlns:a16="http://schemas.microsoft.com/office/drawing/2014/main" id="{220A9D78-F735-442C-A373-F615BFF9E068}"/>
              </a:ext>
            </a:extLst>
          </p:cNvPr>
          <p:cNvSpPr txBox="1"/>
          <p:nvPr/>
        </p:nvSpPr>
        <p:spPr>
          <a:xfrm>
            <a:off x="6755411" y="3167390"/>
            <a:ext cx="753732" cy="523220"/>
          </a:xfrm>
          <a:prstGeom prst="rect">
            <a:avLst/>
          </a:prstGeom>
          <a:solidFill>
            <a:schemeClr val="bg1"/>
          </a:solidFill>
        </p:spPr>
        <p:txBody>
          <a:bodyPr wrap="none" rtlCol="0">
            <a:spAutoFit/>
          </a:bodyPr>
          <a:lstStyle/>
          <a:p>
            <a:r>
              <a:rPr lang="de-DE" sz="2800" b="1" dirty="0"/>
              <a:t>- 21</a:t>
            </a:r>
          </a:p>
        </p:txBody>
      </p:sp>
      <p:sp>
        <p:nvSpPr>
          <p:cNvPr id="12" name="Rechteck 11">
            <a:extLst>
              <a:ext uri="{FF2B5EF4-FFF2-40B4-BE49-F238E27FC236}">
                <a16:creationId xmlns:a16="http://schemas.microsoft.com/office/drawing/2014/main" id="{A9BA4123-44D1-4A44-BE2D-B3FD492E54B7}"/>
              </a:ext>
            </a:extLst>
          </p:cNvPr>
          <p:cNvSpPr/>
          <p:nvPr/>
        </p:nvSpPr>
        <p:spPr bwMode="auto">
          <a:xfrm>
            <a:off x="7581353" y="944724"/>
            <a:ext cx="1203115" cy="13321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4" name="Rechteck 13">
            <a:extLst>
              <a:ext uri="{FF2B5EF4-FFF2-40B4-BE49-F238E27FC236}">
                <a16:creationId xmlns:a16="http://schemas.microsoft.com/office/drawing/2014/main" id="{A134E293-BD98-412A-A1B1-30B54C7145B5}"/>
              </a:ext>
            </a:extLst>
          </p:cNvPr>
          <p:cNvSpPr/>
          <p:nvPr/>
        </p:nvSpPr>
        <p:spPr bwMode="auto">
          <a:xfrm>
            <a:off x="6321611" y="2960948"/>
            <a:ext cx="1836204" cy="18765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pic>
        <p:nvPicPr>
          <p:cNvPr id="15" name="Grafik 14">
            <a:extLst>
              <a:ext uri="{FF2B5EF4-FFF2-40B4-BE49-F238E27FC236}">
                <a16:creationId xmlns:a16="http://schemas.microsoft.com/office/drawing/2014/main" id="{6DC58E5D-C164-401A-9AC6-E6A53DA20263}"/>
              </a:ext>
            </a:extLst>
          </p:cNvPr>
          <p:cNvPicPr>
            <a:picLocks noChangeAspect="1"/>
          </p:cNvPicPr>
          <p:nvPr/>
        </p:nvPicPr>
        <p:blipFill>
          <a:blip r:embed="rId4"/>
          <a:stretch>
            <a:fillRect/>
          </a:stretch>
        </p:blipFill>
        <p:spPr>
          <a:xfrm>
            <a:off x="151404" y="5473652"/>
            <a:ext cx="8777080" cy="431946"/>
          </a:xfrm>
          <a:prstGeom prst="rect">
            <a:avLst/>
          </a:prstGeom>
        </p:spPr>
      </p:pic>
      <p:sp>
        <p:nvSpPr>
          <p:cNvPr id="5" name="Foliennummernplatzhalter 4">
            <a:extLst>
              <a:ext uri="{FF2B5EF4-FFF2-40B4-BE49-F238E27FC236}">
                <a16:creationId xmlns:a16="http://schemas.microsoft.com/office/drawing/2014/main" id="{B632E4AE-D622-487A-9CEC-6EE97AD23574}"/>
              </a:ext>
            </a:extLst>
          </p:cNvPr>
          <p:cNvSpPr>
            <a:spLocks noGrp="1"/>
          </p:cNvSpPr>
          <p:nvPr>
            <p:ph type="sldNum" sz="quarter" idx="12"/>
          </p:nvPr>
        </p:nvSpPr>
        <p:spPr/>
        <p:txBody>
          <a:bodyPr/>
          <a:lstStyle/>
          <a:p>
            <a:pPr>
              <a:defRPr/>
            </a:pPr>
            <a:fld id="{1C2867A0-F623-427E-AB3E-7CA64D419047}" type="slidenum">
              <a:rPr lang="de-DE" altLang="de-DE" smtClean="0"/>
              <a:pPr>
                <a:defRPr/>
              </a:pPr>
              <a:t>25</a:t>
            </a:fld>
            <a:endParaRPr lang="de-DE" altLang="de-DE"/>
          </a:p>
        </p:txBody>
      </p:sp>
      <p:sp>
        <p:nvSpPr>
          <p:cNvPr id="6" name="Rechteck 5">
            <a:extLst>
              <a:ext uri="{FF2B5EF4-FFF2-40B4-BE49-F238E27FC236}">
                <a16:creationId xmlns:a16="http://schemas.microsoft.com/office/drawing/2014/main" id="{3F3191BF-7216-43A6-A857-24483B89054C}"/>
              </a:ext>
            </a:extLst>
          </p:cNvPr>
          <p:cNvSpPr/>
          <p:nvPr/>
        </p:nvSpPr>
        <p:spPr bwMode="auto">
          <a:xfrm>
            <a:off x="3851920" y="1628800"/>
            <a:ext cx="1821019" cy="153859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72002037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466295" y="136525"/>
            <a:ext cx="3647152"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EEG – Umlage </a:t>
            </a:r>
            <a:r>
              <a:rPr lang="de-DE" altLang="de-DE" dirty="0">
                <a:solidFill>
                  <a:schemeClr val="tx2"/>
                </a:solidFill>
                <a:latin typeface="Times New Roman" panose="02020603050405020304" pitchFamily="18" charset="0"/>
                <a:cs typeface="Times New Roman" panose="02020603050405020304" pitchFamily="18" charset="0"/>
              </a:rPr>
              <a:t>2024</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13" name="Grafik 12">
            <a:extLst>
              <a:ext uri="{FF2B5EF4-FFF2-40B4-BE49-F238E27FC236}">
                <a16:creationId xmlns:a16="http://schemas.microsoft.com/office/drawing/2014/main" id="{7E712949-AD7E-4155-B27B-8911BEAC6C12}"/>
              </a:ext>
            </a:extLst>
          </p:cNvPr>
          <p:cNvPicPr>
            <a:picLocks noChangeAspect="1"/>
          </p:cNvPicPr>
          <p:nvPr/>
        </p:nvPicPr>
        <p:blipFill>
          <a:blip r:embed="rId3"/>
          <a:stretch>
            <a:fillRect/>
          </a:stretch>
        </p:blipFill>
        <p:spPr>
          <a:xfrm>
            <a:off x="215516" y="872716"/>
            <a:ext cx="8712968" cy="4896544"/>
          </a:xfrm>
          <a:prstGeom prst="rect">
            <a:avLst/>
          </a:prstGeom>
        </p:spPr>
      </p:pic>
      <p:sp>
        <p:nvSpPr>
          <p:cNvPr id="11" name="Textfeld 10">
            <a:extLst>
              <a:ext uri="{FF2B5EF4-FFF2-40B4-BE49-F238E27FC236}">
                <a16:creationId xmlns:a16="http://schemas.microsoft.com/office/drawing/2014/main" id="{D70430BC-92C6-4C22-BEE6-BC312158F577}"/>
              </a:ext>
            </a:extLst>
          </p:cNvPr>
          <p:cNvSpPr txBox="1"/>
          <p:nvPr/>
        </p:nvSpPr>
        <p:spPr>
          <a:xfrm>
            <a:off x="1650740" y="3717032"/>
            <a:ext cx="1439818" cy="830997"/>
          </a:xfrm>
          <a:prstGeom prst="rect">
            <a:avLst/>
          </a:prstGeom>
          <a:noFill/>
        </p:spPr>
        <p:txBody>
          <a:bodyPr wrap="none" rtlCol="0">
            <a:spAutoFit/>
          </a:bodyPr>
          <a:lstStyle/>
          <a:p>
            <a:pPr algn="ctr"/>
            <a:r>
              <a:rPr lang="de-DE" b="1" dirty="0">
                <a:solidFill>
                  <a:schemeClr val="bg1"/>
                </a:solidFill>
              </a:rPr>
              <a:t>290 TWh</a:t>
            </a:r>
          </a:p>
          <a:p>
            <a:pPr algn="ctr"/>
            <a:r>
              <a:rPr lang="de-DE" dirty="0">
                <a:solidFill>
                  <a:schemeClr val="bg1"/>
                </a:solidFill>
              </a:rPr>
              <a:t>entspricht</a:t>
            </a:r>
          </a:p>
          <a:p>
            <a:pPr algn="ctr"/>
            <a:r>
              <a:rPr lang="de-DE" dirty="0">
                <a:solidFill>
                  <a:schemeClr val="bg1"/>
                </a:solidFill>
              </a:rPr>
              <a:t>12,4 Cent/kWh</a:t>
            </a:r>
          </a:p>
        </p:txBody>
      </p:sp>
      <p:sp>
        <p:nvSpPr>
          <p:cNvPr id="2" name="Textfeld 1">
            <a:extLst>
              <a:ext uri="{FF2B5EF4-FFF2-40B4-BE49-F238E27FC236}">
                <a16:creationId xmlns:a16="http://schemas.microsoft.com/office/drawing/2014/main" id="{7EE21F15-F97A-4070-9680-B39282F11C20}"/>
              </a:ext>
            </a:extLst>
          </p:cNvPr>
          <p:cNvSpPr txBox="1"/>
          <p:nvPr/>
        </p:nvSpPr>
        <p:spPr>
          <a:xfrm>
            <a:off x="2098778" y="1844824"/>
            <a:ext cx="543739" cy="523220"/>
          </a:xfrm>
          <a:prstGeom prst="rect">
            <a:avLst/>
          </a:prstGeom>
          <a:solidFill>
            <a:schemeClr val="bg1"/>
          </a:solidFill>
        </p:spPr>
        <p:txBody>
          <a:bodyPr wrap="none" rtlCol="0">
            <a:spAutoFit/>
          </a:bodyPr>
          <a:lstStyle/>
          <a:p>
            <a:r>
              <a:rPr lang="de-DE" sz="2800" b="1" dirty="0"/>
              <a:t>36</a:t>
            </a:r>
          </a:p>
        </p:txBody>
      </p:sp>
      <p:sp>
        <p:nvSpPr>
          <p:cNvPr id="9" name="Textfeld 8">
            <a:extLst>
              <a:ext uri="{FF2B5EF4-FFF2-40B4-BE49-F238E27FC236}">
                <a16:creationId xmlns:a16="http://schemas.microsoft.com/office/drawing/2014/main" id="{220A9D78-F735-442C-A373-F615BFF9E068}"/>
              </a:ext>
            </a:extLst>
          </p:cNvPr>
          <p:cNvSpPr txBox="1"/>
          <p:nvPr/>
        </p:nvSpPr>
        <p:spPr>
          <a:xfrm>
            <a:off x="6755411" y="3167390"/>
            <a:ext cx="753732" cy="523220"/>
          </a:xfrm>
          <a:prstGeom prst="rect">
            <a:avLst/>
          </a:prstGeom>
          <a:solidFill>
            <a:schemeClr val="bg1"/>
          </a:solidFill>
        </p:spPr>
        <p:txBody>
          <a:bodyPr wrap="none" rtlCol="0">
            <a:spAutoFit/>
          </a:bodyPr>
          <a:lstStyle/>
          <a:p>
            <a:r>
              <a:rPr lang="de-DE" sz="2800" b="1" dirty="0"/>
              <a:t>- 21</a:t>
            </a:r>
          </a:p>
        </p:txBody>
      </p:sp>
      <p:sp>
        <p:nvSpPr>
          <p:cNvPr id="3" name="Rechteck 2">
            <a:extLst>
              <a:ext uri="{FF2B5EF4-FFF2-40B4-BE49-F238E27FC236}">
                <a16:creationId xmlns:a16="http://schemas.microsoft.com/office/drawing/2014/main" id="{DD746799-96A5-4370-9486-E855D321C930}"/>
              </a:ext>
            </a:extLst>
          </p:cNvPr>
          <p:cNvSpPr/>
          <p:nvPr/>
        </p:nvSpPr>
        <p:spPr bwMode="auto">
          <a:xfrm>
            <a:off x="4008017" y="1727385"/>
            <a:ext cx="1537716" cy="15576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0" name="Textfeld 9">
            <a:extLst>
              <a:ext uri="{FF2B5EF4-FFF2-40B4-BE49-F238E27FC236}">
                <a16:creationId xmlns:a16="http://schemas.microsoft.com/office/drawing/2014/main" id="{DF702833-B49E-4698-BC9D-CE558617A047}"/>
              </a:ext>
            </a:extLst>
          </p:cNvPr>
          <p:cNvSpPr txBox="1"/>
          <p:nvPr/>
        </p:nvSpPr>
        <p:spPr>
          <a:xfrm>
            <a:off x="4289871" y="1835428"/>
            <a:ext cx="1023037" cy="523220"/>
          </a:xfrm>
          <a:prstGeom prst="rect">
            <a:avLst/>
          </a:prstGeom>
          <a:solidFill>
            <a:schemeClr val="bg1"/>
          </a:solidFill>
        </p:spPr>
        <p:txBody>
          <a:bodyPr wrap="none" rtlCol="0">
            <a:spAutoFit/>
          </a:bodyPr>
          <a:lstStyle/>
          <a:p>
            <a:r>
              <a:rPr lang="de-DE" sz="2800" b="1" dirty="0"/>
              <a:t>- 17,5</a:t>
            </a:r>
          </a:p>
        </p:txBody>
      </p:sp>
      <p:sp>
        <p:nvSpPr>
          <p:cNvPr id="12" name="Rechteck 11">
            <a:extLst>
              <a:ext uri="{FF2B5EF4-FFF2-40B4-BE49-F238E27FC236}">
                <a16:creationId xmlns:a16="http://schemas.microsoft.com/office/drawing/2014/main" id="{A9BA4123-44D1-4A44-BE2D-B3FD492E54B7}"/>
              </a:ext>
            </a:extLst>
          </p:cNvPr>
          <p:cNvSpPr/>
          <p:nvPr/>
        </p:nvSpPr>
        <p:spPr bwMode="auto">
          <a:xfrm>
            <a:off x="7581353" y="944724"/>
            <a:ext cx="1203115" cy="13321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4" name="Rechteck 13">
            <a:extLst>
              <a:ext uri="{FF2B5EF4-FFF2-40B4-BE49-F238E27FC236}">
                <a16:creationId xmlns:a16="http://schemas.microsoft.com/office/drawing/2014/main" id="{A134E293-BD98-412A-A1B1-30B54C7145B5}"/>
              </a:ext>
            </a:extLst>
          </p:cNvPr>
          <p:cNvSpPr/>
          <p:nvPr/>
        </p:nvSpPr>
        <p:spPr bwMode="auto">
          <a:xfrm>
            <a:off x="6321611" y="2960948"/>
            <a:ext cx="1836204" cy="18765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pic>
        <p:nvPicPr>
          <p:cNvPr id="15" name="Grafik 14">
            <a:extLst>
              <a:ext uri="{FF2B5EF4-FFF2-40B4-BE49-F238E27FC236}">
                <a16:creationId xmlns:a16="http://schemas.microsoft.com/office/drawing/2014/main" id="{6DC58E5D-C164-401A-9AC6-E6A53DA20263}"/>
              </a:ext>
            </a:extLst>
          </p:cNvPr>
          <p:cNvPicPr>
            <a:picLocks noChangeAspect="1"/>
          </p:cNvPicPr>
          <p:nvPr/>
        </p:nvPicPr>
        <p:blipFill>
          <a:blip r:embed="rId4"/>
          <a:stretch>
            <a:fillRect/>
          </a:stretch>
        </p:blipFill>
        <p:spPr>
          <a:xfrm>
            <a:off x="151404" y="5473652"/>
            <a:ext cx="8777080" cy="431946"/>
          </a:xfrm>
          <a:prstGeom prst="rect">
            <a:avLst/>
          </a:prstGeom>
        </p:spPr>
      </p:pic>
      <p:sp>
        <p:nvSpPr>
          <p:cNvPr id="5" name="Foliennummernplatzhalter 4">
            <a:extLst>
              <a:ext uri="{FF2B5EF4-FFF2-40B4-BE49-F238E27FC236}">
                <a16:creationId xmlns:a16="http://schemas.microsoft.com/office/drawing/2014/main" id="{B632E4AE-D622-487A-9CEC-6EE97AD23574}"/>
              </a:ext>
            </a:extLst>
          </p:cNvPr>
          <p:cNvSpPr>
            <a:spLocks noGrp="1"/>
          </p:cNvSpPr>
          <p:nvPr>
            <p:ph type="sldNum" sz="quarter" idx="12"/>
          </p:nvPr>
        </p:nvSpPr>
        <p:spPr/>
        <p:txBody>
          <a:bodyPr/>
          <a:lstStyle/>
          <a:p>
            <a:pPr>
              <a:defRPr/>
            </a:pPr>
            <a:fld id="{1C2867A0-F623-427E-AB3E-7CA64D419047}" type="slidenum">
              <a:rPr lang="de-DE" altLang="de-DE" smtClean="0"/>
              <a:pPr>
                <a:defRPr/>
              </a:pPr>
              <a:t>26</a:t>
            </a:fld>
            <a:endParaRPr lang="de-DE" altLang="de-DE"/>
          </a:p>
        </p:txBody>
      </p:sp>
    </p:spTree>
    <p:extLst>
      <p:ext uri="{BB962C8B-B14F-4D97-AF65-F5344CB8AC3E}">
        <p14:creationId xmlns:p14="http://schemas.microsoft.com/office/powerpoint/2010/main" val="146648193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466295" y="136525"/>
            <a:ext cx="3647152"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EEG – Umlage </a:t>
            </a:r>
            <a:r>
              <a:rPr lang="de-DE" altLang="de-DE" dirty="0">
                <a:solidFill>
                  <a:schemeClr val="tx2"/>
                </a:solidFill>
                <a:latin typeface="Times New Roman" panose="02020603050405020304" pitchFamily="18" charset="0"/>
                <a:cs typeface="Times New Roman" panose="02020603050405020304" pitchFamily="18" charset="0"/>
              </a:rPr>
              <a:t>2024</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13" name="Grafik 12">
            <a:extLst>
              <a:ext uri="{FF2B5EF4-FFF2-40B4-BE49-F238E27FC236}">
                <a16:creationId xmlns:a16="http://schemas.microsoft.com/office/drawing/2014/main" id="{7E712949-AD7E-4155-B27B-8911BEAC6C12}"/>
              </a:ext>
            </a:extLst>
          </p:cNvPr>
          <p:cNvPicPr>
            <a:picLocks noChangeAspect="1"/>
          </p:cNvPicPr>
          <p:nvPr/>
        </p:nvPicPr>
        <p:blipFill>
          <a:blip r:embed="rId3"/>
          <a:stretch>
            <a:fillRect/>
          </a:stretch>
        </p:blipFill>
        <p:spPr>
          <a:xfrm>
            <a:off x="215516" y="872716"/>
            <a:ext cx="8712968" cy="4896544"/>
          </a:xfrm>
          <a:prstGeom prst="rect">
            <a:avLst/>
          </a:prstGeom>
        </p:spPr>
      </p:pic>
      <p:sp>
        <p:nvSpPr>
          <p:cNvPr id="11" name="Textfeld 10">
            <a:extLst>
              <a:ext uri="{FF2B5EF4-FFF2-40B4-BE49-F238E27FC236}">
                <a16:creationId xmlns:a16="http://schemas.microsoft.com/office/drawing/2014/main" id="{D70430BC-92C6-4C22-BEE6-BC312158F577}"/>
              </a:ext>
            </a:extLst>
          </p:cNvPr>
          <p:cNvSpPr txBox="1"/>
          <p:nvPr/>
        </p:nvSpPr>
        <p:spPr>
          <a:xfrm>
            <a:off x="1650738" y="3710852"/>
            <a:ext cx="1439818" cy="830997"/>
          </a:xfrm>
          <a:prstGeom prst="rect">
            <a:avLst/>
          </a:prstGeom>
          <a:noFill/>
        </p:spPr>
        <p:txBody>
          <a:bodyPr wrap="none" rtlCol="0">
            <a:spAutoFit/>
          </a:bodyPr>
          <a:lstStyle/>
          <a:p>
            <a:pPr algn="ctr"/>
            <a:r>
              <a:rPr lang="de-DE" b="1" dirty="0">
                <a:solidFill>
                  <a:schemeClr val="bg1"/>
                </a:solidFill>
              </a:rPr>
              <a:t>290 TWh</a:t>
            </a:r>
          </a:p>
          <a:p>
            <a:pPr algn="ctr"/>
            <a:r>
              <a:rPr lang="de-DE" dirty="0">
                <a:solidFill>
                  <a:schemeClr val="bg1"/>
                </a:solidFill>
              </a:rPr>
              <a:t>entspricht</a:t>
            </a:r>
          </a:p>
          <a:p>
            <a:pPr algn="ctr"/>
            <a:r>
              <a:rPr lang="de-DE" dirty="0">
                <a:solidFill>
                  <a:schemeClr val="bg1"/>
                </a:solidFill>
              </a:rPr>
              <a:t>12,4 Cent/kWh</a:t>
            </a:r>
          </a:p>
        </p:txBody>
      </p:sp>
      <p:sp>
        <p:nvSpPr>
          <p:cNvPr id="2" name="Textfeld 1">
            <a:extLst>
              <a:ext uri="{FF2B5EF4-FFF2-40B4-BE49-F238E27FC236}">
                <a16:creationId xmlns:a16="http://schemas.microsoft.com/office/drawing/2014/main" id="{7EE21F15-F97A-4070-9680-B39282F11C20}"/>
              </a:ext>
            </a:extLst>
          </p:cNvPr>
          <p:cNvSpPr txBox="1"/>
          <p:nvPr/>
        </p:nvSpPr>
        <p:spPr>
          <a:xfrm>
            <a:off x="2098778" y="1844824"/>
            <a:ext cx="543739" cy="523220"/>
          </a:xfrm>
          <a:prstGeom prst="rect">
            <a:avLst/>
          </a:prstGeom>
          <a:solidFill>
            <a:schemeClr val="bg1"/>
          </a:solidFill>
        </p:spPr>
        <p:txBody>
          <a:bodyPr wrap="none" rtlCol="0">
            <a:spAutoFit/>
          </a:bodyPr>
          <a:lstStyle/>
          <a:p>
            <a:r>
              <a:rPr lang="de-DE" sz="2800" b="1" dirty="0"/>
              <a:t>36</a:t>
            </a:r>
          </a:p>
        </p:txBody>
      </p:sp>
      <p:sp>
        <p:nvSpPr>
          <p:cNvPr id="9" name="Textfeld 8">
            <a:extLst>
              <a:ext uri="{FF2B5EF4-FFF2-40B4-BE49-F238E27FC236}">
                <a16:creationId xmlns:a16="http://schemas.microsoft.com/office/drawing/2014/main" id="{220A9D78-F735-442C-A373-F615BFF9E068}"/>
              </a:ext>
            </a:extLst>
          </p:cNvPr>
          <p:cNvSpPr txBox="1"/>
          <p:nvPr/>
        </p:nvSpPr>
        <p:spPr>
          <a:xfrm>
            <a:off x="6682906" y="3429000"/>
            <a:ext cx="933269" cy="523220"/>
          </a:xfrm>
          <a:prstGeom prst="rect">
            <a:avLst/>
          </a:prstGeom>
          <a:solidFill>
            <a:schemeClr val="bg1"/>
          </a:solidFill>
        </p:spPr>
        <p:txBody>
          <a:bodyPr wrap="none" rtlCol="0">
            <a:spAutoFit/>
          </a:bodyPr>
          <a:lstStyle/>
          <a:p>
            <a:r>
              <a:rPr lang="de-DE" sz="2800" b="1" dirty="0"/>
              <a:t>-18,5</a:t>
            </a:r>
          </a:p>
        </p:txBody>
      </p:sp>
      <p:sp>
        <p:nvSpPr>
          <p:cNvPr id="3" name="Rechteck 2">
            <a:extLst>
              <a:ext uri="{FF2B5EF4-FFF2-40B4-BE49-F238E27FC236}">
                <a16:creationId xmlns:a16="http://schemas.microsoft.com/office/drawing/2014/main" id="{DD746799-96A5-4370-9486-E855D321C930}"/>
              </a:ext>
            </a:extLst>
          </p:cNvPr>
          <p:cNvSpPr/>
          <p:nvPr/>
        </p:nvSpPr>
        <p:spPr bwMode="auto">
          <a:xfrm>
            <a:off x="4008017" y="1727384"/>
            <a:ext cx="1537716" cy="1557599"/>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0" name="Textfeld 9">
            <a:extLst>
              <a:ext uri="{FF2B5EF4-FFF2-40B4-BE49-F238E27FC236}">
                <a16:creationId xmlns:a16="http://schemas.microsoft.com/office/drawing/2014/main" id="{DF702833-B49E-4698-BC9D-CE558617A047}"/>
              </a:ext>
            </a:extLst>
          </p:cNvPr>
          <p:cNvSpPr txBox="1"/>
          <p:nvPr/>
        </p:nvSpPr>
        <p:spPr>
          <a:xfrm>
            <a:off x="4298472" y="1844824"/>
            <a:ext cx="1023037" cy="523220"/>
          </a:xfrm>
          <a:prstGeom prst="rect">
            <a:avLst/>
          </a:prstGeom>
          <a:solidFill>
            <a:schemeClr val="bg1"/>
          </a:solidFill>
        </p:spPr>
        <p:txBody>
          <a:bodyPr wrap="none" rtlCol="0">
            <a:spAutoFit/>
          </a:bodyPr>
          <a:lstStyle/>
          <a:p>
            <a:r>
              <a:rPr lang="de-DE" sz="2800" b="1" dirty="0"/>
              <a:t>- 17,5</a:t>
            </a:r>
          </a:p>
        </p:txBody>
      </p:sp>
      <p:sp>
        <p:nvSpPr>
          <p:cNvPr id="12" name="Rechteck 11">
            <a:extLst>
              <a:ext uri="{FF2B5EF4-FFF2-40B4-BE49-F238E27FC236}">
                <a16:creationId xmlns:a16="http://schemas.microsoft.com/office/drawing/2014/main" id="{A9BA4123-44D1-4A44-BE2D-B3FD492E54B7}"/>
              </a:ext>
            </a:extLst>
          </p:cNvPr>
          <p:cNvSpPr/>
          <p:nvPr/>
        </p:nvSpPr>
        <p:spPr bwMode="auto">
          <a:xfrm>
            <a:off x="7581353" y="944724"/>
            <a:ext cx="1203115" cy="133214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6" name="Rechteck 5">
            <a:extLst>
              <a:ext uri="{FF2B5EF4-FFF2-40B4-BE49-F238E27FC236}">
                <a16:creationId xmlns:a16="http://schemas.microsoft.com/office/drawing/2014/main" id="{642C8453-F19B-4BE9-863C-8A79AE977482}"/>
              </a:ext>
            </a:extLst>
          </p:cNvPr>
          <p:cNvSpPr/>
          <p:nvPr/>
        </p:nvSpPr>
        <p:spPr bwMode="auto">
          <a:xfrm>
            <a:off x="6264188" y="2816932"/>
            <a:ext cx="1728192" cy="4680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pic>
        <p:nvPicPr>
          <p:cNvPr id="15" name="Grafik 14">
            <a:extLst>
              <a:ext uri="{FF2B5EF4-FFF2-40B4-BE49-F238E27FC236}">
                <a16:creationId xmlns:a16="http://schemas.microsoft.com/office/drawing/2014/main" id="{6579134D-69ED-4E99-90A8-3EA835A946AD}"/>
              </a:ext>
            </a:extLst>
          </p:cNvPr>
          <p:cNvPicPr>
            <a:picLocks noChangeAspect="1"/>
          </p:cNvPicPr>
          <p:nvPr/>
        </p:nvPicPr>
        <p:blipFill>
          <a:blip r:embed="rId4"/>
          <a:stretch>
            <a:fillRect/>
          </a:stretch>
        </p:blipFill>
        <p:spPr>
          <a:xfrm>
            <a:off x="151404" y="5473652"/>
            <a:ext cx="8777080" cy="431946"/>
          </a:xfrm>
          <a:prstGeom prst="rect">
            <a:avLst/>
          </a:prstGeom>
        </p:spPr>
      </p:pic>
      <p:sp>
        <p:nvSpPr>
          <p:cNvPr id="16" name="Textfeld 15">
            <a:extLst>
              <a:ext uri="{FF2B5EF4-FFF2-40B4-BE49-F238E27FC236}">
                <a16:creationId xmlns:a16="http://schemas.microsoft.com/office/drawing/2014/main" id="{C61E6377-0B5B-467A-BCA9-2B83F52C40E3}"/>
              </a:ext>
            </a:extLst>
          </p:cNvPr>
          <p:cNvSpPr txBox="1"/>
          <p:nvPr/>
        </p:nvSpPr>
        <p:spPr>
          <a:xfrm>
            <a:off x="6348263" y="3977430"/>
            <a:ext cx="1560043" cy="830997"/>
          </a:xfrm>
          <a:prstGeom prst="rect">
            <a:avLst/>
          </a:prstGeom>
          <a:noFill/>
        </p:spPr>
        <p:txBody>
          <a:bodyPr wrap="none" rtlCol="0">
            <a:spAutoFit/>
          </a:bodyPr>
          <a:lstStyle/>
          <a:p>
            <a:pPr algn="ctr"/>
            <a:r>
              <a:rPr lang="de-DE" b="1" dirty="0">
                <a:solidFill>
                  <a:schemeClr val="bg1"/>
                </a:solidFill>
              </a:rPr>
              <a:t>290 TWh</a:t>
            </a:r>
          </a:p>
          <a:p>
            <a:pPr algn="ctr"/>
            <a:r>
              <a:rPr lang="de-DE" dirty="0">
                <a:solidFill>
                  <a:schemeClr val="bg1"/>
                </a:solidFill>
              </a:rPr>
              <a:t>entspricht</a:t>
            </a:r>
          </a:p>
          <a:p>
            <a:pPr algn="ctr"/>
            <a:r>
              <a:rPr lang="de-DE" dirty="0">
                <a:solidFill>
                  <a:schemeClr val="bg1"/>
                </a:solidFill>
              </a:rPr>
              <a:t>7,4 Cent/kWh *)</a:t>
            </a:r>
          </a:p>
        </p:txBody>
      </p:sp>
      <p:sp>
        <p:nvSpPr>
          <p:cNvPr id="5" name="Foliennummernplatzhalter 4">
            <a:extLst>
              <a:ext uri="{FF2B5EF4-FFF2-40B4-BE49-F238E27FC236}">
                <a16:creationId xmlns:a16="http://schemas.microsoft.com/office/drawing/2014/main" id="{D25CCEF6-B1EB-4FBE-BA35-7AAA15DA05A0}"/>
              </a:ext>
            </a:extLst>
          </p:cNvPr>
          <p:cNvSpPr>
            <a:spLocks noGrp="1"/>
          </p:cNvSpPr>
          <p:nvPr>
            <p:ph type="sldNum" sz="quarter" idx="12"/>
          </p:nvPr>
        </p:nvSpPr>
        <p:spPr/>
        <p:txBody>
          <a:bodyPr/>
          <a:lstStyle/>
          <a:p>
            <a:pPr>
              <a:defRPr/>
            </a:pPr>
            <a:fld id="{1C2867A0-F623-427E-AB3E-7CA64D419047}" type="slidenum">
              <a:rPr lang="de-DE" altLang="de-DE" smtClean="0"/>
              <a:pPr>
                <a:defRPr/>
              </a:pPr>
              <a:t>27</a:t>
            </a:fld>
            <a:endParaRPr lang="de-DE" altLang="de-DE"/>
          </a:p>
        </p:txBody>
      </p:sp>
      <p:sp>
        <p:nvSpPr>
          <p:cNvPr id="18" name="Textfeld 17">
            <a:extLst>
              <a:ext uri="{FF2B5EF4-FFF2-40B4-BE49-F238E27FC236}">
                <a16:creationId xmlns:a16="http://schemas.microsoft.com/office/drawing/2014/main" id="{DDC97A96-46A1-44E9-A30F-171AC9A16D40}"/>
              </a:ext>
            </a:extLst>
          </p:cNvPr>
          <p:cNvSpPr txBox="1"/>
          <p:nvPr/>
        </p:nvSpPr>
        <p:spPr>
          <a:xfrm>
            <a:off x="4096055" y="2368044"/>
            <a:ext cx="1388522" cy="830997"/>
          </a:xfrm>
          <a:prstGeom prst="rect">
            <a:avLst/>
          </a:prstGeom>
          <a:noFill/>
        </p:spPr>
        <p:txBody>
          <a:bodyPr wrap="none" rtlCol="0">
            <a:spAutoFit/>
          </a:bodyPr>
          <a:lstStyle/>
          <a:p>
            <a:pPr algn="ctr"/>
            <a:r>
              <a:rPr lang="de-DE" b="1" dirty="0">
                <a:solidFill>
                  <a:schemeClr val="bg1"/>
                </a:solidFill>
              </a:rPr>
              <a:t>290 TWh</a:t>
            </a:r>
          </a:p>
          <a:p>
            <a:pPr algn="ctr"/>
            <a:r>
              <a:rPr lang="de-DE" dirty="0">
                <a:solidFill>
                  <a:schemeClr val="bg1"/>
                </a:solidFill>
              </a:rPr>
              <a:t>entspricht</a:t>
            </a:r>
          </a:p>
          <a:p>
            <a:pPr algn="ctr"/>
            <a:r>
              <a:rPr lang="de-DE" dirty="0">
                <a:solidFill>
                  <a:schemeClr val="bg1"/>
                </a:solidFill>
              </a:rPr>
              <a:t>6,1  Cent/kWh</a:t>
            </a:r>
          </a:p>
        </p:txBody>
      </p:sp>
      <p:sp>
        <p:nvSpPr>
          <p:cNvPr id="8" name="Textfeld 7">
            <a:extLst>
              <a:ext uri="{FF2B5EF4-FFF2-40B4-BE49-F238E27FC236}">
                <a16:creationId xmlns:a16="http://schemas.microsoft.com/office/drawing/2014/main" id="{55C4D9AA-2215-4E52-9E3E-9B34B207E211}"/>
              </a:ext>
            </a:extLst>
          </p:cNvPr>
          <p:cNvSpPr txBox="1"/>
          <p:nvPr/>
        </p:nvSpPr>
        <p:spPr>
          <a:xfrm>
            <a:off x="6861273" y="5554052"/>
            <a:ext cx="2067211" cy="276999"/>
          </a:xfrm>
          <a:prstGeom prst="rect">
            <a:avLst/>
          </a:prstGeom>
          <a:noFill/>
        </p:spPr>
        <p:txBody>
          <a:bodyPr wrap="square" rtlCol="0">
            <a:spAutoFit/>
          </a:bodyPr>
          <a:lstStyle/>
          <a:p>
            <a:r>
              <a:rPr lang="de-DE" sz="1200" dirty="0"/>
              <a:t>*)  auf 511 TWh /2 gerechnet</a:t>
            </a:r>
          </a:p>
        </p:txBody>
      </p:sp>
    </p:spTree>
    <p:extLst>
      <p:ext uri="{BB962C8B-B14F-4D97-AF65-F5344CB8AC3E}">
        <p14:creationId xmlns:p14="http://schemas.microsoft.com/office/powerpoint/2010/main" val="385160166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out)">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ircle(out)">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out)">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10" name="Rectangle 2"/>
          <p:cNvSpPr>
            <a:spLocks noChangeArrowheads="1"/>
          </p:cNvSpPr>
          <p:nvPr/>
        </p:nvSpPr>
        <p:spPr bwMode="auto">
          <a:xfrm>
            <a:off x="264948" y="0"/>
            <a:ext cx="861466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600" dirty="0">
                <a:solidFill>
                  <a:schemeClr val="tx2"/>
                </a:solidFill>
              </a:rPr>
              <a:t>Gleichgewicht von Erzeugung und Verbrauch</a:t>
            </a:r>
          </a:p>
        </p:txBody>
      </p:sp>
      <p:sp>
        <p:nvSpPr>
          <p:cNvPr id="2" name="Textfeld 1">
            <a:extLst>
              <a:ext uri="{FF2B5EF4-FFF2-40B4-BE49-F238E27FC236}">
                <a16:creationId xmlns:a16="http://schemas.microsoft.com/office/drawing/2014/main" id="{8FC37B2D-5ADC-4844-BD9C-3127452A324B}"/>
              </a:ext>
            </a:extLst>
          </p:cNvPr>
          <p:cNvSpPr txBox="1"/>
          <p:nvPr/>
        </p:nvSpPr>
        <p:spPr>
          <a:xfrm>
            <a:off x="934655" y="646331"/>
            <a:ext cx="7274684" cy="1015663"/>
          </a:xfrm>
          <a:prstGeom prst="rect">
            <a:avLst/>
          </a:prstGeom>
          <a:noFill/>
        </p:spPr>
        <p:txBody>
          <a:bodyPr wrap="none" rtlCol="0">
            <a:spAutoFit/>
          </a:bodyPr>
          <a:lstStyle/>
          <a:p>
            <a:pPr algn="ctr"/>
            <a:r>
              <a:rPr lang="de-DE" sz="3200" b="1" dirty="0">
                <a:solidFill>
                  <a:srgbClr val="0070C0"/>
                </a:solidFill>
              </a:rPr>
              <a:t>Strom – das verderblichste Gut der Welt</a:t>
            </a:r>
          </a:p>
          <a:p>
            <a:endParaRPr lang="de-DE" sz="2800" b="1" dirty="0">
              <a:solidFill>
                <a:srgbClr val="0070C0"/>
              </a:solidFill>
            </a:endParaRPr>
          </a:p>
        </p:txBody>
      </p:sp>
      <p:pic>
        <p:nvPicPr>
          <p:cNvPr id="5" name="Grafik 4">
            <a:extLst>
              <a:ext uri="{FF2B5EF4-FFF2-40B4-BE49-F238E27FC236}">
                <a16:creationId xmlns:a16="http://schemas.microsoft.com/office/drawing/2014/main" id="{3C6AD49D-AB46-464C-A35A-D332D48EB20E}"/>
              </a:ext>
            </a:extLst>
          </p:cNvPr>
          <p:cNvPicPr>
            <a:picLocks noChangeAspect="1"/>
          </p:cNvPicPr>
          <p:nvPr/>
        </p:nvPicPr>
        <p:blipFill>
          <a:blip r:embed="rId3"/>
          <a:stretch>
            <a:fillRect/>
          </a:stretch>
        </p:blipFill>
        <p:spPr>
          <a:xfrm>
            <a:off x="453195" y="1302480"/>
            <a:ext cx="8426419" cy="4942745"/>
          </a:xfrm>
          <a:prstGeom prst="rect">
            <a:avLst/>
          </a:prstGeom>
        </p:spPr>
      </p:pic>
      <p:sp>
        <p:nvSpPr>
          <p:cNvPr id="11" name="Textfeld 10">
            <a:extLst>
              <a:ext uri="{FF2B5EF4-FFF2-40B4-BE49-F238E27FC236}">
                <a16:creationId xmlns:a16="http://schemas.microsoft.com/office/drawing/2014/main" id="{30E81DC3-2A74-4CF4-9AE5-35726A69A2EA}"/>
              </a:ext>
            </a:extLst>
          </p:cNvPr>
          <p:cNvSpPr txBox="1"/>
          <p:nvPr/>
        </p:nvSpPr>
        <p:spPr>
          <a:xfrm>
            <a:off x="533261" y="1407945"/>
            <a:ext cx="3569247" cy="461665"/>
          </a:xfrm>
          <a:prstGeom prst="rect">
            <a:avLst/>
          </a:prstGeom>
          <a:solidFill>
            <a:schemeClr val="bg1"/>
          </a:solidFill>
        </p:spPr>
        <p:txBody>
          <a:bodyPr wrap="none" rtlCol="0">
            <a:spAutoFit/>
          </a:bodyPr>
          <a:lstStyle/>
          <a:p>
            <a:r>
              <a:rPr lang="de-DE" sz="2400" b="1" dirty="0">
                <a:solidFill>
                  <a:srgbClr val="0070C0"/>
                </a:solidFill>
              </a:rPr>
              <a:t>Aktiv. Reservekraftwerke</a:t>
            </a:r>
          </a:p>
        </p:txBody>
      </p:sp>
      <p:sp>
        <p:nvSpPr>
          <p:cNvPr id="12" name="Textfeld 11">
            <a:extLst>
              <a:ext uri="{FF2B5EF4-FFF2-40B4-BE49-F238E27FC236}">
                <a16:creationId xmlns:a16="http://schemas.microsoft.com/office/drawing/2014/main" id="{9E5FB4B6-1222-45DB-8A50-F4E3D521C67E}"/>
              </a:ext>
            </a:extLst>
          </p:cNvPr>
          <p:cNvSpPr txBox="1"/>
          <p:nvPr/>
        </p:nvSpPr>
        <p:spPr>
          <a:xfrm>
            <a:off x="5147583" y="1487146"/>
            <a:ext cx="3006785" cy="461665"/>
          </a:xfrm>
          <a:prstGeom prst="rect">
            <a:avLst/>
          </a:prstGeom>
          <a:solidFill>
            <a:schemeClr val="bg1"/>
          </a:solidFill>
        </p:spPr>
        <p:txBody>
          <a:bodyPr wrap="none" rtlCol="0">
            <a:spAutoFit/>
          </a:bodyPr>
          <a:lstStyle/>
          <a:p>
            <a:r>
              <a:rPr lang="de-DE" sz="2400" b="1" dirty="0">
                <a:solidFill>
                  <a:srgbClr val="0070C0"/>
                </a:solidFill>
              </a:rPr>
              <a:t>Abregelung Erzeuger</a:t>
            </a:r>
          </a:p>
        </p:txBody>
      </p:sp>
      <p:sp>
        <p:nvSpPr>
          <p:cNvPr id="13" name="Textfeld 12">
            <a:extLst>
              <a:ext uri="{FF2B5EF4-FFF2-40B4-BE49-F238E27FC236}">
                <a16:creationId xmlns:a16="http://schemas.microsoft.com/office/drawing/2014/main" id="{62B700FD-ECAB-44D4-ABB6-BD2B69653FB5}"/>
              </a:ext>
            </a:extLst>
          </p:cNvPr>
          <p:cNvSpPr txBox="1"/>
          <p:nvPr/>
        </p:nvSpPr>
        <p:spPr>
          <a:xfrm>
            <a:off x="717976" y="1938993"/>
            <a:ext cx="2396810" cy="369332"/>
          </a:xfrm>
          <a:prstGeom prst="rect">
            <a:avLst/>
          </a:prstGeom>
          <a:solidFill>
            <a:schemeClr val="bg1"/>
          </a:solidFill>
        </p:spPr>
        <p:txBody>
          <a:bodyPr wrap="none" rtlCol="0">
            <a:spAutoFit/>
          </a:bodyPr>
          <a:lstStyle/>
          <a:p>
            <a:r>
              <a:rPr lang="de-DE" sz="1800" b="1" dirty="0">
                <a:solidFill>
                  <a:srgbClr val="C00000"/>
                </a:solidFill>
              </a:rPr>
              <a:t>Abschaltung Industrie</a:t>
            </a:r>
          </a:p>
        </p:txBody>
      </p:sp>
      <p:sp>
        <p:nvSpPr>
          <p:cNvPr id="14" name="Textfeld 13">
            <a:extLst>
              <a:ext uri="{FF2B5EF4-FFF2-40B4-BE49-F238E27FC236}">
                <a16:creationId xmlns:a16="http://schemas.microsoft.com/office/drawing/2014/main" id="{E16F6C81-4AB6-4CAF-B25B-F16493051C69}"/>
              </a:ext>
            </a:extLst>
          </p:cNvPr>
          <p:cNvSpPr txBox="1"/>
          <p:nvPr/>
        </p:nvSpPr>
        <p:spPr>
          <a:xfrm>
            <a:off x="5844236" y="1948811"/>
            <a:ext cx="2396809" cy="369332"/>
          </a:xfrm>
          <a:prstGeom prst="rect">
            <a:avLst/>
          </a:prstGeom>
          <a:solidFill>
            <a:schemeClr val="bg1"/>
          </a:solidFill>
        </p:spPr>
        <p:txBody>
          <a:bodyPr wrap="square" rtlCol="0">
            <a:spAutoFit/>
          </a:bodyPr>
          <a:lstStyle/>
          <a:p>
            <a:r>
              <a:rPr lang="de-DE" sz="1800" b="1" dirty="0">
                <a:solidFill>
                  <a:srgbClr val="C00000"/>
                </a:solidFill>
              </a:rPr>
              <a:t>Negative Strompreise</a:t>
            </a:r>
          </a:p>
        </p:txBody>
      </p:sp>
      <p:sp>
        <p:nvSpPr>
          <p:cNvPr id="15" name="Textfeld 14">
            <a:extLst>
              <a:ext uri="{FF2B5EF4-FFF2-40B4-BE49-F238E27FC236}">
                <a16:creationId xmlns:a16="http://schemas.microsoft.com/office/drawing/2014/main" id="{78F66CA1-9E36-4D9F-A910-F8F66FF4CB77}"/>
              </a:ext>
            </a:extLst>
          </p:cNvPr>
          <p:cNvSpPr txBox="1"/>
          <p:nvPr/>
        </p:nvSpPr>
        <p:spPr>
          <a:xfrm>
            <a:off x="6790104" y="2278352"/>
            <a:ext cx="1450941" cy="400110"/>
          </a:xfrm>
          <a:prstGeom prst="rect">
            <a:avLst/>
          </a:prstGeom>
          <a:solidFill>
            <a:schemeClr val="bg1"/>
          </a:solidFill>
        </p:spPr>
        <p:txBody>
          <a:bodyPr wrap="square" rtlCol="0">
            <a:spAutoFit/>
          </a:bodyPr>
          <a:lstStyle/>
          <a:p>
            <a:r>
              <a:rPr lang="de-DE" sz="2000" b="1" dirty="0">
                <a:solidFill>
                  <a:srgbClr val="FF0000"/>
                </a:solidFill>
              </a:rPr>
              <a:t>Blackout</a:t>
            </a:r>
          </a:p>
        </p:txBody>
      </p:sp>
      <p:sp>
        <p:nvSpPr>
          <p:cNvPr id="16" name="Textfeld 15">
            <a:extLst>
              <a:ext uri="{FF2B5EF4-FFF2-40B4-BE49-F238E27FC236}">
                <a16:creationId xmlns:a16="http://schemas.microsoft.com/office/drawing/2014/main" id="{31B6B77B-7CE4-4A58-9793-D553F8811505}"/>
              </a:ext>
            </a:extLst>
          </p:cNvPr>
          <p:cNvSpPr txBox="1"/>
          <p:nvPr/>
        </p:nvSpPr>
        <p:spPr>
          <a:xfrm>
            <a:off x="1281477" y="2261892"/>
            <a:ext cx="1238295" cy="400110"/>
          </a:xfrm>
          <a:prstGeom prst="rect">
            <a:avLst/>
          </a:prstGeom>
          <a:solidFill>
            <a:schemeClr val="bg1"/>
          </a:solidFill>
        </p:spPr>
        <p:txBody>
          <a:bodyPr wrap="square" rtlCol="0">
            <a:spAutoFit/>
          </a:bodyPr>
          <a:lstStyle/>
          <a:p>
            <a:r>
              <a:rPr lang="de-DE" sz="2000" b="1" dirty="0">
                <a:solidFill>
                  <a:srgbClr val="FF0000"/>
                </a:solidFill>
              </a:rPr>
              <a:t>Blackout</a:t>
            </a:r>
          </a:p>
        </p:txBody>
      </p:sp>
      <p:sp>
        <p:nvSpPr>
          <p:cNvPr id="17" name="Textfeld 16">
            <a:extLst>
              <a:ext uri="{FF2B5EF4-FFF2-40B4-BE49-F238E27FC236}">
                <a16:creationId xmlns:a16="http://schemas.microsoft.com/office/drawing/2014/main" id="{7E647522-90B2-4655-A35E-E471E7E0C4DF}"/>
              </a:ext>
            </a:extLst>
          </p:cNvPr>
          <p:cNvSpPr txBox="1"/>
          <p:nvPr/>
        </p:nvSpPr>
        <p:spPr>
          <a:xfrm>
            <a:off x="4343238" y="1185342"/>
            <a:ext cx="646331" cy="646331"/>
          </a:xfrm>
          <a:prstGeom prst="rect">
            <a:avLst/>
          </a:prstGeom>
          <a:solidFill>
            <a:schemeClr val="bg1"/>
          </a:solidFill>
        </p:spPr>
        <p:txBody>
          <a:bodyPr wrap="none" rtlCol="0">
            <a:spAutoFit/>
          </a:bodyPr>
          <a:lstStyle/>
          <a:p>
            <a:r>
              <a:rPr lang="de-DE" sz="3600" b="1" dirty="0">
                <a:solidFill>
                  <a:srgbClr val="00B050"/>
                </a:solidFill>
              </a:rPr>
              <a:t>50</a:t>
            </a:r>
          </a:p>
        </p:txBody>
      </p:sp>
      <p:sp>
        <p:nvSpPr>
          <p:cNvPr id="3" name="Foliennummernplatzhalter 2">
            <a:extLst>
              <a:ext uri="{FF2B5EF4-FFF2-40B4-BE49-F238E27FC236}">
                <a16:creationId xmlns:a16="http://schemas.microsoft.com/office/drawing/2014/main" id="{C27B5AF6-E719-4ACF-960C-2A99CA71DDCF}"/>
              </a:ext>
            </a:extLst>
          </p:cNvPr>
          <p:cNvSpPr>
            <a:spLocks noGrp="1"/>
          </p:cNvSpPr>
          <p:nvPr>
            <p:ph type="sldNum" sz="quarter" idx="12"/>
          </p:nvPr>
        </p:nvSpPr>
        <p:spPr/>
        <p:txBody>
          <a:bodyPr/>
          <a:lstStyle/>
          <a:p>
            <a:pPr>
              <a:defRPr/>
            </a:pPr>
            <a:fld id="{1C2867A0-F623-427E-AB3E-7CA64D419047}" type="slidenum">
              <a:rPr lang="de-DE" altLang="de-DE" smtClean="0"/>
              <a:pPr>
                <a:defRPr/>
              </a:pPr>
              <a:t>28</a:t>
            </a:fld>
            <a:endParaRPr lang="de-DE" altLang="de-DE"/>
          </a:p>
        </p:txBody>
      </p:sp>
    </p:spTree>
    <p:extLst>
      <p:ext uri="{BB962C8B-B14F-4D97-AF65-F5344CB8AC3E}">
        <p14:creationId xmlns:p14="http://schemas.microsoft.com/office/powerpoint/2010/main" val="412608169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ircle(out)">
                                      <p:cBhvr>
                                        <p:cTn id="12" dur="2000"/>
                                        <p:tgtEl>
                                          <p:spTgt spid="17"/>
                                        </p:tgtEl>
                                      </p:cBhvr>
                                    </p:animEffect>
                                  </p:childTnLst>
                                </p:cTn>
                              </p:par>
                              <p:par>
                                <p:cTn id="13" presetID="6" presetClass="entr" presetSubtype="3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out)">
                                      <p:cBhvr>
                                        <p:cTn id="15" dur="2000"/>
                                        <p:tgtEl>
                                          <p:spTgt spid="11"/>
                                        </p:tgtEl>
                                      </p:cBhvr>
                                    </p:animEffect>
                                  </p:childTnLst>
                                </p:cTn>
                              </p:par>
                              <p:par>
                                <p:cTn id="16" presetID="6" presetClass="entr" presetSubtype="32"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ircle(out)">
                                      <p:cBhvr>
                                        <p:cTn id="18" dur="2000"/>
                                        <p:tgtEl>
                                          <p:spTgt spid="12"/>
                                        </p:tgtEl>
                                      </p:cBhvr>
                                    </p:animEffect>
                                  </p:childTnLst>
                                </p:cTn>
                              </p:par>
                              <p:par>
                                <p:cTn id="19" presetID="6" presetClass="entr" presetSubtype="3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circle(out)">
                                      <p:cBhvr>
                                        <p:cTn id="21" dur="2000"/>
                                        <p:tgtEl>
                                          <p:spTgt spid="13"/>
                                        </p:tgtEl>
                                      </p:cBhvr>
                                    </p:animEffect>
                                  </p:childTnLst>
                                </p:cTn>
                              </p:par>
                              <p:par>
                                <p:cTn id="22" presetID="6" presetClass="entr" presetSubtype="32"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circle(out)">
                                      <p:cBhvr>
                                        <p:cTn id="24" dur="2000"/>
                                        <p:tgtEl>
                                          <p:spTgt spid="14"/>
                                        </p:tgtEl>
                                      </p:cBhvr>
                                    </p:animEffect>
                                  </p:childTnLst>
                                </p:cTn>
                              </p:par>
                              <p:par>
                                <p:cTn id="25" presetID="6" presetClass="entr" presetSubtype="3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out)">
                                      <p:cBhvr>
                                        <p:cTn id="27" dur="2000"/>
                                        <p:tgtEl>
                                          <p:spTgt spid="5"/>
                                        </p:tgtEl>
                                      </p:cBhvr>
                                    </p:animEffect>
                                  </p:childTnLst>
                                </p:cTn>
                              </p:par>
                              <p:par>
                                <p:cTn id="28" presetID="6" presetClass="entr" presetSubtype="32"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circle(out)">
                                      <p:cBhvr>
                                        <p:cTn id="30" dur="2000"/>
                                        <p:tgtEl>
                                          <p:spTgt spid="15"/>
                                        </p:tgtEl>
                                      </p:cBhvr>
                                    </p:animEffect>
                                  </p:childTnLst>
                                </p:cTn>
                              </p:par>
                              <p:par>
                                <p:cTn id="31" presetID="6" presetClass="entr" presetSubtype="32"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ircle(out)">
                                      <p:cBhvr>
                                        <p:cTn id="3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12" grpId="0" animBg="1"/>
      <p:bldP spid="13" grpId="0" animBg="1"/>
      <p:bldP spid="14" grpId="0" animBg="1"/>
      <p:bldP spid="15" grpId="0" animBg="1"/>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ChangeArrowheads="1"/>
          </p:cNvSpPr>
          <p:nvPr/>
        </p:nvSpPr>
        <p:spPr bwMode="auto">
          <a:xfrm>
            <a:off x="720662" y="-338340"/>
            <a:ext cx="8424936"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lvl="1">
              <a:spcBef>
                <a:spcPct val="0"/>
              </a:spcBef>
              <a:buClrTx/>
              <a:buFontTx/>
              <a:buNone/>
            </a:pPr>
            <a:endParaRPr kumimoji="1" lang="de-DE" altLang="de-DE" dirty="0"/>
          </a:p>
          <a:p>
            <a:pPr>
              <a:lnSpc>
                <a:spcPct val="100000"/>
              </a:lnSpc>
              <a:spcBef>
                <a:spcPct val="0"/>
              </a:spcBef>
              <a:buClrTx/>
              <a:buSzTx/>
              <a:buNone/>
            </a:pPr>
            <a:r>
              <a:rPr lang="de-DE" altLang="de-DE" sz="3600" dirty="0">
                <a:solidFill>
                  <a:schemeClr val="tx2"/>
                </a:solidFill>
              </a:rPr>
              <a:t>Solar- und Windkraftanlagen sind volatil </a:t>
            </a:r>
            <a:r>
              <a:rPr lang="de-DE" altLang="de-DE" sz="1800" dirty="0">
                <a:solidFill>
                  <a:schemeClr val="tx2"/>
                </a:solidFill>
              </a:rPr>
              <a:t>2024</a:t>
            </a:r>
          </a:p>
          <a:p>
            <a:pPr>
              <a:lnSpc>
                <a:spcPct val="100000"/>
              </a:lnSpc>
              <a:spcBef>
                <a:spcPct val="0"/>
              </a:spcBef>
              <a:buClrTx/>
              <a:buSzTx/>
              <a:buFontTx/>
              <a:buChar char="•"/>
            </a:pPr>
            <a:endParaRPr kumimoji="1" lang="de-DE" altLang="de-DE" sz="2800" dirty="0"/>
          </a:p>
        </p:txBody>
      </p:sp>
      <p:sp>
        <p:nvSpPr>
          <p:cNvPr id="10" name="Pfeil nach rechts 9"/>
          <p:cNvSpPr/>
          <p:nvPr/>
        </p:nvSpPr>
        <p:spPr bwMode="auto">
          <a:xfrm>
            <a:off x="714280" y="1403840"/>
            <a:ext cx="978408" cy="484632"/>
          </a:xfrm>
          <a:prstGeom prst="rightArrow">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1" name="Textfeld 10"/>
          <p:cNvSpPr txBox="1"/>
          <p:nvPr/>
        </p:nvSpPr>
        <p:spPr>
          <a:xfrm>
            <a:off x="1692688" y="1393676"/>
            <a:ext cx="7331238" cy="523220"/>
          </a:xfrm>
          <a:prstGeom prst="rect">
            <a:avLst/>
          </a:prstGeom>
          <a:solidFill>
            <a:schemeClr val="bg1"/>
          </a:solidFill>
        </p:spPr>
        <p:txBody>
          <a:bodyPr wrap="none" rtlCol="0">
            <a:spAutoFit/>
          </a:bodyPr>
          <a:lstStyle/>
          <a:p>
            <a:r>
              <a:rPr lang="de-DE" sz="2800" b="1" dirty="0"/>
              <a:t>170 GW</a:t>
            </a:r>
            <a:r>
              <a:rPr lang="de-DE" dirty="0"/>
              <a:t> Installierte Leistung Solar und Windkraftanlagen  (100 GW + 70 GW) </a:t>
            </a:r>
          </a:p>
        </p:txBody>
      </p:sp>
      <p:sp>
        <p:nvSpPr>
          <p:cNvPr id="4" name="Textfeld 3"/>
          <p:cNvSpPr txBox="1"/>
          <p:nvPr/>
        </p:nvSpPr>
        <p:spPr>
          <a:xfrm>
            <a:off x="2078257" y="2006643"/>
            <a:ext cx="5362751" cy="1077218"/>
          </a:xfrm>
          <a:prstGeom prst="rect">
            <a:avLst/>
          </a:prstGeom>
          <a:solidFill>
            <a:schemeClr val="bg1"/>
          </a:solidFill>
        </p:spPr>
        <p:txBody>
          <a:bodyPr wrap="none" rtlCol="0">
            <a:spAutoFit/>
          </a:bodyPr>
          <a:lstStyle/>
          <a:p>
            <a:pPr algn="ctr"/>
            <a:r>
              <a:rPr lang="de-DE" sz="3200" b="1" dirty="0"/>
              <a:t>Subventionen dieser Anlagen </a:t>
            </a:r>
          </a:p>
          <a:p>
            <a:pPr algn="ctr"/>
            <a:r>
              <a:rPr lang="de-DE" sz="3200" b="1" dirty="0"/>
              <a:t>ca. 400 Milliarden €</a:t>
            </a:r>
          </a:p>
        </p:txBody>
      </p:sp>
      <p:sp>
        <p:nvSpPr>
          <p:cNvPr id="5" name="Textfeld 4"/>
          <p:cNvSpPr txBox="1"/>
          <p:nvPr/>
        </p:nvSpPr>
        <p:spPr>
          <a:xfrm>
            <a:off x="1540161" y="2999204"/>
            <a:ext cx="6438942" cy="1200329"/>
          </a:xfrm>
          <a:prstGeom prst="rect">
            <a:avLst/>
          </a:prstGeom>
          <a:solidFill>
            <a:schemeClr val="bg1"/>
          </a:solidFill>
        </p:spPr>
        <p:txBody>
          <a:bodyPr wrap="none" rtlCol="0">
            <a:spAutoFit/>
          </a:bodyPr>
          <a:lstStyle/>
          <a:p>
            <a:pPr algn="ctr"/>
            <a:r>
              <a:rPr lang="de-DE" sz="3600" b="1" dirty="0">
                <a:solidFill>
                  <a:srgbClr val="FF0000"/>
                </a:solidFill>
              </a:rPr>
              <a:t>Strom-Erzeugung</a:t>
            </a:r>
            <a:r>
              <a:rPr lang="de-DE" sz="2000" b="1" dirty="0">
                <a:solidFill>
                  <a:srgbClr val="FF0000"/>
                </a:solidFill>
              </a:rPr>
              <a:t> </a:t>
            </a:r>
            <a:r>
              <a:rPr lang="de-DE" sz="3600" b="1" dirty="0">
                <a:solidFill>
                  <a:srgbClr val="FF0000"/>
                </a:solidFill>
              </a:rPr>
              <a:t>von 212 TWh</a:t>
            </a:r>
          </a:p>
          <a:p>
            <a:pPr algn="ctr"/>
            <a:r>
              <a:rPr lang="de-DE" sz="2400" b="1" dirty="0">
                <a:solidFill>
                  <a:srgbClr val="FF0000"/>
                </a:solidFill>
              </a:rPr>
              <a:t>das</a:t>
            </a:r>
            <a:r>
              <a:rPr lang="de-DE" sz="3600" b="1" dirty="0">
                <a:solidFill>
                  <a:srgbClr val="FF0000"/>
                </a:solidFill>
              </a:rPr>
              <a:t> </a:t>
            </a:r>
            <a:r>
              <a:rPr lang="de-DE" sz="2400" b="1" dirty="0">
                <a:solidFill>
                  <a:srgbClr val="FF0000"/>
                </a:solidFill>
              </a:rPr>
              <a:t>sind 9,5 % des Endenergieverbrauches </a:t>
            </a:r>
          </a:p>
        </p:txBody>
      </p:sp>
      <p:cxnSp>
        <p:nvCxnSpPr>
          <p:cNvPr id="18" name="Gerader Verbinder 17"/>
          <p:cNvCxnSpPr/>
          <p:nvPr/>
        </p:nvCxnSpPr>
        <p:spPr bwMode="auto">
          <a:xfrm flipV="1">
            <a:off x="906115" y="5126384"/>
            <a:ext cx="7707036" cy="24758"/>
          </a:xfrm>
          <a:prstGeom prst="line">
            <a:avLst/>
          </a:prstGeom>
          <a:solidFill>
            <a:schemeClr val="accent1"/>
          </a:solidFill>
          <a:ln w="9525" cap="flat" cmpd="sng" algn="ctr">
            <a:solidFill>
              <a:schemeClr val="accent5">
                <a:lumMod val="9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Gerader Verbinder 19"/>
          <p:cNvCxnSpPr/>
          <p:nvPr/>
        </p:nvCxnSpPr>
        <p:spPr bwMode="auto">
          <a:xfrm flipV="1">
            <a:off x="968697" y="4764193"/>
            <a:ext cx="7817951" cy="35404"/>
          </a:xfrm>
          <a:prstGeom prst="line">
            <a:avLst/>
          </a:prstGeom>
          <a:solidFill>
            <a:schemeClr val="accent1"/>
          </a:solidFill>
          <a:ln w="9525" cap="flat" cmpd="sng" algn="ctr">
            <a:solidFill>
              <a:schemeClr val="accent5">
                <a:lumMod val="9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9" name="Grafik 8">
            <a:extLst>
              <a:ext uri="{FF2B5EF4-FFF2-40B4-BE49-F238E27FC236}">
                <a16:creationId xmlns:a16="http://schemas.microsoft.com/office/drawing/2014/main" id="{37A8DB87-83B9-4007-A638-C4C77EA2052D}"/>
              </a:ext>
            </a:extLst>
          </p:cNvPr>
          <p:cNvPicPr>
            <a:picLocks noChangeAspect="1"/>
          </p:cNvPicPr>
          <p:nvPr/>
        </p:nvPicPr>
        <p:blipFill>
          <a:blip r:embed="rId3"/>
          <a:stretch>
            <a:fillRect/>
          </a:stretch>
        </p:blipFill>
        <p:spPr>
          <a:xfrm>
            <a:off x="411028" y="4239393"/>
            <a:ext cx="8255799" cy="1931424"/>
          </a:xfrm>
          <a:prstGeom prst="rect">
            <a:avLst/>
          </a:prstGeom>
        </p:spPr>
      </p:pic>
      <p:sp>
        <p:nvSpPr>
          <p:cNvPr id="2" name="Rechteck 1"/>
          <p:cNvSpPr/>
          <p:nvPr/>
        </p:nvSpPr>
        <p:spPr bwMode="auto">
          <a:xfrm>
            <a:off x="968697" y="4353342"/>
            <a:ext cx="7895119" cy="9512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7" name="Fußzeilenplatzhalter 16"/>
          <p:cNvSpPr>
            <a:spLocks noGrp="1"/>
          </p:cNvSpPr>
          <p:nvPr>
            <p:ph type="ftr" sz="quarter" idx="11"/>
          </p:nvPr>
        </p:nvSpPr>
        <p:spPr>
          <a:xfrm>
            <a:off x="611560" y="6311037"/>
            <a:ext cx="4896544" cy="476250"/>
          </a:xfrm>
        </p:spPr>
        <p:txBody>
          <a:bodyPr/>
          <a:lstStyle/>
          <a:p>
            <a:pPr>
              <a:defRPr/>
            </a:pPr>
            <a:r>
              <a:rPr lang="de-DE" altLang="de-DE"/>
              <a:t>Konferenz des Schiller-Instituts in Berlin am 30.-31.05.2026                                                                                </a:t>
            </a:r>
          </a:p>
        </p:txBody>
      </p:sp>
      <p:cxnSp>
        <p:nvCxnSpPr>
          <p:cNvPr id="3" name="Gerader Verbinder 2"/>
          <p:cNvCxnSpPr/>
          <p:nvPr/>
        </p:nvCxnSpPr>
        <p:spPr bwMode="auto">
          <a:xfrm flipV="1">
            <a:off x="658755" y="5336503"/>
            <a:ext cx="7954396" cy="36004"/>
          </a:xfrm>
          <a:prstGeom prst="line">
            <a:avLst/>
          </a:prstGeom>
          <a:solidFill>
            <a:schemeClr val="accent1"/>
          </a:solidFill>
          <a:ln w="28575"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feld 5"/>
          <p:cNvSpPr txBox="1"/>
          <p:nvPr/>
        </p:nvSpPr>
        <p:spPr>
          <a:xfrm>
            <a:off x="397890" y="959834"/>
            <a:ext cx="597728" cy="338554"/>
          </a:xfrm>
          <a:prstGeom prst="rect">
            <a:avLst/>
          </a:prstGeom>
          <a:noFill/>
        </p:spPr>
        <p:txBody>
          <a:bodyPr wrap="none" rtlCol="0">
            <a:spAutoFit/>
          </a:bodyPr>
          <a:lstStyle/>
          <a:p>
            <a:r>
              <a:rPr lang="de-DE" b="1" dirty="0"/>
              <a:t>GW </a:t>
            </a:r>
          </a:p>
        </p:txBody>
      </p:sp>
      <p:grpSp>
        <p:nvGrpSpPr>
          <p:cNvPr id="25" name="Gruppieren 24">
            <a:extLst>
              <a:ext uri="{FF2B5EF4-FFF2-40B4-BE49-F238E27FC236}">
                <a16:creationId xmlns:a16="http://schemas.microsoft.com/office/drawing/2014/main" id="{D422B246-0CE7-4CB6-A356-6FBF3D5EFC61}"/>
              </a:ext>
            </a:extLst>
          </p:cNvPr>
          <p:cNvGrpSpPr/>
          <p:nvPr/>
        </p:nvGrpSpPr>
        <p:grpSpPr>
          <a:xfrm>
            <a:off x="100188" y="1438608"/>
            <a:ext cx="511372" cy="4510672"/>
            <a:chOff x="100188" y="1438608"/>
            <a:chExt cx="511372" cy="4510672"/>
          </a:xfrm>
        </p:grpSpPr>
        <p:cxnSp>
          <p:nvCxnSpPr>
            <p:cNvPr id="14" name="Gerade Verbindung mit Pfeil 13">
              <a:extLst>
                <a:ext uri="{FF2B5EF4-FFF2-40B4-BE49-F238E27FC236}">
                  <a16:creationId xmlns:a16="http://schemas.microsoft.com/office/drawing/2014/main" id="{54C8348E-9331-4D12-AFFC-9DD3D1F2ED64}"/>
                </a:ext>
              </a:extLst>
            </p:cNvPr>
            <p:cNvCxnSpPr/>
            <p:nvPr/>
          </p:nvCxnSpPr>
          <p:spPr bwMode="auto">
            <a:xfrm flipV="1">
              <a:off x="611560" y="1438608"/>
              <a:ext cx="0" cy="4510672"/>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feld 20">
              <a:extLst>
                <a:ext uri="{FF2B5EF4-FFF2-40B4-BE49-F238E27FC236}">
                  <a16:creationId xmlns:a16="http://schemas.microsoft.com/office/drawing/2014/main" id="{208D2D8C-AE03-490E-B539-1A1B019EB3B0}"/>
                </a:ext>
              </a:extLst>
            </p:cNvPr>
            <p:cNvSpPr txBox="1"/>
            <p:nvPr/>
          </p:nvSpPr>
          <p:spPr>
            <a:xfrm>
              <a:off x="100818" y="5232818"/>
              <a:ext cx="184731" cy="338554"/>
            </a:xfrm>
            <a:prstGeom prst="rect">
              <a:avLst/>
            </a:prstGeom>
            <a:noFill/>
          </p:spPr>
          <p:txBody>
            <a:bodyPr wrap="none" rtlCol="0">
              <a:spAutoFit/>
            </a:bodyPr>
            <a:lstStyle/>
            <a:p>
              <a:endParaRPr lang="de-DE" b="1" dirty="0"/>
            </a:p>
          </p:txBody>
        </p:sp>
        <p:sp>
          <p:nvSpPr>
            <p:cNvPr id="22" name="Textfeld 21">
              <a:extLst>
                <a:ext uri="{FF2B5EF4-FFF2-40B4-BE49-F238E27FC236}">
                  <a16:creationId xmlns:a16="http://schemas.microsoft.com/office/drawing/2014/main" id="{1D5117F4-C136-4493-A7DC-87AFE9D5F36F}"/>
                </a:ext>
              </a:extLst>
            </p:cNvPr>
            <p:cNvSpPr txBox="1"/>
            <p:nvPr/>
          </p:nvSpPr>
          <p:spPr>
            <a:xfrm>
              <a:off x="108189" y="3396049"/>
              <a:ext cx="492443" cy="338554"/>
            </a:xfrm>
            <a:prstGeom prst="rect">
              <a:avLst/>
            </a:prstGeom>
            <a:noFill/>
          </p:spPr>
          <p:txBody>
            <a:bodyPr wrap="none" rtlCol="0">
              <a:spAutoFit/>
            </a:bodyPr>
            <a:lstStyle/>
            <a:p>
              <a:r>
                <a:rPr lang="de-DE" b="1" dirty="0"/>
                <a:t>100</a:t>
              </a:r>
            </a:p>
          </p:txBody>
        </p:sp>
        <p:sp>
          <p:nvSpPr>
            <p:cNvPr id="23" name="Textfeld 22">
              <a:extLst>
                <a:ext uri="{FF2B5EF4-FFF2-40B4-BE49-F238E27FC236}">
                  <a16:creationId xmlns:a16="http://schemas.microsoft.com/office/drawing/2014/main" id="{3E821BC5-EC30-4D39-B7F4-E48D896C3FCA}"/>
                </a:ext>
              </a:extLst>
            </p:cNvPr>
            <p:cNvSpPr txBox="1"/>
            <p:nvPr/>
          </p:nvSpPr>
          <p:spPr>
            <a:xfrm>
              <a:off x="100188" y="4612618"/>
              <a:ext cx="389850" cy="338554"/>
            </a:xfrm>
            <a:prstGeom prst="rect">
              <a:avLst/>
            </a:prstGeom>
            <a:noFill/>
          </p:spPr>
          <p:txBody>
            <a:bodyPr wrap="none" rtlCol="0">
              <a:spAutoFit/>
            </a:bodyPr>
            <a:lstStyle/>
            <a:p>
              <a:r>
                <a:rPr lang="de-DE" b="1" dirty="0"/>
                <a:t>50</a:t>
              </a:r>
            </a:p>
          </p:txBody>
        </p:sp>
        <p:sp>
          <p:nvSpPr>
            <p:cNvPr id="24" name="Textfeld 23">
              <a:extLst>
                <a:ext uri="{FF2B5EF4-FFF2-40B4-BE49-F238E27FC236}">
                  <a16:creationId xmlns:a16="http://schemas.microsoft.com/office/drawing/2014/main" id="{CFC5B14C-FB78-416F-AEFE-A8EC406EB617}"/>
                </a:ext>
              </a:extLst>
            </p:cNvPr>
            <p:cNvSpPr txBox="1"/>
            <p:nvPr/>
          </p:nvSpPr>
          <p:spPr>
            <a:xfrm>
              <a:off x="108189" y="2053020"/>
              <a:ext cx="492443" cy="338554"/>
            </a:xfrm>
            <a:prstGeom prst="rect">
              <a:avLst/>
            </a:prstGeom>
            <a:noFill/>
          </p:spPr>
          <p:txBody>
            <a:bodyPr wrap="none" rtlCol="0">
              <a:spAutoFit/>
            </a:bodyPr>
            <a:lstStyle/>
            <a:p>
              <a:r>
                <a:rPr lang="de-DE" b="1" dirty="0"/>
                <a:t>150</a:t>
              </a:r>
            </a:p>
          </p:txBody>
        </p:sp>
      </p:grpSp>
      <p:sp>
        <p:nvSpPr>
          <p:cNvPr id="7" name="Foliennummernplatzhalter 6">
            <a:extLst>
              <a:ext uri="{FF2B5EF4-FFF2-40B4-BE49-F238E27FC236}">
                <a16:creationId xmlns:a16="http://schemas.microsoft.com/office/drawing/2014/main" id="{3A7B98A1-F3BC-4AC5-9538-D183037DD049}"/>
              </a:ext>
            </a:extLst>
          </p:cNvPr>
          <p:cNvSpPr>
            <a:spLocks noGrp="1"/>
          </p:cNvSpPr>
          <p:nvPr>
            <p:ph type="sldNum" sz="quarter" idx="12"/>
          </p:nvPr>
        </p:nvSpPr>
        <p:spPr/>
        <p:txBody>
          <a:bodyPr/>
          <a:lstStyle/>
          <a:p>
            <a:pPr>
              <a:defRPr/>
            </a:pPr>
            <a:fld id="{1C2867A0-F623-427E-AB3E-7CA64D419047}" type="slidenum">
              <a:rPr lang="de-DE" altLang="de-DE" smtClean="0"/>
              <a:pPr>
                <a:defRPr/>
              </a:pPr>
              <a:t>29</a:t>
            </a:fld>
            <a:endParaRPr lang="de-DE" altLang="de-DE"/>
          </a:p>
        </p:txBody>
      </p:sp>
      <p:sp>
        <p:nvSpPr>
          <p:cNvPr id="12" name="Textfeld 11">
            <a:extLst>
              <a:ext uri="{FF2B5EF4-FFF2-40B4-BE49-F238E27FC236}">
                <a16:creationId xmlns:a16="http://schemas.microsoft.com/office/drawing/2014/main" id="{F3C15454-9241-4DE5-9732-CD4603A72E13}"/>
              </a:ext>
            </a:extLst>
          </p:cNvPr>
          <p:cNvSpPr txBox="1"/>
          <p:nvPr/>
        </p:nvSpPr>
        <p:spPr>
          <a:xfrm>
            <a:off x="7179335" y="4747301"/>
            <a:ext cx="2028056" cy="400110"/>
          </a:xfrm>
          <a:prstGeom prst="rect">
            <a:avLst/>
          </a:prstGeom>
          <a:noFill/>
        </p:spPr>
        <p:txBody>
          <a:bodyPr wrap="none" rtlCol="0">
            <a:spAutoFit/>
          </a:bodyPr>
          <a:lstStyle/>
          <a:p>
            <a:r>
              <a:rPr lang="de-DE" sz="1400" b="1" dirty="0">
                <a:solidFill>
                  <a:srgbClr val="00B050"/>
                </a:solidFill>
              </a:rPr>
              <a:t>Durchschnitt</a:t>
            </a:r>
            <a:r>
              <a:rPr lang="de-DE" sz="2000" b="1" dirty="0">
                <a:solidFill>
                  <a:srgbClr val="00B050"/>
                </a:solidFill>
              </a:rPr>
              <a:t> 24 GW</a:t>
            </a:r>
          </a:p>
        </p:txBody>
      </p:sp>
      <p:sp>
        <p:nvSpPr>
          <p:cNvPr id="8" name="Textfeld 7">
            <a:extLst>
              <a:ext uri="{FF2B5EF4-FFF2-40B4-BE49-F238E27FC236}">
                <a16:creationId xmlns:a16="http://schemas.microsoft.com/office/drawing/2014/main" id="{0CDC81EF-4C05-4B40-A56C-C141C8333FC3}"/>
              </a:ext>
            </a:extLst>
          </p:cNvPr>
          <p:cNvSpPr txBox="1"/>
          <p:nvPr/>
        </p:nvSpPr>
        <p:spPr>
          <a:xfrm>
            <a:off x="7318994" y="3950777"/>
            <a:ext cx="1846531" cy="400110"/>
          </a:xfrm>
          <a:prstGeom prst="rect">
            <a:avLst/>
          </a:prstGeom>
          <a:noFill/>
        </p:spPr>
        <p:txBody>
          <a:bodyPr wrap="none" rtlCol="0">
            <a:spAutoFit/>
          </a:bodyPr>
          <a:lstStyle/>
          <a:p>
            <a:r>
              <a:rPr lang="de-DE" sz="1400" b="1" dirty="0"/>
              <a:t>Verbrauch</a:t>
            </a:r>
            <a:r>
              <a:rPr lang="de-DE" sz="2000" b="1" dirty="0"/>
              <a:t> 70 GW</a:t>
            </a:r>
          </a:p>
        </p:txBody>
      </p:sp>
      <p:cxnSp>
        <p:nvCxnSpPr>
          <p:cNvPr id="26" name="Gerader Verbinder 25">
            <a:extLst>
              <a:ext uri="{FF2B5EF4-FFF2-40B4-BE49-F238E27FC236}">
                <a16:creationId xmlns:a16="http://schemas.microsoft.com/office/drawing/2014/main" id="{40185BF0-00FE-4C0A-BEC3-8F31EED019A7}"/>
              </a:ext>
            </a:extLst>
          </p:cNvPr>
          <p:cNvCxnSpPr/>
          <p:nvPr/>
        </p:nvCxnSpPr>
        <p:spPr bwMode="auto">
          <a:xfrm flipV="1">
            <a:off x="578044" y="4269484"/>
            <a:ext cx="7954396" cy="36004"/>
          </a:xfrm>
          <a:prstGeom prst="line">
            <a:avLst/>
          </a:prstGeom>
          <a:solidFill>
            <a:schemeClr val="accent1"/>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1841667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out)">
                                      <p:cBhvr>
                                        <p:cTn id="12" dur="2000"/>
                                        <p:tgtEl>
                                          <p:spTgt spid="12"/>
                                        </p:tgtEl>
                                      </p:cBhvr>
                                    </p:animEffect>
                                  </p:childTnLst>
                                </p:cTn>
                              </p:par>
                              <p:par>
                                <p:cTn id="13" presetID="6" presetClass="entr" presetSubtype="3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out)">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circle(out)">
                                      <p:cBhvr>
                                        <p:cTn id="20" dur="20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3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out)">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3000"/>
                                        <p:tgtEl>
                                          <p:spTgt spid="10"/>
                                        </p:tgtEl>
                                      </p:cBhvr>
                                    </p:animEffect>
                                    <p:anim calcmode="lin" valueType="num">
                                      <p:cBhvr>
                                        <p:cTn id="31" dur="3000" fill="hold"/>
                                        <p:tgtEl>
                                          <p:spTgt spid="10"/>
                                        </p:tgtEl>
                                        <p:attrNameLst>
                                          <p:attrName>ppt_x</p:attrName>
                                        </p:attrNameLst>
                                      </p:cBhvr>
                                      <p:tavLst>
                                        <p:tav tm="0">
                                          <p:val>
                                            <p:strVal val="#ppt_x"/>
                                          </p:val>
                                        </p:tav>
                                        <p:tav tm="100000">
                                          <p:val>
                                            <p:strVal val="#ppt_x"/>
                                          </p:val>
                                        </p:tav>
                                      </p:tavLst>
                                    </p:anim>
                                    <p:anim calcmode="lin" valueType="num">
                                      <p:cBhvr>
                                        <p:cTn id="32" dur="3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3000"/>
                                        <p:tgtEl>
                                          <p:spTgt spid="11"/>
                                        </p:tgtEl>
                                      </p:cBhvr>
                                    </p:animEffect>
                                    <p:anim calcmode="lin" valueType="num">
                                      <p:cBhvr>
                                        <p:cTn id="36" dur="3000" fill="hold"/>
                                        <p:tgtEl>
                                          <p:spTgt spid="11"/>
                                        </p:tgtEl>
                                        <p:attrNameLst>
                                          <p:attrName>ppt_x</p:attrName>
                                        </p:attrNameLst>
                                      </p:cBhvr>
                                      <p:tavLst>
                                        <p:tav tm="0">
                                          <p:val>
                                            <p:strVal val="#ppt_x"/>
                                          </p:val>
                                        </p:tav>
                                        <p:tav tm="100000">
                                          <p:val>
                                            <p:strVal val="#ppt_x"/>
                                          </p:val>
                                        </p:tav>
                                      </p:tavLst>
                                    </p:anim>
                                    <p:anim calcmode="lin" valueType="num">
                                      <p:cBhvr>
                                        <p:cTn id="37" dur="3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6" presetClass="entr" presetSubtype="32"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circle(out)">
                                      <p:cBhvr>
                                        <p:cTn id="42" dur="20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32"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circle(out)">
                                      <p:cBhvr>
                                        <p:cTn id="4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 grpId="0" animBg="1"/>
      <p:bldP spid="5" grpId="0" animBg="1"/>
      <p:bldP spid="6" grpId="0"/>
      <p:bldP spid="12"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p:cNvSpPr>
            <a:spLocks noGrp="1"/>
          </p:cNvSpPr>
          <p:nvPr>
            <p:ph type="ftr" sz="quarter" idx="11"/>
          </p:nvPr>
        </p:nvSpPr>
        <p:spPr>
          <a:xfrm>
            <a:off x="71500" y="6245225"/>
            <a:ext cx="4752528" cy="476250"/>
          </a:xfrm>
        </p:spPr>
        <p:txBody>
          <a:bodyPr/>
          <a:lstStyle/>
          <a:p>
            <a:pPr>
              <a:defRPr/>
            </a:pPr>
            <a:r>
              <a:rPr lang="de-DE" altLang="de-DE"/>
              <a:t>Konferenz des Schiller-Instituts in Berlin am 30.-31.05.2026                                                                                </a:t>
            </a:r>
            <a:endParaRPr lang="de-DE" altLang="de-DE" dirty="0"/>
          </a:p>
        </p:txBody>
      </p:sp>
      <p:sp>
        <p:nvSpPr>
          <p:cNvPr id="7" name="Titel 1"/>
          <p:cNvSpPr>
            <a:spLocks noGrp="1"/>
          </p:cNvSpPr>
          <p:nvPr>
            <p:ph type="title"/>
          </p:nvPr>
        </p:nvSpPr>
        <p:spPr>
          <a:xfrm>
            <a:off x="467544" y="116632"/>
            <a:ext cx="8229600" cy="562074"/>
          </a:xfrm>
        </p:spPr>
        <p:txBody>
          <a:bodyPr/>
          <a:lstStyle/>
          <a:p>
            <a:r>
              <a:rPr lang="de-DE" sz="3600" dirty="0">
                <a:latin typeface="Times New Roman" panose="02020603050405020304" pitchFamily="18" charset="0"/>
                <a:cs typeface="Times New Roman" panose="02020603050405020304" pitchFamily="18" charset="0"/>
              </a:rPr>
              <a:t>Unterschied Leistung kW und Arbeit kWh</a:t>
            </a:r>
            <a:endParaRPr lang="de-DE" sz="1800" dirty="0">
              <a:latin typeface="Times New Roman" panose="02020603050405020304" pitchFamily="18" charset="0"/>
              <a:cs typeface="Times New Roman" panose="02020603050405020304" pitchFamily="18" charset="0"/>
            </a:endParaRPr>
          </a:p>
        </p:txBody>
      </p:sp>
      <p:pic>
        <p:nvPicPr>
          <p:cNvPr id="8" name="Grafik 7"/>
          <p:cNvPicPr>
            <a:picLocks noChangeAspect="1"/>
          </p:cNvPicPr>
          <p:nvPr/>
        </p:nvPicPr>
        <p:blipFill>
          <a:blip r:embed="rId3"/>
          <a:stretch>
            <a:fillRect/>
          </a:stretch>
        </p:blipFill>
        <p:spPr>
          <a:xfrm>
            <a:off x="711914" y="781182"/>
            <a:ext cx="7740860" cy="5361566"/>
          </a:xfrm>
          <a:prstGeom prst="rect">
            <a:avLst/>
          </a:prstGeom>
        </p:spPr>
      </p:pic>
      <p:pic>
        <p:nvPicPr>
          <p:cNvPr id="9" name="Grafik 8"/>
          <p:cNvPicPr>
            <a:picLocks noChangeAspect="1"/>
          </p:cNvPicPr>
          <p:nvPr/>
        </p:nvPicPr>
        <p:blipFill>
          <a:blip r:embed="rId4"/>
          <a:stretch>
            <a:fillRect/>
          </a:stretch>
        </p:blipFill>
        <p:spPr>
          <a:xfrm>
            <a:off x="1115616" y="2924944"/>
            <a:ext cx="2016224" cy="1939456"/>
          </a:xfrm>
          <a:prstGeom prst="rect">
            <a:avLst/>
          </a:prstGeom>
        </p:spPr>
      </p:pic>
      <p:pic>
        <p:nvPicPr>
          <p:cNvPr id="10" name="Grafik 9"/>
          <p:cNvPicPr>
            <a:picLocks noChangeAspect="1"/>
          </p:cNvPicPr>
          <p:nvPr/>
        </p:nvPicPr>
        <p:blipFill>
          <a:blip r:embed="rId4"/>
          <a:stretch>
            <a:fillRect/>
          </a:stretch>
        </p:blipFill>
        <p:spPr>
          <a:xfrm>
            <a:off x="6120172" y="2852936"/>
            <a:ext cx="2016224" cy="1923915"/>
          </a:xfrm>
          <a:prstGeom prst="rect">
            <a:avLst/>
          </a:prstGeom>
        </p:spPr>
      </p:pic>
      <p:pic>
        <p:nvPicPr>
          <p:cNvPr id="12" name="Grafik 11"/>
          <p:cNvPicPr>
            <a:picLocks noChangeAspect="1"/>
          </p:cNvPicPr>
          <p:nvPr/>
        </p:nvPicPr>
        <p:blipFill>
          <a:blip r:embed="rId5"/>
          <a:stretch>
            <a:fillRect/>
          </a:stretch>
        </p:blipFill>
        <p:spPr>
          <a:xfrm>
            <a:off x="1655676" y="4864400"/>
            <a:ext cx="1406456" cy="851995"/>
          </a:xfrm>
          <a:prstGeom prst="rect">
            <a:avLst/>
          </a:prstGeom>
        </p:spPr>
      </p:pic>
      <p:sp>
        <p:nvSpPr>
          <p:cNvPr id="11" name="Textfeld 10"/>
          <p:cNvSpPr txBox="1"/>
          <p:nvPr/>
        </p:nvSpPr>
        <p:spPr>
          <a:xfrm>
            <a:off x="1115616" y="4966877"/>
            <a:ext cx="2016224" cy="646331"/>
          </a:xfrm>
          <a:prstGeom prst="rect">
            <a:avLst/>
          </a:prstGeom>
          <a:solidFill>
            <a:srgbClr val="FFFF00"/>
          </a:solidFill>
        </p:spPr>
        <p:txBody>
          <a:bodyPr wrap="square" rtlCol="0">
            <a:spAutoFit/>
          </a:bodyPr>
          <a:lstStyle/>
          <a:p>
            <a:pPr algn="ctr"/>
            <a:r>
              <a:rPr lang="de-DE" sz="3600" b="1" dirty="0"/>
              <a:t> 1 kW</a:t>
            </a:r>
          </a:p>
        </p:txBody>
      </p:sp>
      <p:pic>
        <p:nvPicPr>
          <p:cNvPr id="15" name="Grafik 14"/>
          <p:cNvPicPr>
            <a:picLocks noChangeAspect="1"/>
          </p:cNvPicPr>
          <p:nvPr/>
        </p:nvPicPr>
        <p:blipFill>
          <a:blip r:embed="rId6"/>
          <a:stretch>
            <a:fillRect/>
          </a:stretch>
        </p:blipFill>
        <p:spPr>
          <a:xfrm>
            <a:off x="5417708" y="4863568"/>
            <a:ext cx="2322644" cy="1013703"/>
          </a:xfrm>
          <a:prstGeom prst="rect">
            <a:avLst/>
          </a:prstGeom>
        </p:spPr>
      </p:pic>
      <p:sp>
        <p:nvSpPr>
          <p:cNvPr id="14" name="Textfeld 13"/>
          <p:cNvSpPr txBox="1"/>
          <p:nvPr/>
        </p:nvSpPr>
        <p:spPr>
          <a:xfrm>
            <a:off x="6120172" y="4879327"/>
            <a:ext cx="2016224" cy="646331"/>
          </a:xfrm>
          <a:prstGeom prst="rect">
            <a:avLst/>
          </a:prstGeom>
          <a:solidFill>
            <a:srgbClr val="FFFF00"/>
          </a:solidFill>
        </p:spPr>
        <p:txBody>
          <a:bodyPr wrap="square" rtlCol="0">
            <a:spAutoFit/>
          </a:bodyPr>
          <a:lstStyle/>
          <a:p>
            <a:pPr algn="ctr"/>
            <a:r>
              <a:rPr lang="de-DE" sz="3600" b="1" dirty="0"/>
              <a:t> </a:t>
            </a:r>
            <a:r>
              <a:rPr lang="de-DE" sz="3600" b="1" dirty="0">
                <a:solidFill>
                  <a:srgbClr val="FF0000"/>
                </a:solidFill>
              </a:rPr>
              <a:t>1 kWh</a:t>
            </a:r>
          </a:p>
        </p:txBody>
      </p:sp>
      <p:sp>
        <p:nvSpPr>
          <p:cNvPr id="2" name="Textfeld 1">
            <a:extLst>
              <a:ext uri="{FF2B5EF4-FFF2-40B4-BE49-F238E27FC236}">
                <a16:creationId xmlns:a16="http://schemas.microsoft.com/office/drawing/2014/main" id="{8DDB7E99-5D12-4F8F-8511-D8D47336CEAF}"/>
              </a:ext>
            </a:extLst>
          </p:cNvPr>
          <p:cNvSpPr txBox="1"/>
          <p:nvPr/>
        </p:nvSpPr>
        <p:spPr>
          <a:xfrm>
            <a:off x="5492348" y="1851125"/>
            <a:ext cx="2127652" cy="384721"/>
          </a:xfrm>
          <a:prstGeom prst="rect">
            <a:avLst/>
          </a:prstGeom>
          <a:solidFill>
            <a:srgbClr val="FFFF66"/>
          </a:solidFill>
        </p:spPr>
        <p:txBody>
          <a:bodyPr wrap="square" rtlCol="0">
            <a:spAutoFit/>
          </a:bodyPr>
          <a:lstStyle/>
          <a:p>
            <a:r>
              <a:rPr lang="de-DE" sz="1900" b="1" dirty="0"/>
              <a:t>Einheit für Arbeit</a:t>
            </a:r>
          </a:p>
        </p:txBody>
      </p:sp>
      <p:sp>
        <p:nvSpPr>
          <p:cNvPr id="13" name="Textfeld 12">
            <a:extLst>
              <a:ext uri="{FF2B5EF4-FFF2-40B4-BE49-F238E27FC236}">
                <a16:creationId xmlns:a16="http://schemas.microsoft.com/office/drawing/2014/main" id="{399ADAB3-824B-40F8-8F71-03EDF5EC5C5B}"/>
              </a:ext>
            </a:extLst>
          </p:cNvPr>
          <p:cNvSpPr txBox="1"/>
          <p:nvPr/>
        </p:nvSpPr>
        <p:spPr>
          <a:xfrm>
            <a:off x="1446712" y="1829640"/>
            <a:ext cx="2306466" cy="384721"/>
          </a:xfrm>
          <a:prstGeom prst="rect">
            <a:avLst/>
          </a:prstGeom>
          <a:solidFill>
            <a:srgbClr val="FFFF66"/>
          </a:solidFill>
        </p:spPr>
        <p:txBody>
          <a:bodyPr wrap="square" rtlCol="0">
            <a:spAutoFit/>
          </a:bodyPr>
          <a:lstStyle/>
          <a:p>
            <a:r>
              <a:rPr lang="de-DE" sz="1800" b="1" dirty="0"/>
              <a:t>Einheit für </a:t>
            </a:r>
            <a:r>
              <a:rPr lang="de-DE" sz="1900" b="1" dirty="0"/>
              <a:t>Leistung</a:t>
            </a:r>
          </a:p>
        </p:txBody>
      </p:sp>
      <p:sp>
        <p:nvSpPr>
          <p:cNvPr id="3" name="Foliennummernplatzhalter 2">
            <a:extLst>
              <a:ext uri="{FF2B5EF4-FFF2-40B4-BE49-F238E27FC236}">
                <a16:creationId xmlns:a16="http://schemas.microsoft.com/office/drawing/2014/main" id="{B0911D96-AB8B-4263-99CE-8A5DCC20FAF1}"/>
              </a:ext>
            </a:extLst>
          </p:cNvPr>
          <p:cNvSpPr>
            <a:spLocks noGrp="1"/>
          </p:cNvSpPr>
          <p:nvPr>
            <p:ph type="sldNum" sz="quarter" idx="12"/>
          </p:nvPr>
        </p:nvSpPr>
        <p:spPr/>
        <p:txBody>
          <a:bodyPr/>
          <a:lstStyle/>
          <a:p>
            <a:pPr lvl="1">
              <a:defRPr/>
            </a:pPr>
            <a:fld id="{75CF06A5-FA69-4E60-A97D-2E367DEC9131}" type="slidenum">
              <a:rPr lang="de-DE" altLang="de-DE" smtClean="0"/>
              <a:pPr lvl="1">
                <a:defRPr/>
              </a:pPr>
              <a:t>30</a:t>
            </a:fld>
            <a:endParaRPr lang="de-DE" altLang="de-DE">
              <a:latin typeface="+mn-lt"/>
            </a:endParaRPr>
          </a:p>
        </p:txBody>
      </p:sp>
    </p:spTree>
    <p:extLst>
      <p:ext uri="{BB962C8B-B14F-4D97-AF65-F5344CB8AC3E}">
        <p14:creationId xmlns:p14="http://schemas.microsoft.com/office/powerpoint/2010/main" val="255121848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ou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out)">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31</a:t>
            </a:fld>
            <a:endParaRPr lang="de-DE" altLang="de-DE"/>
          </a:p>
        </p:txBody>
      </p:sp>
      <p:sp>
        <p:nvSpPr>
          <p:cNvPr id="3" name="Textfeld 2">
            <a:extLst>
              <a:ext uri="{FF2B5EF4-FFF2-40B4-BE49-F238E27FC236}">
                <a16:creationId xmlns:a16="http://schemas.microsoft.com/office/drawing/2014/main" id="{61AEC258-138C-4A4D-8FCB-1EE273085989}"/>
              </a:ext>
            </a:extLst>
          </p:cNvPr>
          <p:cNvSpPr txBox="1"/>
          <p:nvPr/>
        </p:nvSpPr>
        <p:spPr>
          <a:xfrm>
            <a:off x="2099260" y="788618"/>
            <a:ext cx="5063502" cy="1077218"/>
          </a:xfrm>
          <a:prstGeom prst="rect">
            <a:avLst/>
          </a:prstGeom>
          <a:noFill/>
        </p:spPr>
        <p:txBody>
          <a:bodyPr wrap="none" rtlCol="0">
            <a:spAutoFit/>
          </a:bodyPr>
          <a:lstStyle/>
          <a:p>
            <a:pPr algn="ctr"/>
            <a:r>
              <a:rPr lang="de-DE" sz="3600" b="1" dirty="0">
                <a:solidFill>
                  <a:srgbClr val="C00000"/>
                </a:solidFill>
              </a:rPr>
              <a:t>Dunkelflaute</a:t>
            </a:r>
            <a:endParaRPr lang="de-DE" sz="4000" b="1" dirty="0">
              <a:solidFill>
                <a:srgbClr val="C00000"/>
              </a:solidFill>
            </a:endParaRPr>
          </a:p>
          <a:p>
            <a:pPr algn="ctr"/>
            <a:r>
              <a:rPr lang="de-DE" sz="2800" b="1" dirty="0"/>
              <a:t>zu wenig Solar- und Windstrom</a:t>
            </a:r>
            <a:endParaRPr lang="de-DE" sz="3600" b="1" dirty="0"/>
          </a:p>
        </p:txBody>
      </p:sp>
      <p:sp>
        <p:nvSpPr>
          <p:cNvPr id="15" name="Textfeld 14">
            <a:extLst>
              <a:ext uri="{FF2B5EF4-FFF2-40B4-BE49-F238E27FC236}">
                <a16:creationId xmlns:a16="http://schemas.microsoft.com/office/drawing/2014/main" id="{2FFF3750-A87D-49A6-BCD5-BC27EA97E5C0}"/>
              </a:ext>
            </a:extLst>
          </p:cNvPr>
          <p:cNvSpPr txBox="1"/>
          <p:nvPr/>
        </p:nvSpPr>
        <p:spPr>
          <a:xfrm>
            <a:off x="1090216" y="4717083"/>
            <a:ext cx="6963573" cy="1508105"/>
          </a:xfrm>
          <a:prstGeom prst="rect">
            <a:avLst/>
          </a:prstGeom>
          <a:noFill/>
        </p:spPr>
        <p:txBody>
          <a:bodyPr wrap="none" rtlCol="0">
            <a:spAutoFit/>
          </a:bodyPr>
          <a:lstStyle/>
          <a:p>
            <a:pPr algn="ctr"/>
            <a:r>
              <a:rPr lang="de-DE" sz="3600" b="1" dirty="0">
                <a:solidFill>
                  <a:srgbClr val="C00000"/>
                </a:solidFill>
              </a:rPr>
              <a:t>Einspeisevergütung</a:t>
            </a:r>
          </a:p>
          <a:p>
            <a:pPr algn="ctr"/>
            <a:r>
              <a:rPr lang="de-DE" sz="2800" b="1" dirty="0"/>
              <a:t>staatlich garantierter Stromerzeugungspreis</a:t>
            </a:r>
          </a:p>
          <a:p>
            <a:pPr algn="ctr"/>
            <a:r>
              <a:rPr lang="de-DE" sz="2800" b="1" dirty="0"/>
              <a:t>für EE - Anlagen </a:t>
            </a:r>
            <a:r>
              <a:rPr lang="de-DE" sz="2400" b="1" dirty="0"/>
              <a:t>für 20 Jahre </a:t>
            </a:r>
            <a:endParaRPr lang="de-DE" sz="3600" b="1" dirty="0"/>
          </a:p>
        </p:txBody>
      </p:sp>
      <p:sp>
        <p:nvSpPr>
          <p:cNvPr id="16" name="Textfeld 15">
            <a:extLst>
              <a:ext uri="{FF2B5EF4-FFF2-40B4-BE49-F238E27FC236}">
                <a16:creationId xmlns:a16="http://schemas.microsoft.com/office/drawing/2014/main" id="{67E9C211-65E9-49FE-BA84-9ACCCB895C39}"/>
              </a:ext>
            </a:extLst>
          </p:cNvPr>
          <p:cNvSpPr txBox="1"/>
          <p:nvPr/>
        </p:nvSpPr>
        <p:spPr>
          <a:xfrm>
            <a:off x="2231283" y="1731855"/>
            <a:ext cx="4799455" cy="1077218"/>
          </a:xfrm>
          <a:prstGeom prst="rect">
            <a:avLst/>
          </a:prstGeom>
          <a:noFill/>
        </p:spPr>
        <p:txBody>
          <a:bodyPr wrap="none" rtlCol="0">
            <a:spAutoFit/>
          </a:bodyPr>
          <a:lstStyle/>
          <a:p>
            <a:pPr algn="ctr"/>
            <a:r>
              <a:rPr lang="de-DE" sz="3600" b="1" dirty="0">
                <a:solidFill>
                  <a:srgbClr val="C00000"/>
                </a:solidFill>
              </a:rPr>
              <a:t>Hellbrise</a:t>
            </a:r>
          </a:p>
          <a:p>
            <a:r>
              <a:rPr lang="de-DE" sz="2800" b="1" dirty="0"/>
              <a:t>zu viel Solar - und Windstrom</a:t>
            </a:r>
          </a:p>
        </p:txBody>
      </p:sp>
      <p:sp>
        <p:nvSpPr>
          <p:cNvPr id="5" name="Titel 4">
            <a:extLst>
              <a:ext uri="{FF2B5EF4-FFF2-40B4-BE49-F238E27FC236}">
                <a16:creationId xmlns:a16="http://schemas.microsoft.com/office/drawing/2014/main" id="{43F0C882-2BC8-41BB-AE4A-5BCC9A5A88E9}"/>
              </a:ext>
            </a:extLst>
          </p:cNvPr>
          <p:cNvSpPr>
            <a:spLocks noGrp="1"/>
          </p:cNvSpPr>
          <p:nvPr>
            <p:ph type="title"/>
          </p:nvPr>
        </p:nvSpPr>
        <p:spPr>
          <a:xfrm>
            <a:off x="457200" y="90775"/>
            <a:ext cx="8229600" cy="584775"/>
          </a:xfrm>
        </p:spPr>
        <p:txBody>
          <a:bodyPr/>
          <a:lstStyle/>
          <a:p>
            <a:r>
              <a:rPr lang="de-DE" dirty="0"/>
              <a:t>Begrifflichkeiten</a:t>
            </a:r>
          </a:p>
        </p:txBody>
      </p:sp>
      <p:sp>
        <p:nvSpPr>
          <p:cNvPr id="17" name="Textfeld 16">
            <a:extLst>
              <a:ext uri="{FF2B5EF4-FFF2-40B4-BE49-F238E27FC236}">
                <a16:creationId xmlns:a16="http://schemas.microsoft.com/office/drawing/2014/main" id="{5D1111E2-0EE0-440E-B2DF-807EFB5D86D2}"/>
              </a:ext>
            </a:extLst>
          </p:cNvPr>
          <p:cNvSpPr txBox="1"/>
          <p:nvPr/>
        </p:nvSpPr>
        <p:spPr>
          <a:xfrm>
            <a:off x="1186831" y="3219021"/>
            <a:ext cx="6888360" cy="1508105"/>
          </a:xfrm>
          <a:prstGeom prst="rect">
            <a:avLst/>
          </a:prstGeom>
          <a:noFill/>
        </p:spPr>
        <p:txBody>
          <a:bodyPr wrap="none" rtlCol="0">
            <a:spAutoFit/>
          </a:bodyPr>
          <a:lstStyle/>
          <a:p>
            <a:pPr algn="ctr"/>
            <a:r>
              <a:rPr lang="de-DE" sz="3600" b="1" dirty="0">
                <a:solidFill>
                  <a:srgbClr val="C00000"/>
                </a:solidFill>
              </a:rPr>
              <a:t>Einspeisevorrang</a:t>
            </a:r>
          </a:p>
          <a:p>
            <a:pPr algn="ctr"/>
            <a:r>
              <a:rPr lang="de-DE" sz="2800" b="1" dirty="0"/>
              <a:t>staatlich garantiere bevorzugte Einspeisung</a:t>
            </a:r>
          </a:p>
          <a:p>
            <a:pPr algn="ctr"/>
            <a:r>
              <a:rPr lang="de-DE" sz="2800" b="1" dirty="0"/>
              <a:t>für EE - Anlagen </a:t>
            </a:r>
            <a:endParaRPr lang="de-DE" sz="3600" b="1" dirty="0"/>
          </a:p>
        </p:txBody>
      </p:sp>
      <p:sp>
        <p:nvSpPr>
          <p:cNvPr id="6" name="Rechteck 5">
            <a:extLst>
              <a:ext uri="{FF2B5EF4-FFF2-40B4-BE49-F238E27FC236}">
                <a16:creationId xmlns:a16="http://schemas.microsoft.com/office/drawing/2014/main" id="{3E4178F7-A0A7-46F2-B834-4C80B01F711A}"/>
              </a:ext>
            </a:extLst>
          </p:cNvPr>
          <p:cNvSpPr/>
          <p:nvPr/>
        </p:nvSpPr>
        <p:spPr>
          <a:xfrm rot="20468193">
            <a:off x="93952" y="1966414"/>
            <a:ext cx="3425233" cy="707886"/>
          </a:xfrm>
          <a:prstGeom prst="rect">
            <a:avLst/>
          </a:prstGeom>
          <a:noFill/>
        </p:spPr>
        <p:txBody>
          <a:bodyPr wrap="none" lIns="91440" tIns="45720" rIns="91440" bIns="45720">
            <a:spAutoFit/>
          </a:bodyPr>
          <a:lstStyle/>
          <a:p>
            <a:pPr algn="ctr"/>
            <a:r>
              <a:rPr lang="de-DE" sz="4000" b="1" cap="none" spc="0" dirty="0">
                <a:ln w="6600">
                  <a:solidFill>
                    <a:schemeClr val="accent2"/>
                  </a:solidFill>
                  <a:prstDash val="solid"/>
                </a:ln>
                <a:solidFill>
                  <a:srgbClr val="FFFFFF"/>
                </a:solidFill>
                <a:effectLst>
                  <a:outerShdw dist="38100" dir="2700000" algn="tl" rotWithShape="0">
                    <a:schemeClr val="accent2"/>
                  </a:outerShdw>
                </a:effectLst>
              </a:rPr>
              <a:t>Wegwerfstrom</a:t>
            </a:r>
          </a:p>
        </p:txBody>
      </p:sp>
      <p:sp>
        <p:nvSpPr>
          <p:cNvPr id="10" name="Rechteck 9">
            <a:extLst>
              <a:ext uri="{FF2B5EF4-FFF2-40B4-BE49-F238E27FC236}">
                <a16:creationId xmlns:a16="http://schemas.microsoft.com/office/drawing/2014/main" id="{8F3058A0-84AF-4A14-BCD3-A09ED35258AD}"/>
              </a:ext>
            </a:extLst>
          </p:cNvPr>
          <p:cNvSpPr/>
          <p:nvPr/>
        </p:nvSpPr>
        <p:spPr>
          <a:xfrm rot="20468193">
            <a:off x="-90896" y="967850"/>
            <a:ext cx="3684021" cy="584775"/>
          </a:xfrm>
          <a:prstGeom prst="rect">
            <a:avLst/>
          </a:prstGeom>
          <a:noFill/>
        </p:spPr>
        <p:txBody>
          <a:bodyPr wrap="none" lIns="91440" tIns="45720" rIns="91440" bIns="45720">
            <a:spAutoFit/>
          </a:bodyPr>
          <a:lstStyle/>
          <a:p>
            <a:pPr algn="ctr"/>
            <a:r>
              <a:rPr lang="de-DE" sz="3200" b="1" cap="none" spc="0" dirty="0">
                <a:ln w="6600">
                  <a:solidFill>
                    <a:schemeClr val="accent2"/>
                  </a:solidFill>
                  <a:prstDash val="solid"/>
                </a:ln>
                <a:solidFill>
                  <a:srgbClr val="FFFFFF"/>
                </a:solidFill>
                <a:effectLst>
                  <a:outerShdw dist="38100" dir="2700000" algn="tl" rotWithShape="0">
                    <a:schemeClr val="accent2"/>
                  </a:outerShdw>
                </a:effectLst>
              </a:rPr>
              <a:t>Backup Kraftwerke</a:t>
            </a:r>
          </a:p>
        </p:txBody>
      </p:sp>
    </p:spTree>
    <p:extLst>
      <p:ext uri="{BB962C8B-B14F-4D97-AF65-F5344CB8AC3E}">
        <p14:creationId xmlns:p14="http://schemas.microsoft.com/office/powerpoint/2010/main" val="410650015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out)">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out)">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out)">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out)">
                                      <p:cBhvr>
                                        <p:cTn id="27" dur="20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circle(out)">
                                      <p:cBhvr>
                                        <p:cTn id="3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P spid="17" grpId="0"/>
      <p:bldP spid="6"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D699B3B9-7F00-6341-BA91-5135B9A00604}"/>
              </a:ext>
            </a:extLst>
          </p:cNvPr>
          <p:cNvSpPr/>
          <p:nvPr/>
        </p:nvSpPr>
        <p:spPr>
          <a:xfrm>
            <a:off x="5692519" y="5592234"/>
            <a:ext cx="2375194" cy="830997"/>
          </a:xfrm>
          <a:prstGeom prst="rect">
            <a:avLst/>
          </a:prstGeom>
        </p:spPr>
        <p:txBody>
          <a:bodyPr wrap="square">
            <a:spAutoFit/>
          </a:bodyPr>
          <a:lstStyle/>
          <a:p>
            <a:pPr algn="ctr"/>
            <a:r>
              <a:rPr lang="de-DE" dirty="0" err="1"/>
              <a:t>Hualong</a:t>
            </a:r>
            <a:r>
              <a:rPr lang="de-DE" dirty="0"/>
              <a:t> China</a:t>
            </a:r>
          </a:p>
          <a:p>
            <a:pPr algn="ctr"/>
            <a:r>
              <a:rPr lang="de-DE" dirty="0"/>
              <a:t>WWER-1000 Russland</a:t>
            </a:r>
          </a:p>
          <a:p>
            <a:pPr algn="ctr"/>
            <a:r>
              <a:rPr lang="de-DE" dirty="0"/>
              <a:t>AP1000  USA </a:t>
            </a:r>
          </a:p>
        </p:txBody>
      </p:sp>
      <p:pic>
        <p:nvPicPr>
          <p:cNvPr id="10" name="Grafik 9">
            <a:extLst>
              <a:ext uri="{FF2B5EF4-FFF2-40B4-BE49-F238E27FC236}">
                <a16:creationId xmlns:a16="http://schemas.microsoft.com/office/drawing/2014/main" id="{EC7E5770-4E8E-1E40-9F09-C7412BCA2FA7}"/>
              </a:ext>
            </a:extLst>
          </p:cNvPr>
          <p:cNvPicPr>
            <a:picLocks noChangeAspect="1"/>
          </p:cNvPicPr>
          <p:nvPr/>
        </p:nvPicPr>
        <p:blipFill>
          <a:blip r:embed="rId3"/>
          <a:stretch>
            <a:fillRect/>
          </a:stretch>
        </p:blipFill>
        <p:spPr>
          <a:xfrm>
            <a:off x="215516" y="1012826"/>
            <a:ext cx="8588979" cy="4278791"/>
          </a:xfrm>
          <a:prstGeom prst="rect">
            <a:avLst/>
          </a:prstGeom>
        </p:spPr>
      </p:pic>
      <p:sp>
        <p:nvSpPr>
          <p:cNvPr id="11" name="Rechteck 10">
            <a:extLst>
              <a:ext uri="{FF2B5EF4-FFF2-40B4-BE49-F238E27FC236}">
                <a16:creationId xmlns:a16="http://schemas.microsoft.com/office/drawing/2014/main" id="{490A94BD-FF2B-A343-BECF-12964A2099A9}"/>
              </a:ext>
            </a:extLst>
          </p:cNvPr>
          <p:cNvSpPr/>
          <p:nvPr/>
        </p:nvSpPr>
        <p:spPr>
          <a:xfrm>
            <a:off x="5976550" y="6736370"/>
            <a:ext cx="348172" cy="461665"/>
          </a:xfrm>
          <a:prstGeom prst="rect">
            <a:avLst/>
          </a:prstGeom>
        </p:spPr>
        <p:txBody>
          <a:bodyPr wrap="none">
            <a:spAutoFit/>
          </a:bodyPr>
          <a:lstStyle/>
          <a:p>
            <a:r>
              <a:rPr lang="de-DE" sz="2400" b="1" dirty="0"/>
              <a:t>..</a:t>
            </a:r>
          </a:p>
        </p:txBody>
      </p:sp>
      <p:sp>
        <p:nvSpPr>
          <p:cNvPr id="4" name="Rechteck 3">
            <a:extLst>
              <a:ext uri="{FF2B5EF4-FFF2-40B4-BE49-F238E27FC236}">
                <a16:creationId xmlns:a16="http://schemas.microsoft.com/office/drawing/2014/main" id="{B5E637EE-7162-324E-88A0-919941475E3E}"/>
              </a:ext>
            </a:extLst>
          </p:cNvPr>
          <p:cNvSpPr/>
          <p:nvPr/>
        </p:nvSpPr>
        <p:spPr>
          <a:xfrm>
            <a:off x="756745" y="792845"/>
            <a:ext cx="2346449" cy="646331"/>
          </a:xfrm>
          <a:prstGeom prst="rect">
            <a:avLst/>
          </a:prstGeom>
          <a:solidFill>
            <a:schemeClr val="accent2">
              <a:lumMod val="20000"/>
              <a:lumOff val="80000"/>
            </a:schemeClr>
          </a:solidFill>
        </p:spPr>
        <p:txBody>
          <a:bodyPr wrap="square">
            <a:spAutoFit/>
          </a:bodyPr>
          <a:lstStyle/>
          <a:p>
            <a:pPr algn="ctr"/>
            <a:r>
              <a:rPr lang="de-DE" b="1" dirty="0" err="1">
                <a:solidFill>
                  <a:schemeClr val="accent2">
                    <a:lumMod val="75000"/>
                  </a:schemeClr>
                </a:solidFill>
              </a:rPr>
              <a:t>Tschernobil</a:t>
            </a:r>
            <a:r>
              <a:rPr lang="de-DE" dirty="0">
                <a:solidFill>
                  <a:schemeClr val="accent2">
                    <a:lumMod val="75000"/>
                  </a:schemeClr>
                </a:solidFill>
              </a:rPr>
              <a:t> </a:t>
            </a:r>
          </a:p>
          <a:p>
            <a:pPr algn="ctr"/>
            <a:r>
              <a:rPr lang="de-DE" dirty="0">
                <a:solidFill>
                  <a:schemeClr val="accent2">
                    <a:lumMod val="75000"/>
                  </a:schemeClr>
                </a:solidFill>
              </a:rPr>
              <a:t>(militärscher Reaktor)</a:t>
            </a:r>
          </a:p>
        </p:txBody>
      </p:sp>
      <p:sp>
        <p:nvSpPr>
          <p:cNvPr id="12" name="Rechteck 11">
            <a:extLst>
              <a:ext uri="{FF2B5EF4-FFF2-40B4-BE49-F238E27FC236}">
                <a16:creationId xmlns:a16="http://schemas.microsoft.com/office/drawing/2014/main" id="{FD472009-1772-7946-A329-62146A5ECCD8}"/>
              </a:ext>
            </a:extLst>
          </p:cNvPr>
          <p:cNvSpPr/>
          <p:nvPr/>
        </p:nvSpPr>
        <p:spPr>
          <a:xfrm>
            <a:off x="3387452" y="5359833"/>
            <a:ext cx="1238930" cy="584775"/>
          </a:xfrm>
          <a:prstGeom prst="rect">
            <a:avLst/>
          </a:prstGeom>
        </p:spPr>
        <p:txBody>
          <a:bodyPr wrap="none">
            <a:spAutoFit/>
          </a:bodyPr>
          <a:lstStyle/>
          <a:p>
            <a:pPr algn="ctr"/>
            <a:r>
              <a:rPr lang="de-DE" dirty="0" err="1"/>
              <a:t>Phillisburg</a:t>
            </a:r>
            <a:r>
              <a:rPr lang="de-DE" dirty="0"/>
              <a:t> 2</a:t>
            </a:r>
          </a:p>
          <a:p>
            <a:pPr algn="ctr"/>
            <a:r>
              <a:rPr lang="de-DE" dirty="0" err="1"/>
              <a:t>Gösgen</a:t>
            </a:r>
            <a:endParaRPr lang="de-DE" dirty="0"/>
          </a:p>
        </p:txBody>
      </p:sp>
      <p:sp>
        <p:nvSpPr>
          <p:cNvPr id="16" name="Titel 1">
            <a:extLst>
              <a:ext uri="{FF2B5EF4-FFF2-40B4-BE49-F238E27FC236}">
                <a16:creationId xmlns:a16="http://schemas.microsoft.com/office/drawing/2014/main" id="{EF70C9C1-9E8F-D141-A5A1-BA9569B79FF0}"/>
              </a:ext>
            </a:extLst>
          </p:cNvPr>
          <p:cNvSpPr txBox="1">
            <a:spLocks/>
          </p:cNvSpPr>
          <p:nvPr/>
        </p:nvSpPr>
        <p:spPr>
          <a:xfrm>
            <a:off x="1133809" y="-5938"/>
            <a:ext cx="7124601" cy="7805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ea typeface="+mn-ea"/>
                <a:cs typeface="+mn-cs"/>
              </a:rPr>
              <a:t>Entwicklung von Kernkraftwerken</a:t>
            </a:r>
          </a:p>
        </p:txBody>
      </p:sp>
      <p:sp>
        <p:nvSpPr>
          <p:cNvPr id="6" name="Rechteck 5">
            <a:extLst>
              <a:ext uri="{FF2B5EF4-FFF2-40B4-BE49-F238E27FC236}">
                <a16:creationId xmlns:a16="http://schemas.microsoft.com/office/drawing/2014/main" id="{C2B2EE4C-1B85-7148-9158-52EFF48EEDA5}"/>
              </a:ext>
            </a:extLst>
          </p:cNvPr>
          <p:cNvSpPr/>
          <p:nvPr/>
        </p:nvSpPr>
        <p:spPr>
          <a:xfrm>
            <a:off x="2263429" y="5293484"/>
            <a:ext cx="1320985" cy="1200329"/>
          </a:xfrm>
          <a:prstGeom prst="rect">
            <a:avLst/>
          </a:prstGeom>
        </p:spPr>
        <p:txBody>
          <a:bodyPr wrap="square">
            <a:spAutoFit/>
          </a:bodyPr>
          <a:lstStyle/>
          <a:p>
            <a:pPr algn="ctr"/>
            <a:r>
              <a:rPr lang="de-DE" dirty="0" err="1">
                <a:solidFill>
                  <a:srgbClr val="FF0000"/>
                </a:solidFill>
              </a:rPr>
              <a:t>Harrisburg</a:t>
            </a:r>
            <a:endParaRPr lang="de-DE" dirty="0">
              <a:solidFill>
                <a:srgbClr val="FF0000"/>
              </a:solidFill>
            </a:endParaRPr>
          </a:p>
          <a:p>
            <a:pPr algn="ctr"/>
            <a:r>
              <a:rPr lang="de-DE" dirty="0" err="1">
                <a:solidFill>
                  <a:srgbClr val="FF0000"/>
                </a:solidFill>
              </a:rPr>
              <a:t>Fokushima</a:t>
            </a:r>
            <a:r>
              <a:rPr lang="de-DE" dirty="0">
                <a:solidFill>
                  <a:srgbClr val="FF0000"/>
                </a:solidFill>
              </a:rPr>
              <a:t> </a:t>
            </a:r>
            <a:r>
              <a:rPr lang="de-DE" dirty="0"/>
              <a:t>Mühleberg</a:t>
            </a:r>
          </a:p>
          <a:p>
            <a:pPr algn="ctr"/>
            <a:r>
              <a:rPr lang="de-DE" dirty="0" err="1"/>
              <a:t>Fessenheim</a:t>
            </a:r>
            <a:endParaRPr lang="de-DE" dirty="0"/>
          </a:p>
        </p:txBody>
      </p:sp>
      <p:sp>
        <p:nvSpPr>
          <p:cNvPr id="13" name="Rechteck 12">
            <a:extLst>
              <a:ext uri="{FF2B5EF4-FFF2-40B4-BE49-F238E27FC236}">
                <a16:creationId xmlns:a16="http://schemas.microsoft.com/office/drawing/2014/main" id="{FD472009-1772-7946-A329-62146A5ECCD8}"/>
              </a:ext>
            </a:extLst>
          </p:cNvPr>
          <p:cNvSpPr/>
          <p:nvPr/>
        </p:nvSpPr>
        <p:spPr>
          <a:xfrm>
            <a:off x="4113457" y="5872918"/>
            <a:ext cx="1377300" cy="338554"/>
          </a:xfrm>
          <a:prstGeom prst="rect">
            <a:avLst/>
          </a:prstGeom>
        </p:spPr>
        <p:txBody>
          <a:bodyPr wrap="none">
            <a:spAutoFit/>
          </a:bodyPr>
          <a:lstStyle/>
          <a:p>
            <a:pPr algn="ctr"/>
            <a:r>
              <a:rPr lang="de-DE" dirty="0"/>
              <a:t>Konvoi  </a:t>
            </a:r>
            <a:r>
              <a:rPr lang="de-DE" dirty="0" err="1"/>
              <a:t>Siem</a:t>
            </a:r>
            <a:r>
              <a:rPr lang="de-DE" dirty="0"/>
              <a:t>.</a:t>
            </a:r>
          </a:p>
        </p:txBody>
      </p:sp>
      <p:sp>
        <p:nvSpPr>
          <p:cNvPr id="2" name="Textfeld 1"/>
          <p:cNvSpPr txBox="1"/>
          <p:nvPr/>
        </p:nvSpPr>
        <p:spPr>
          <a:xfrm>
            <a:off x="5425822" y="5254390"/>
            <a:ext cx="1101455" cy="584775"/>
          </a:xfrm>
          <a:prstGeom prst="rect">
            <a:avLst/>
          </a:prstGeom>
          <a:noFill/>
        </p:spPr>
        <p:txBody>
          <a:bodyPr wrap="none" rtlCol="0">
            <a:spAutoFit/>
          </a:bodyPr>
          <a:lstStyle/>
          <a:p>
            <a:r>
              <a:rPr lang="de-DE" dirty="0"/>
              <a:t>EPR </a:t>
            </a:r>
            <a:r>
              <a:rPr lang="de-DE" dirty="0" err="1"/>
              <a:t>Areva</a:t>
            </a:r>
            <a:endParaRPr lang="de-DE" dirty="0"/>
          </a:p>
          <a:p>
            <a:endParaRPr lang="de-DE" dirty="0"/>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58CC1981-DE28-4D74-8F42-35B1AB74C3CC}"/>
              </a:ext>
            </a:extLst>
          </p:cNvPr>
          <p:cNvSpPr>
            <a:spLocks noGrp="1"/>
          </p:cNvSpPr>
          <p:nvPr>
            <p:ph type="sldNum" sz="quarter" idx="12"/>
          </p:nvPr>
        </p:nvSpPr>
        <p:spPr/>
        <p:txBody>
          <a:bodyPr/>
          <a:lstStyle/>
          <a:p>
            <a:pPr>
              <a:defRPr/>
            </a:pPr>
            <a:fld id="{BF9384B9-D178-4EB3-9DF3-52B803BAE356}" type="slidenum">
              <a:rPr lang="de-DE" altLang="de-DE" smtClean="0"/>
              <a:pPr>
                <a:defRPr/>
              </a:pPr>
              <a:t>32</a:t>
            </a:fld>
            <a:endParaRPr lang="de-DE" altLang="de-DE"/>
          </a:p>
        </p:txBody>
      </p:sp>
    </p:spTree>
    <p:extLst>
      <p:ext uri="{BB962C8B-B14F-4D97-AF65-F5344CB8AC3E}">
        <p14:creationId xmlns:p14="http://schemas.microsoft.com/office/powerpoint/2010/main" val="238495127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FD27B380-E30F-AC4C-855C-BC0D2AE4E777}"/>
              </a:ext>
            </a:extLst>
          </p:cNvPr>
          <p:cNvPicPr>
            <a:picLocks noChangeAspect="1"/>
          </p:cNvPicPr>
          <p:nvPr/>
        </p:nvPicPr>
        <p:blipFill>
          <a:blip r:embed="rId3"/>
          <a:stretch>
            <a:fillRect/>
          </a:stretch>
        </p:blipFill>
        <p:spPr>
          <a:xfrm>
            <a:off x="311796" y="904491"/>
            <a:ext cx="2901457" cy="4792761"/>
          </a:xfrm>
          <a:prstGeom prst="rect">
            <a:avLst/>
          </a:prstGeom>
        </p:spPr>
      </p:pic>
      <p:sp>
        <p:nvSpPr>
          <p:cNvPr id="7" name="Titel 1">
            <a:extLst>
              <a:ext uri="{FF2B5EF4-FFF2-40B4-BE49-F238E27FC236}">
                <a16:creationId xmlns:a16="http://schemas.microsoft.com/office/drawing/2014/main" id="{EF70C9C1-9E8F-D141-A5A1-BA9569B79FF0}"/>
              </a:ext>
            </a:extLst>
          </p:cNvPr>
          <p:cNvSpPr txBox="1">
            <a:spLocks/>
          </p:cNvSpPr>
          <p:nvPr/>
        </p:nvSpPr>
        <p:spPr>
          <a:xfrm>
            <a:off x="2007618" y="61851"/>
            <a:ext cx="5912754"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cs typeface="Times New Roman" panose="02020603050405020304" pitchFamily="18" charset="0"/>
              </a:rPr>
              <a:t>Generation IV Reaktoren</a:t>
            </a:r>
            <a:endParaRPr lang="de-DE" sz="3600" dirty="0">
              <a:latin typeface="Times New Roman" panose="02020603050405020304" pitchFamily="18" charset="0"/>
              <a:ea typeface="+mn-ea"/>
              <a:cs typeface="Times New Roman" panose="02020603050405020304" pitchFamily="18" charset="0"/>
            </a:endParaRPr>
          </a:p>
        </p:txBody>
      </p:sp>
      <p:sp>
        <p:nvSpPr>
          <p:cNvPr id="3" name="Textfeld 2"/>
          <p:cNvSpPr txBox="1"/>
          <p:nvPr/>
        </p:nvSpPr>
        <p:spPr>
          <a:xfrm>
            <a:off x="3425977" y="921685"/>
            <a:ext cx="5439901" cy="1815882"/>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de-DE" sz="2800" b="1" dirty="0"/>
              <a:t>Drucklos</a:t>
            </a:r>
          </a:p>
          <a:p>
            <a:pPr marL="285750" indent="-285750">
              <a:buFont typeface="Arial" panose="020B0604020202020204" pitchFamily="34" charset="0"/>
              <a:buChar char="•"/>
            </a:pPr>
            <a:r>
              <a:rPr lang="de-DE" sz="2800" b="1" dirty="0"/>
              <a:t>Hohe Temperaturen</a:t>
            </a:r>
          </a:p>
          <a:p>
            <a:pPr marL="285750" indent="-285750">
              <a:buFont typeface="Arial" panose="020B0604020202020204" pitchFamily="34" charset="0"/>
              <a:buChar char="•"/>
            </a:pPr>
            <a:r>
              <a:rPr lang="de-DE" sz="2800" b="1" dirty="0"/>
              <a:t>Kühlmittel    </a:t>
            </a:r>
            <a:r>
              <a:rPr lang="de-DE" sz="2800" b="1" dirty="0">
                <a:solidFill>
                  <a:srgbClr val="FF0000"/>
                </a:solidFill>
              </a:rPr>
              <a:t>Gas, Salze, Blei </a:t>
            </a:r>
          </a:p>
          <a:p>
            <a:pPr marL="285750" indent="-285750">
              <a:buFont typeface="Arial" panose="020B0604020202020204" pitchFamily="34" charset="0"/>
              <a:buChar char="•"/>
            </a:pPr>
            <a:r>
              <a:rPr lang="de-DE" sz="2800" b="1" dirty="0"/>
              <a:t>Brennstoff     </a:t>
            </a:r>
            <a:r>
              <a:rPr lang="de-DE" sz="2800" b="1" dirty="0">
                <a:solidFill>
                  <a:srgbClr val="FF0000"/>
                </a:solidFill>
              </a:rPr>
              <a:t>Fest oder Flüssig</a:t>
            </a:r>
          </a:p>
        </p:txBody>
      </p:sp>
      <p:sp>
        <p:nvSpPr>
          <p:cNvPr id="2" name="Rechteck 1"/>
          <p:cNvSpPr/>
          <p:nvPr/>
        </p:nvSpPr>
        <p:spPr>
          <a:xfrm>
            <a:off x="3424931" y="3885041"/>
            <a:ext cx="5424031" cy="1815882"/>
          </a:xfrm>
          <a:prstGeom prst="rect">
            <a:avLst/>
          </a:prstGeom>
          <a:solidFill>
            <a:schemeClr val="bg1"/>
          </a:solidFill>
          <a:ln>
            <a:noFill/>
          </a:ln>
        </p:spPr>
        <p:txBody>
          <a:bodyPr wrap="square">
            <a:spAutoFit/>
          </a:bodyPr>
          <a:lstStyle/>
          <a:p>
            <a:pPr algn="ctr"/>
            <a:r>
              <a:rPr lang="de-DE" sz="2800" b="1" dirty="0"/>
              <a:t>Hersteller</a:t>
            </a:r>
          </a:p>
          <a:p>
            <a:pPr marL="285750" indent="-285750">
              <a:buFont typeface="Arial" panose="020B0604020202020204" pitchFamily="34" charset="0"/>
              <a:buChar char="•"/>
            </a:pPr>
            <a:r>
              <a:rPr lang="de-DE" sz="2800" dirty="0"/>
              <a:t>DFR    Dual Fluid Reaktor</a:t>
            </a:r>
          </a:p>
          <a:p>
            <a:pPr marL="285750" indent="-285750">
              <a:buFont typeface="Arial" panose="020B0604020202020204" pitchFamily="34" charset="0"/>
              <a:buChar char="•"/>
            </a:pPr>
            <a:r>
              <a:rPr lang="de-DE" sz="2800" dirty="0"/>
              <a:t>TWR  </a:t>
            </a:r>
            <a:r>
              <a:rPr lang="de-DE" sz="2800" dirty="0" err="1"/>
              <a:t>Travelling</a:t>
            </a:r>
            <a:r>
              <a:rPr lang="de-DE" sz="2800" dirty="0"/>
              <a:t> Wave Reaktor</a:t>
            </a:r>
          </a:p>
          <a:p>
            <a:pPr marL="285750" indent="-285750">
              <a:buFont typeface="Arial" panose="020B0604020202020204" pitchFamily="34" charset="0"/>
              <a:buChar char="•"/>
            </a:pPr>
            <a:r>
              <a:rPr lang="de-DE" sz="2800" dirty="0"/>
              <a:t>Laufwellenreaktor  Terra Power</a:t>
            </a:r>
          </a:p>
        </p:txBody>
      </p:sp>
      <p:sp>
        <p:nvSpPr>
          <p:cNvPr id="8" name="Fußzeilenplatzhalter 7"/>
          <p:cNvSpPr>
            <a:spLocks noGrp="1"/>
          </p:cNvSpPr>
          <p:nvPr>
            <p:ph type="ftr" sz="quarter" idx="11"/>
          </p:nvPr>
        </p:nvSpPr>
        <p:spPr>
          <a:xfrm>
            <a:off x="71500" y="6245225"/>
            <a:ext cx="4824536" cy="476250"/>
          </a:xfrm>
        </p:spPr>
        <p:txBody>
          <a:bodyPr/>
          <a:lstStyle/>
          <a:p>
            <a:pPr>
              <a:defRPr/>
            </a:pPr>
            <a:r>
              <a:rPr lang="de-DE" altLang="de-DE"/>
              <a:t>Konferenz des Schiller-Instituts in Berlin am 30.-31.05.2026                                                                                </a:t>
            </a:r>
            <a:endParaRPr lang="de-DE" altLang="de-DE" dirty="0"/>
          </a:p>
        </p:txBody>
      </p:sp>
      <p:sp>
        <p:nvSpPr>
          <p:cNvPr id="4" name="Foliennummernplatzhalter 3">
            <a:extLst>
              <a:ext uri="{FF2B5EF4-FFF2-40B4-BE49-F238E27FC236}">
                <a16:creationId xmlns:a16="http://schemas.microsoft.com/office/drawing/2014/main" id="{D272BC94-FFAB-4D42-8656-69B9972E76C2}"/>
              </a:ext>
            </a:extLst>
          </p:cNvPr>
          <p:cNvSpPr>
            <a:spLocks noGrp="1"/>
          </p:cNvSpPr>
          <p:nvPr>
            <p:ph type="sldNum" sz="quarter" idx="12"/>
          </p:nvPr>
        </p:nvSpPr>
        <p:spPr/>
        <p:txBody>
          <a:bodyPr/>
          <a:lstStyle/>
          <a:p>
            <a:pPr>
              <a:defRPr/>
            </a:pPr>
            <a:fld id="{33B5730F-959D-4494-A2D7-32531961F69F}" type="slidenum">
              <a:rPr lang="de-DE" altLang="de-DE" smtClean="0"/>
              <a:pPr>
                <a:defRPr/>
              </a:pPr>
              <a:t>33</a:t>
            </a:fld>
            <a:endParaRPr lang="de-DE" altLang="de-DE"/>
          </a:p>
        </p:txBody>
      </p:sp>
    </p:spTree>
    <p:extLst>
      <p:ext uri="{BB962C8B-B14F-4D97-AF65-F5344CB8AC3E}">
        <p14:creationId xmlns:p14="http://schemas.microsoft.com/office/powerpoint/2010/main" val="375417015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a:spLocks noChangeArrowheads="1"/>
          </p:cNvSpPr>
          <p:nvPr/>
        </p:nvSpPr>
        <p:spPr bwMode="auto">
          <a:xfrm>
            <a:off x="677110" y="17360"/>
            <a:ext cx="7848364" cy="90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Energiedaten </a:t>
            </a:r>
            <a:r>
              <a:rPr lang="de-DE" altLang="de-DE" sz="1800" dirty="0">
                <a:effectLst/>
                <a:latin typeface="Times New Roman" panose="02020603050405020304" pitchFamily="18" charset="0"/>
              </a:rPr>
              <a:t>23.04. - 27.04.2026</a:t>
            </a:r>
            <a:endParaRPr lang="de-DE" altLang="de-DE" sz="3600" dirty="0">
              <a:effectLst/>
              <a:latin typeface="Times New Roman" panose="02020603050405020304" pitchFamily="18" charset="0"/>
            </a:endParaRPr>
          </a:p>
        </p:txBody>
      </p:sp>
      <p:sp>
        <p:nvSpPr>
          <p:cNvPr id="4" name="Rechteck 3"/>
          <p:cNvSpPr/>
          <p:nvPr/>
        </p:nvSpPr>
        <p:spPr bwMode="auto">
          <a:xfrm>
            <a:off x="6405230" y="1836390"/>
            <a:ext cx="72008" cy="14260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8" name="Fußzeilenplatzhalter 17"/>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2" name="Foliennummernplatzhalter 1">
            <a:extLst>
              <a:ext uri="{FF2B5EF4-FFF2-40B4-BE49-F238E27FC236}">
                <a16:creationId xmlns:a16="http://schemas.microsoft.com/office/drawing/2014/main" id="{1A39AC4F-D72C-487C-A273-017B500B7AE2}"/>
              </a:ext>
            </a:extLst>
          </p:cNvPr>
          <p:cNvSpPr>
            <a:spLocks noGrp="1"/>
          </p:cNvSpPr>
          <p:nvPr>
            <p:ph type="sldNum" sz="quarter" idx="12"/>
          </p:nvPr>
        </p:nvSpPr>
        <p:spPr/>
        <p:txBody>
          <a:bodyPr/>
          <a:lstStyle/>
          <a:p>
            <a:pPr>
              <a:defRPr/>
            </a:pPr>
            <a:fld id="{1C2867A0-F623-427E-AB3E-7CA64D419047}" type="slidenum">
              <a:rPr lang="de-DE" altLang="de-DE" smtClean="0"/>
              <a:pPr>
                <a:defRPr/>
              </a:pPr>
              <a:t>34</a:t>
            </a:fld>
            <a:endParaRPr lang="de-DE" altLang="de-DE"/>
          </a:p>
        </p:txBody>
      </p:sp>
      <p:cxnSp>
        <p:nvCxnSpPr>
          <p:cNvPr id="20" name="Gerader Verbinder 19">
            <a:extLst>
              <a:ext uri="{FF2B5EF4-FFF2-40B4-BE49-F238E27FC236}">
                <a16:creationId xmlns:a16="http://schemas.microsoft.com/office/drawing/2014/main" id="{50B5EF55-F949-4752-82BD-1DB0A7CA3A83}"/>
              </a:ext>
            </a:extLst>
          </p:cNvPr>
          <p:cNvCxnSpPr/>
          <p:nvPr/>
        </p:nvCxnSpPr>
        <p:spPr bwMode="auto">
          <a:xfrm flipV="1">
            <a:off x="1328684" y="2422538"/>
            <a:ext cx="7196790" cy="48050"/>
          </a:xfrm>
          <a:prstGeom prst="line">
            <a:avLst/>
          </a:prstGeom>
          <a:solidFill>
            <a:schemeClr val="accent1"/>
          </a:solidFill>
          <a:ln w="952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 name="Grafik 11">
            <a:extLst>
              <a:ext uri="{FF2B5EF4-FFF2-40B4-BE49-F238E27FC236}">
                <a16:creationId xmlns:a16="http://schemas.microsoft.com/office/drawing/2014/main" id="{F844FAC1-97EF-4E6B-9303-209C0364EA8E}"/>
              </a:ext>
            </a:extLst>
          </p:cNvPr>
          <p:cNvPicPr>
            <a:picLocks noChangeAspect="1"/>
          </p:cNvPicPr>
          <p:nvPr/>
        </p:nvPicPr>
        <p:blipFill>
          <a:blip r:embed="rId3"/>
          <a:stretch>
            <a:fillRect/>
          </a:stretch>
        </p:blipFill>
        <p:spPr>
          <a:xfrm>
            <a:off x="618526" y="1255472"/>
            <a:ext cx="924136" cy="4629513"/>
          </a:xfrm>
          <a:prstGeom prst="rect">
            <a:avLst/>
          </a:prstGeom>
        </p:spPr>
      </p:pic>
      <p:pic>
        <p:nvPicPr>
          <p:cNvPr id="5" name="Grafik 4">
            <a:extLst>
              <a:ext uri="{FF2B5EF4-FFF2-40B4-BE49-F238E27FC236}">
                <a16:creationId xmlns:a16="http://schemas.microsoft.com/office/drawing/2014/main" id="{BED15DA7-B2D7-4E8D-A55E-8E1BC5D7BDEB}"/>
              </a:ext>
            </a:extLst>
          </p:cNvPr>
          <p:cNvPicPr>
            <a:picLocks noChangeAspect="1"/>
          </p:cNvPicPr>
          <p:nvPr/>
        </p:nvPicPr>
        <p:blipFill>
          <a:blip r:embed="rId4"/>
          <a:stretch>
            <a:fillRect/>
          </a:stretch>
        </p:blipFill>
        <p:spPr>
          <a:xfrm>
            <a:off x="950702" y="1615712"/>
            <a:ext cx="7952754" cy="4314825"/>
          </a:xfrm>
          <a:prstGeom prst="rect">
            <a:avLst/>
          </a:prstGeom>
        </p:spPr>
      </p:pic>
      <p:pic>
        <p:nvPicPr>
          <p:cNvPr id="28" name="Grafik 27">
            <a:extLst>
              <a:ext uri="{FF2B5EF4-FFF2-40B4-BE49-F238E27FC236}">
                <a16:creationId xmlns:a16="http://schemas.microsoft.com/office/drawing/2014/main" id="{3ABB7764-86C5-4841-906E-288829320AEA}"/>
              </a:ext>
            </a:extLst>
          </p:cNvPr>
          <p:cNvPicPr>
            <a:picLocks noChangeAspect="1"/>
          </p:cNvPicPr>
          <p:nvPr/>
        </p:nvPicPr>
        <p:blipFill>
          <a:blip r:embed="rId5"/>
          <a:stretch>
            <a:fillRect/>
          </a:stretch>
        </p:blipFill>
        <p:spPr>
          <a:xfrm>
            <a:off x="2915816" y="817322"/>
            <a:ext cx="2971800" cy="438150"/>
          </a:xfrm>
          <a:prstGeom prst="rect">
            <a:avLst/>
          </a:prstGeom>
        </p:spPr>
      </p:pic>
    </p:spTree>
    <p:extLst>
      <p:ext uri="{BB962C8B-B14F-4D97-AF65-F5344CB8AC3E}">
        <p14:creationId xmlns:p14="http://schemas.microsoft.com/office/powerpoint/2010/main" val="348788304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Energieerzeugung Deutschland </a:t>
            </a:r>
            <a:r>
              <a:rPr lang="de-DE" altLang="de-DE" sz="1800" b="1" dirty="0">
                <a:solidFill>
                  <a:schemeClr val="tx2"/>
                </a:solidFill>
              </a:rPr>
              <a:t>(Brutto 2024)</a:t>
            </a:r>
          </a:p>
          <a:p>
            <a:pPr algn="ctr">
              <a:defRPr/>
            </a:pPr>
            <a:r>
              <a:rPr lang="de-DE" altLang="de-DE" sz="2400" dirty="0">
                <a:solidFill>
                  <a:schemeClr val="tx2"/>
                </a:solidFill>
              </a:rPr>
              <a:t>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A011A46B-0E0F-492C-90E4-A174959CF728}"/>
              </a:ext>
            </a:extLst>
          </p:cNvPr>
          <p:cNvPicPr>
            <a:picLocks noChangeAspect="1"/>
          </p:cNvPicPr>
          <p:nvPr/>
        </p:nvPicPr>
        <p:blipFill>
          <a:blip r:embed="rId3"/>
          <a:stretch>
            <a:fillRect/>
          </a:stretch>
        </p:blipFill>
        <p:spPr>
          <a:xfrm>
            <a:off x="431540" y="1196752"/>
            <a:ext cx="8388932" cy="4789710"/>
          </a:xfrm>
          <a:prstGeom prst="rect">
            <a:avLst/>
          </a:prstGeom>
        </p:spPr>
      </p:pic>
      <p:sp>
        <p:nvSpPr>
          <p:cNvPr id="2" name="Foliennummernplatzhalter 1">
            <a:extLst>
              <a:ext uri="{FF2B5EF4-FFF2-40B4-BE49-F238E27FC236}">
                <a16:creationId xmlns:a16="http://schemas.microsoft.com/office/drawing/2014/main" id="{4DCF16E6-1B05-432D-9087-5372E4B81D47}"/>
              </a:ext>
            </a:extLst>
          </p:cNvPr>
          <p:cNvSpPr>
            <a:spLocks noGrp="1"/>
          </p:cNvSpPr>
          <p:nvPr>
            <p:ph type="sldNum" sz="quarter" idx="12"/>
          </p:nvPr>
        </p:nvSpPr>
        <p:spPr/>
        <p:txBody>
          <a:bodyPr/>
          <a:lstStyle/>
          <a:p>
            <a:pPr>
              <a:defRPr/>
            </a:pPr>
            <a:fld id="{1C2867A0-F623-427E-AB3E-7CA64D419047}" type="slidenum">
              <a:rPr lang="de-DE" altLang="de-DE" smtClean="0"/>
              <a:pPr>
                <a:defRPr/>
              </a:pPr>
              <a:t>35</a:t>
            </a:fld>
            <a:endParaRPr lang="de-DE" altLang="de-DE"/>
          </a:p>
        </p:txBody>
      </p:sp>
      <p:sp>
        <p:nvSpPr>
          <p:cNvPr id="10" name="Rechteck 9">
            <a:extLst>
              <a:ext uri="{FF2B5EF4-FFF2-40B4-BE49-F238E27FC236}">
                <a16:creationId xmlns:a16="http://schemas.microsoft.com/office/drawing/2014/main" id="{D365FBC9-8B83-4DB6-9120-3A8C59422A70}"/>
              </a:ext>
            </a:extLst>
          </p:cNvPr>
          <p:cNvSpPr/>
          <p:nvPr/>
        </p:nvSpPr>
        <p:spPr bwMode="auto">
          <a:xfrm>
            <a:off x="6336196" y="4725144"/>
            <a:ext cx="464654" cy="648072"/>
          </a:xfrm>
          <a:prstGeom prst="rect">
            <a:avLst/>
          </a:prstGeom>
          <a:solidFill>
            <a:srgbClr val="00B0F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rgbClr val="0070C0"/>
              </a:solidFill>
              <a:effectLst/>
              <a:latin typeface="Times New Roman" panose="02020603050405020304" pitchFamily="18" charset="0"/>
            </a:endParaRPr>
          </a:p>
        </p:txBody>
      </p:sp>
      <p:sp>
        <p:nvSpPr>
          <p:cNvPr id="12" name="Rechteck 11">
            <a:extLst>
              <a:ext uri="{FF2B5EF4-FFF2-40B4-BE49-F238E27FC236}">
                <a16:creationId xmlns:a16="http://schemas.microsoft.com/office/drawing/2014/main" id="{D8516BF1-A72B-4BBD-BC72-56BFE33D86EA}"/>
              </a:ext>
            </a:extLst>
          </p:cNvPr>
          <p:cNvSpPr/>
          <p:nvPr/>
        </p:nvSpPr>
        <p:spPr bwMode="auto">
          <a:xfrm>
            <a:off x="6336196" y="2832850"/>
            <a:ext cx="464654" cy="648072"/>
          </a:xfrm>
          <a:prstGeom prst="rect">
            <a:avLst/>
          </a:prstGeom>
          <a:solidFill>
            <a:srgbClr val="FFFF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3" name="Rechteck 12">
            <a:extLst>
              <a:ext uri="{FF2B5EF4-FFF2-40B4-BE49-F238E27FC236}">
                <a16:creationId xmlns:a16="http://schemas.microsoft.com/office/drawing/2014/main" id="{A9648150-A1CB-4E45-81C0-8BE5D6BA49F5}"/>
              </a:ext>
            </a:extLst>
          </p:cNvPr>
          <p:cNvSpPr/>
          <p:nvPr/>
        </p:nvSpPr>
        <p:spPr bwMode="auto">
          <a:xfrm>
            <a:off x="6336196" y="3463826"/>
            <a:ext cx="464654" cy="648072"/>
          </a:xfrm>
          <a:prstGeom prst="rect">
            <a:avLst/>
          </a:prstGeom>
          <a:solidFill>
            <a:srgbClr val="FFC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4" name="Rechteck 13">
            <a:extLst>
              <a:ext uri="{FF2B5EF4-FFF2-40B4-BE49-F238E27FC236}">
                <a16:creationId xmlns:a16="http://schemas.microsoft.com/office/drawing/2014/main" id="{B8EB29E9-5D02-4A18-B4D9-80033D7693F0}"/>
              </a:ext>
            </a:extLst>
          </p:cNvPr>
          <p:cNvSpPr/>
          <p:nvPr/>
        </p:nvSpPr>
        <p:spPr bwMode="auto">
          <a:xfrm>
            <a:off x="6336196" y="4095941"/>
            <a:ext cx="464654" cy="648072"/>
          </a:xfrm>
          <a:prstGeom prst="rect">
            <a:avLst/>
          </a:prstGeom>
          <a:solidFill>
            <a:srgbClr val="FF0066"/>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rgbClr val="C00000"/>
              </a:solidFill>
              <a:effectLst/>
              <a:latin typeface="Times New Roman" panose="02020603050405020304" pitchFamily="18" charset="0"/>
            </a:endParaRPr>
          </a:p>
        </p:txBody>
      </p:sp>
      <p:sp>
        <p:nvSpPr>
          <p:cNvPr id="11" name="Textfeld 10">
            <a:extLst>
              <a:ext uri="{FF2B5EF4-FFF2-40B4-BE49-F238E27FC236}">
                <a16:creationId xmlns:a16="http://schemas.microsoft.com/office/drawing/2014/main" id="{A0243C66-940E-49BA-BD4C-EAAD10874E52}"/>
              </a:ext>
            </a:extLst>
          </p:cNvPr>
          <p:cNvSpPr txBox="1"/>
          <p:nvPr/>
        </p:nvSpPr>
        <p:spPr>
          <a:xfrm>
            <a:off x="4574504" y="3019291"/>
            <a:ext cx="1576137" cy="2185214"/>
          </a:xfrm>
          <a:prstGeom prst="rect">
            <a:avLst/>
          </a:prstGeom>
          <a:noFill/>
        </p:spPr>
        <p:txBody>
          <a:bodyPr wrap="none" rtlCol="0">
            <a:spAutoFit/>
          </a:bodyPr>
          <a:lstStyle/>
          <a:p>
            <a:pPr algn="r"/>
            <a:r>
              <a:rPr lang="de-DE" b="1" dirty="0"/>
              <a:t>Verkehr</a:t>
            </a:r>
          </a:p>
          <a:p>
            <a:pPr algn="r"/>
            <a:endParaRPr lang="de-DE" sz="2000" b="1" dirty="0"/>
          </a:p>
          <a:p>
            <a:pPr algn="r"/>
            <a:r>
              <a:rPr lang="de-DE" b="1" dirty="0"/>
              <a:t>Gebäudewärme</a:t>
            </a:r>
          </a:p>
          <a:p>
            <a:pPr algn="r"/>
            <a:endParaRPr lang="de-DE" sz="2800" b="1" dirty="0"/>
          </a:p>
          <a:p>
            <a:pPr algn="r"/>
            <a:r>
              <a:rPr lang="de-DE" b="1" dirty="0" err="1"/>
              <a:t>Prozeßwärme</a:t>
            </a:r>
            <a:endParaRPr lang="de-DE" b="1" dirty="0"/>
          </a:p>
          <a:p>
            <a:pPr algn="r"/>
            <a:endParaRPr lang="de-DE" sz="2400" b="1" dirty="0"/>
          </a:p>
          <a:p>
            <a:pPr algn="r"/>
            <a:r>
              <a:rPr lang="de-DE" b="1" dirty="0"/>
              <a:t>Strom</a:t>
            </a:r>
          </a:p>
        </p:txBody>
      </p:sp>
      <p:sp>
        <p:nvSpPr>
          <p:cNvPr id="16" name="Rechteck 15">
            <a:extLst>
              <a:ext uri="{FF2B5EF4-FFF2-40B4-BE49-F238E27FC236}">
                <a16:creationId xmlns:a16="http://schemas.microsoft.com/office/drawing/2014/main" id="{EDEEAFEE-ACF8-4156-81E6-56B3DBCD1207}"/>
              </a:ext>
            </a:extLst>
          </p:cNvPr>
          <p:cNvSpPr/>
          <p:nvPr/>
        </p:nvSpPr>
        <p:spPr bwMode="auto">
          <a:xfrm>
            <a:off x="6336196" y="5065770"/>
            <a:ext cx="464654" cy="307446"/>
          </a:xfrm>
          <a:prstGeom prst="rect">
            <a:avLst/>
          </a:prstGeom>
          <a:solidFill>
            <a:srgbClr val="00B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rgbClr val="0070C0"/>
              </a:solidFill>
              <a:effectLst/>
              <a:latin typeface="Times New Roman" panose="02020603050405020304" pitchFamily="18" charset="0"/>
            </a:endParaRPr>
          </a:p>
        </p:txBody>
      </p:sp>
      <p:sp>
        <p:nvSpPr>
          <p:cNvPr id="6" name="Geschweifte Klammer links 5">
            <a:extLst>
              <a:ext uri="{FF2B5EF4-FFF2-40B4-BE49-F238E27FC236}">
                <a16:creationId xmlns:a16="http://schemas.microsoft.com/office/drawing/2014/main" id="{0FDEA834-DF7E-4F9A-9A71-CBA4DB289296}"/>
              </a:ext>
            </a:extLst>
          </p:cNvPr>
          <p:cNvSpPr/>
          <p:nvPr/>
        </p:nvSpPr>
        <p:spPr bwMode="auto">
          <a:xfrm>
            <a:off x="6083183" y="4742874"/>
            <a:ext cx="253013" cy="622510"/>
          </a:xfrm>
          <a:prstGeom prst="leftBrace">
            <a:avLst/>
          </a:prstGeom>
          <a:solidFill>
            <a:schemeClr val="accent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74105188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2410B1-2200-4E0D-B7FE-0B223C179DB4}"/>
              </a:ext>
            </a:extLst>
          </p:cNvPr>
          <p:cNvSpPr>
            <a:spLocks noGrp="1"/>
          </p:cNvSpPr>
          <p:nvPr>
            <p:ph type="title"/>
          </p:nvPr>
        </p:nvSpPr>
        <p:spPr>
          <a:xfrm>
            <a:off x="467877" y="58467"/>
            <a:ext cx="8229600" cy="714052"/>
          </a:xfrm>
        </p:spPr>
        <p:txBody>
          <a:bodyPr/>
          <a:lstStyle/>
          <a:p>
            <a:r>
              <a:rPr lang="de-DE" dirty="0"/>
              <a:t>Treibhausgas - Emissionen </a:t>
            </a:r>
            <a:r>
              <a:rPr lang="de-DE" sz="2000" dirty="0"/>
              <a:t>Welt</a:t>
            </a:r>
            <a:r>
              <a:rPr lang="de-DE" dirty="0"/>
              <a:t> </a:t>
            </a:r>
            <a:r>
              <a:rPr lang="de-DE" sz="2000" dirty="0"/>
              <a:t>in </a:t>
            </a:r>
            <a:r>
              <a:rPr lang="de-DE" sz="2000" dirty="0" err="1"/>
              <a:t>Mio</a:t>
            </a:r>
            <a:r>
              <a:rPr lang="de-DE" sz="2000" dirty="0"/>
              <a:t> </a:t>
            </a:r>
            <a:r>
              <a:rPr lang="de-DE" sz="2000" dirty="0" err="1"/>
              <a:t>to</a:t>
            </a:r>
            <a:r>
              <a:rPr lang="de-DE" sz="2000" dirty="0"/>
              <a:t> / CO2 /a</a:t>
            </a:r>
            <a:endParaRPr lang="de-DE" dirty="0"/>
          </a:p>
        </p:txBody>
      </p:sp>
      <p:sp>
        <p:nvSpPr>
          <p:cNvPr id="4" name="Fußzeilenplatzhalter 3">
            <a:extLst>
              <a:ext uri="{FF2B5EF4-FFF2-40B4-BE49-F238E27FC236}">
                <a16:creationId xmlns:a16="http://schemas.microsoft.com/office/drawing/2014/main" id="{0040820D-37E8-4ADF-827F-2F158EF72CA4}"/>
              </a:ext>
            </a:extLst>
          </p:cNvPr>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5" name="Foliennummernplatzhalter 4">
            <a:extLst>
              <a:ext uri="{FF2B5EF4-FFF2-40B4-BE49-F238E27FC236}">
                <a16:creationId xmlns:a16="http://schemas.microsoft.com/office/drawing/2014/main" id="{5C8903A9-6A06-43BA-AE7E-A4E2AD8BD1B5}"/>
              </a:ext>
            </a:extLst>
          </p:cNvPr>
          <p:cNvSpPr>
            <a:spLocks noGrp="1"/>
          </p:cNvSpPr>
          <p:nvPr>
            <p:ph type="sldNum" sz="quarter" idx="12"/>
          </p:nvPr>
        </p:nvSpPr>
        <p:spPr/>
        <p:txBody>
          <a:bodyPr/>
          <a:lstStyle/>
          <a:p>
            <a:pPr>
              <a:defRPr/>
            </a:pPr>
            <a:fld id="{1C2867A0-F623-427E-AB3E-7CA64D419047}" type="slidenum">
              <a:rPr lang="de-DE" altLang="de-DE" smtClean="0"/>
              <a:pPr>
                <a:defRPr/>
              </a:pPr>
              <a:t>36</a:t>
            </a:fld>
            <a:endParaRPr lang="de-DE" altLang="de-DE"/>
          </a:p>
        </p:txBody>
      </p:sp>
      <p:pic>
        <p:nvPicPr>
          <p:cNvPr id="18" name="Grafik 17">
            <a:extLst>
              <a:ext uri="{FF2B5EF4-FFF2-40B4-BE49-F238E27FC236}">
                <a16:creationId xmlns:a16="http://schemas.microsoft.com/office/drawing/2014/main" id="{F0DA923D-5E1A-4EF7-B9A6-02B57A19C78B}"/>
              </a:ext>
            </a:extLst>
          </p:cNvPr>
          <p:cNvPicPr>
            <a:picLocks noChangeAspect="1"/>
          </p:cNvPicPr>
          <p:nvPr/>
        </p:nvPicPr>
        <p:blipFill>
          <a:blip r:embed="rId2"/>
          <a:stretch>
            <a:fillRect/>
          </a:stretch>
        </p:blipFill>
        <p:spPr>
          <a:xfrm>
            <a:off x="6994351" y="1232755"/>
            <a:ext cx="1924050" cy="4178293"/>
          </a:xfrm>
          <a:prstGeom prst="rect">
            <a:avLst/>
          </a:prstGeom>
        </p:spPr>
      </p:pic>
      <p:pic>
        <p:nvPicPr>
          <p:cNvPr id="20" name="Grafik 19">
            <a:extLst>
              <a:ext uri="{FF2B5EF4-FFF2-40B4-BE49-F238E27FC236}">
                <a16:creationId xmlns:a16="http://schemas.microsoft.com/office/drawing/2014/main" id="{3EC74171-31E8-48EF-8F7F-915247DFC205}"/>
              </a:ext>
            </a:extLst>
          </p:cNvPr>
          <p:cNvPicPr>
            <a:picLocks noChangeAspect="1"/>
          </p:cNvPicPr>
          <p:nvPr/>
        </p:nvPicPr>
        <p:blipFill>
          <a:blip r:embed="rId3"/>
          <a:stretch>
            <a:fillRect/>
          </a:stretch>
        </p:blipFill>
        <p:spPr>
          <a:xfrm>
            <a:off x="367448" y="908720"/>
            <a:ext cx="6626903" cy="5220580"/>
          </a:xfrm>
          <a:prstGeom prst="rect">
            <a:avLst/>
          </a:prstGeom>
        </p:spPr>
      </p:pic>
      <p:sp>
        <p:nvSpPr>
          <p:cNvPr id="14" name="Textfeld 13">
            <a:extLst>
              <a:ext uri="{FF2B5EF4-FFF2-40B4-BE49-F238E27FC236}">
                <a16:creationId xmlns:a16="http://schemas.microsoft.com/office/drawing/2014/main" id="{E66BBA02-A96B-4771-8226-0087AB6DEADA}"/>
              </a:ext>
            </a:extLst>
          </p:cNvPr>
          <p:cNvSpPr txBox="1"/>
          <p:nvPr/>
        </p:nvSpPr>
        <p:spPr>
          <a:xfrm>
            <a:off x="6659581" y="5547250"/>
            <a:ext cx="3067891" cy="369332"/>
          </a:xfrm>
          <a:prstGeom prst="rect">
            <a:avLst/>
          </a:prstGeom>
          <a:noFill/>
        </p:spPr>
        <p:txBody>
          <a:bodyPr wrap="square" rtlCol="0">
            <a:spAutoFit/>
          </a:bodyPr>
          <a:lstStyle/>
          <a:p>
            <a:r>
              <a:rPr lang="de-DE" sz="1800" b="1" dirty="0"/>
              <a:t>2020   2040    2060   </a:t>
            </a:r>
          </a:p>
        </p:txBody>
      </p:sp>
      <p:cxnSp>
        <p:nvCxnSpPr>
          <p:cNvPr id="15" name="Gerade Verbindung mit Pfeil 14">
            <a:extLst>
              <a:ext uri="{FF2B5EF4-FFF2-40B4-BE49-F238E27FC236}">
                <a16:creationId xmlns:a16="http://schemas.microsoft.com/office/drawing/2014/main" id="{486727F5-61A9-4415-B677-AEEE3097B51D}"/>
              </a:ext>
            </a:extLst>
          </p:cNvPr>
          <p:cNvCxnSpPr>
            <a:cxnSpLocks/>
          </p:cNvCxnSpPr>
          <p:nvPr/>
        </p:nvCxnSpPr>
        <p:spPr bwMode="auto">
          <a:xfrm>
            <a:off x="7200292" y="813456"/>
            <a:ext cx="1368152" cy="4597593"/>
          </a:xfrm>
          <a:prstGeom prst="straightConnector1">
            <a:avLst/>
          </a:prstGeom>
          <a:solidFill>
            <a:schemeClr val="accent1"/>
          </a:solidFill>
          <a:ln w="76200"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9490526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a:spLocks noChangeArrowheads="1"/>
          </p:cNvSpPr>
          <p:nvPr/>
        </p:nvSpPr>
        <p:spPr bwMode="auto">
          <a:xfrm>
            <a:off x="677110" y="17360"/>
            <a:ext cx="7848364" cy="90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Energiedaten </a:t>
            </a:r>
            <a:r>
              <a:rPr lang="de-DE" altLang="de-DE" sz="1800" dirty="0">
                <a:effectLst/>
                <a:latin typeface="Times New Roman" panose="02020603050405020304" pitchFamily="18" charset="0"/>
              </a:rPr>
              <a:t>04.04. - 08.04.2026</a:t>
            </a:r>
            <a:endParaRPr lang="de-DE" altLang="de-DE" sz="3600" dirty="0">
              <a:effectLst/>
              <a:latin typeface="Times New Roman" panose="02020603050405020304" pitchFamily="18" charset="0"/>
            </a:endParaRPr>
          </a:p>
        </p:txBody>
      </p:sp>
      <p:sp>
        <p:nvSpPr>
          <p:cNvPr id="4" name="Rechteck 3"/>
          <p:cNvSpPr/>
          <p:nvPr/>
        </p:nvSpPr>
        <p:spPr bwMode="auto">
          <a:xfrm>
            <a:off x="6405230" y="1836390"/>
            <a:ext cx="72008" cy="14260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8" name="Fußzeilenplatzhalter 17"/>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2" name="Foliennummernplatzhalter 1">
            <a:extLst>
              <a:ext uri="{FF2B5EF4-FFF2-40B4-BE49-F238E27FC236}">
                <a16:creationId xmlns:a16="http://schemas.microsoft.com/office/drawing/2014/main" id="{1A39AC4F-D72C-487C-A273-017B500B7AE2}"/>
              </a:ext>
            </a:extLst>
          </p:cNvPr>
          <p:cNvSpPr>
            <a:spLocks noGrp="1"/>
          </p:cNvSpPr>
          <p:nvPr>
            <p:ph type="sldNum" sz="quarter" idx="12"/>
          </p:nvPr>
        </p:nvSpPr>
        <p:spPr/>
        <p:txBody>
          <a:bodyPr/>
          <a:lstStyle/>
          <a:p>
            <a:pPr>
              <a:defRPr/>
            </a:pPr>
            <a:fld id="{1C2867A0-F623-427E-AB3E-7CA64D419047}" type="slidenum">
              <a:rPr lang="de-DE" altLang="de-DE" smtClean="0"/>
              <a:pPr>
                <a:defRPr/>
              </a:pPr>
              <a:t>37</a:t>
            </a:fld>
            <a:endParaRPr lang="de-DE" altLang="de-DE"/>
          </a:p>
        </p:txBody>
      </p:sp>
      <p:cxnSp>
        <p:nvCxnSpPr>
          <p:cNvPr id="20" name="Gerader Verbinder 19">
            <a:extLst>
              <a:ext uri="{FF2B5EF4-FFF2-40B4-BE49-F238E27FC236}">
                <a16:creationId xmlns:a16="http://schemas.microsoft.com/office/drawing/2014/main" id="{50B5EF55-F949-4752-82BD-1DB0A7CA3A83}"/>
              </a:ext>
            </a:extLst>
          </p:cNvPr>
          <p:cNvCxnSpPr/>
          <p:nvPr/>
        </p:nvCxnSpPr>
        <p:spPr bwMode="auto">
          <a:xfrm flipV="1">
            <a:off x="1328684" y="2422538"/>
            <a:ext cx="7196790" cy="48050"/>
          </a:xfrm>
          <a:prstGeom prst="line">
            <a:avLst/>
          </a:prstGeom>
          <a:solidFill>
            <a:schemeClr val="accent1"/>
          </a:solidFill>
          <a:ln w="952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Textfeld 38">
            <a:extLst>
              <a:ext uri="{FF2B5EF4-FFF2-40B4-BE49-F238E27FC236}">
                <a16:creationId xmlns:a16="http://schemas.microsoft.com/office/drawing/2014/main" id="{9B6864E6-C781-4A98-9557-9DCF68E683FF}"/>
              </a:ext>
            </a:extLst>
          </p:cNvPr>
          <p:cNvSpPr txBox="1"/>
          <p:nvPr/>
        </p:nvSpPr>
        <p:spPr>
          <a:xfrm>
            <a:off x="4024480" y="5976561"/>
            <a:ext cx="1303562" cy="338554"/>
          </a:xfrm>
          <a:prstGeom prst="rect">
            <a:avLst/>
          </a:prstGeom>
          <a:noFill/>
        </p:spPr>
        <p:txBody>
          <a:bodyPr wrap="none" rtlCol="0">
            <a:spAutoFit/>
          </a:bodyPr>
          <a:lstStyle/>
          <a:p>
            <a:r>
              <a:rPr lang="de-DE" b="1" dirty="0"/>
              <a:t>Ostern  2026</a:t>
            </a:r>
          </a:p>
        </p:txBody>
      </p:sp>
      <p:pic>
        <p:nvPicPr>
          <p:cNvPr id="16" name="Grafik 15">
            <a:extLst>
              <a:ext uri="{FF2B5EF4-FFF2-40B4-BE49-F238E27FC236}">
                <a16:creationId xmlns:a16="http://schemas.microsoft.com/office/drawing/2014/main" id="{8C6AFB1A-2500-4019-9709-CDFFEAB2BE07}"/>
              </a:ext>
            </a:extLst>
          </p:cNvPr>
          <p:cNvPicPr>
            <a:picLocks noChangeAspect="1"/>
          </p:cNvPicPr>
          <p:nvPr/>
        </p:nvPicPr>
        <p:blipFill>
          <a:blip r:embed="rId3"/>
          <a:stretch>
            <a:fillRect/>
          </a:stretch>
        </p:blipFill>
        <p:spPr>
          <a:xfrm>
            <a:off x="971600" y="1255472"/>
            <a:ext cx="7553874" cy="4721089"/>
          </a:xfrm>
          <a:prstGeom prst="rect">
            <a:avLst/>
          </a:prstGeom>
        </p:spPr>
      </p:pic>
      <p:pic>
        <p:nvPicPr>
          <p:cNvPr id="12" name="Grafik 11">
            <a:extLst>
              <a:ext uri="{FF2B5EF4-FFF2-40B4-BE49-F238E27FC236}">
                <a16:creationId xmlns:a16="http://schemas.microsoft.com/office/drawing/2014/main" id="{F844FAC1-97EF-4E6B-9303-209C0364EA8E}"/>
              </a:ext>
            </a:extLst>
          </p:cNvPr>
          <p:cNvPicPr>
            <a:picLocks noChangeAspect="1"/>
          </p:cNvPicPr>
          <p:nvPr/>
        </p:nvPicPr>
        <p:blipFill>
          <a:blip r:embed="rId4"/>
          <a:stretch>
            <a:fillRect/>
          </a:stretch>
        </p:blipFill>
        <p:spPr>
          <a:xfrm>
            <a:off x="618526" y="1255472"/>
            <a:ext cx="924136" cy="4629513"/>
          </a:xfrm>
          <a:prstGeom prst="rect">
            <a:avLst/>
          </a:prstGeom>
        </p:spPr>
      </p:pic>
      <p:pic>
        <p:nvPicPr>
          <p:cNvPr id="28" name="Grafik 27">
            <a:extLst>
              <a:ext uri="{FF2B5EF4-FFF2-40B4-BE49-F238E27FC236}">
                <a16:creationId xmlns:a16="http://schemas.microsoft.com/office/drawing/2014/main" id="{3ABB7764-86C5-4841-906E-288829320AEA}"/>
              </a:ext>
            </a:extLst>
          </p:cNvPr>
          <p:cNvPicPr>
            <a:picLocks noChangeAspect="1"/>
          </p:cNvPicPr>
          <p:nvPr/>
        </p:nvPicPr>
        <p:blipFill>
          <a:blip r:embed="rId5"/>
          <a:stretch>
            <a:fillRect/>
          </a:stretch>
        </p:blipFill>
        <p:spPr>
          <a:xfrm>
            <a:off x="2915816" y="817322"/>
            <a:ext cx="2971800" cy="438150"/>
          </a:xfrm>
          <a:prstGeom prst="rect">
            <a:avLst/>
          </a:prstGeom>
        </p:spPr>
      </p:pic>
    </p:spTree>
    <p:extLst>
      <p:ext uri="{BB962C8B-B14F-4D97-AF65-F5344CB8AC3E}">
        <p14:creationId xmlns:p14="http://schemas.microsoft.com/office/powerpoint/2010/main" val="302842631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Energieerzeugung Deutschland </a:t>
            </a:r>
            <a:r>
              <a:rPr lang="de-DE" altLang="de-DE" sz="1800" b="1" dirty="0">
                <a:solidFill>
                  <a:schemeClr val="tx2"/>
                </a:solidFill>
              </a:rPr>
              <a:t>(Brutto 2024)</a:t>
            </a:r>
          </a:p>
          <a:p>
            <a:pPr algn="ctr">
              <a:defRPr/>
            </a:pPr>
            <a:r>
              <a:rPr lang="de-DE" altLang="de-DE" sz="2400" dirty="0">
                <a:solidFill>
                  <a:schemeClr val="tx2"/>
                </a:solidFill>
              </a:rPr>
              <a:t>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A011A46B-0E0F-492C-90E4-A174959CF728}"/>
              </a:ext>
            </a:extLst>
          </p:cNvPr>
          <p:cNvPicPr>
            <a:picLocks noChangeAspect="1"/>
          </p:cNvPicPr>
          <p:nvPr/>
        </p:nvPicPr>
        <p:blipFill>
          <a:blip r:embed="rId3"/>
          <a:stretch>
            <a:fillRect/>
          </a:stretch>
        </p:blipFill>
        <p:spPr>
          <a:xfrm>
            <a:off x="431540" y="1196752"/>
            <a:ext cx="8388932" cy="4789710"/>
          </a:xfrm>
          <a:prstGeom prst="rect">
            <a:avLst/>
          </a:prstGeom>
        </p:spPr>
      </p:pic>
      <p:sp>
        <p:nvSpPr>
          <p:cNvPr id="6" name="Rechteck 5">
            <a:extLst>
              <a:ext uri="{FF2B5EF4-FFF2-40B4-BE49-F238E27FC236}">
                <a16:creationId xmlns:a16="http://schemas.microsoft.com/office/drawing/2014/main" id="{99136B0E-192E-4F14-AF51-CAC2BB845CDC}"/>
              </a:ext>
            </a:extLst>
          </p:cNvPr>
          <p:cNvSpPr/>
          <p:nvPr/>
        </p:nvSpPr>
        <p:spPr bwMode="auto">
          <a:xfrm>
            <a:off x="6120172" y="2060848"/>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0" name="Rechteck 9">
            <a:extLst>
              <a:ext uri="{FF2B5EF4-FFF2-40B4-BE49-F238E27FC236}">
                <a16:creationId xmlns:a16="http://schemas.microsoft.com/office/drawing/2014/main" id="{58657435-AAF3-4B27-B1AD-5E4732F3EE2D}"/>
              </a:ext>
            </a:extLst>
          </p:cNvPr>
          <p:cNvSpPr/>
          <p:nvPr/>
        </p:nvSpPr>
        <p:spPr bwMode="auto">
          <a:xfrm>
            <a:off x="6424972" y="2032265"/>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1" name="Rechteck 10">
            <a:extLst>
              <a:ext uri="{FF2B5EF4-FFF2-40B4-BE49-F238E27FC236}">
                <a16:creationId xmlns:a16="http://schemas.microsoft.com/office/drawing/2014/main" id="{9839C23B-0589-48B7-A4E8-B259EF89C583}"/>
              </a:ext>
            </a:extLst>
          </p:cNvPr>
          <p:cNvSpPr/>
          <p:nvPr/>
        </p:nvSpPr>
        <p:spPr bwMode="auto">
          <a:xfrm>
            <a:off x="1613574" y="2032265"/>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dirty="0">
              <a:ln>
                <a:noFill/>
              </a:ln>
              <a:solidFill>
                <a:schemeClr val="tx1"/>
              </a:solidFill>
              <a:effectLst/>
              <a:latin typeface="Times New Roman" panose="02020603050405020304" pitchFamily="18" charset="0"/>
            </a:endParaRPr>
          </a:p>
        </p:txBody>
      </p:sp>
      <p:sp>
        <p:nvSpPr>
          <p:cNvPr id="12" name="Rechteck 11">
            <a:extLst>
              <a:ext uri="{FF2B5EF4-FFF2-40B4-BE49-F238E27FC236}">
                <a16:creationId xmlns:a16="http://schemas.microsoft.com/office/drawing/2014/main" id="{A6B28FAC-FBBE-4B19-9C23-2F44B44F1A89}"/>
              </a:ext>
            </a:extLst>
          </p:cNvPr>
          <p:cNvSpPr/>
          <p:nvPr/>
        </p:nvSpPr>
        <p:spPr bwMode="auto">
          <a:xfrm>
            <a:off x="3137716" y="2062082"/>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3" name="Rechteck 12">
            <a:extLst>
              <a:ext uri="{FF2B5EF4-FFF2-40B4-BE49-F238E27FC236}">
                <a16:creationId xmlns:a16="http://schemas.microsoft.com/office/drawing/2014/main" id="{A4B2C821-77E8-41C2-812A-858D1CE84225}"/>
              </a:ext>
            </a:extLst>
          </p:cNvPr>
          <p:cNvSpPr/>
          <p:nvPr/>
        </p:nvSpPr>
        <p:spPr bwMode="auto">
          <a:xfrm>
            <a:off x="4661858" y="2060848"/>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 name="Foliennummernplatzhalter 1">
            <a:extLst>
              <a:ext uri="{FF2B5EF4-FFF2-40B4-BE49-F238E27FC236}">
                <a16:creationId xmlns:a16="http://schemas.microsoft.com/office/drawing/2014/main" id="{7596C7F6-FAF6-4BF5-9C21-1EBF2AEDC987}"/>
              </a:ext>
            </a:extLst>
          </p:cNvPr>
          <p:cNvSpPr>
            <a:spLocks noGrp="1"/>
          </p:cNvSpPr>
          <p:nvPr>
            <p:ph type="sldNum" sz="quarter" idx="12"/>
          </p:nvPr>
        </p:nvSpPr>
        <p:spPr/>
        <p:txBody>
          <a:bodyPr/>
          <a:lstStyle/>
          <a:p>
            <a:pPr>
              <a:defRPr/>
            </a:pPr>
            <a:fld id="{1C2867A0-F623-427E-AB3E-7CA64D419047}" type="slidenum">
              <a:rPr lang="de-DE" altLang="de-DE" smtClean="0"/>
              <a:pPr>
                <a:defRPr/>
              </a:pPr>
              <a:t>38</a:t>
            </a:fld>
            <a:endParaRPr lang="de-DE" altLang="de-DE"/>
          </a:p>
        </p:txBody>
      </p:sp>
    </p:spTree>
    <p:extLst>
      <p:ext uri="{BB962C8B-B14F-4D97-AF65-F5344CB8AC3E}">
        <p14:creationId xmlns:p14="http://schemas.microsoft.com/office/powerpoint/2010/main" val="2749161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Energieerzeugung Deutschland </a:t>
            </a:r>
            <a:r>
              <a:rPr lang="de-DE" altLang="de-DE" sz="1800" b="1" dirty="0">
                <a:solidFill>
                  <a:schemeClr val="tx2"/>
                </a:solidFill>
              </a:rPr>
              <a:t>(Brutto 2024)</a:t>
            </a:r>
          </a:p>
          <a:p>
            <a:pPr algn="ctr">
              <a:defRPr/>
            </a:pPr>
            <a:r>
              <a:rPr lang="de-DE" altLang="de-DE" sz="2400" dirty="0">
                <a:solidFill>
                  <a:schemeClr val="tx2"/>
                </a:solidFill>
              </a:rPr>
              <a:t>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A011A46B-0E0F-492C-90E4-A174959CF728}"/>
              </a:ext>
            </a:extLst>
          </p:cNvPr>
          <p:cNvPicPr>
            <a:picLocks noChangeAspect="1"/>
          </p:cNvPicPr>
          <p:nvPr/>
        </p:nvPicPr>
        <p:blipFill>
          <a:blip r:embed="rId3"/>
          <a:stretch>
            <a:fillRect/>
          </a:stretch>
        </p:blipFill>
        <p:spPr>
          <a:xfrm>
            <a:off x="431540" y="1196752"/>
            <a:ext cx="8388932" cy="4789710"/>
          </a:xfrm>
          <a:prstGeom prst="rect">
            <a:avLst/>
          </a:prstGeom>
        </p:spPr>
      </p:pic>
      <p:sp>
        <p:nvSpPr>
          <p:cNvPr id="11" name="Rechteck 10">
            <a:extLst>
              <a:ext uri="{FF2B5EF4-FFF2-40B4-BE49-F238E27FC236}">
                <a16:creationId xmlns:a16="http://schemas.microsoft.com/office/drawing/2014/main" id="{9839C23B-0589-48B7-A4E8-B259EF89C583}"/>
              </a:ext>
            </a:extLst>
          </p:cNvPr>
          <p:cNvSpPr/>
          <p:nvPr/>
        </p:nvSpPr>
        <p:spPr bwMode="auto">
          <a:xfrm>
            <a:off x="1613574" y="2032265"/>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dirty="0">
              <a:ln>
                <a:noFill/>
              </a:ln>
              <a:solidFill>
                <a:schemeClr val="tx1"/>
              </a:solidFill>
              <a:effectLst/>
              <a:latin typeface="Times New Roman" panose="02020603050405020304" pitchFamily="18" charset="0"/>
            </a:endParaRPr>
          </a:p>
        </p:txBody>
      </p:sp>
      <p:sp>
        <p:nvSpPr>
          <p:cNvPr id="12" name="Rechteck 11">
            <a:extLst>
              <a:ext uri="{FF2B5EF4-FFF2-40B4-BE49-F238E27FC236}">
                <a16:creationId xmlns:a16="http://schemas.microsoft.com/office/drawing/2014/main" id="{A6B28FAC-FBBE-4B19-9C23-2F44B44F1A89}"/>
              </a:ext>
            </a:extLst>
          </p:cNvPr>
          <p:cNvSpPr/>
          <p:nvPr/>
        </p:nvSpPr>
        <p:spPr bwMode="auto">
          <a:xfrm>
            <a:off x="3137716" y="2062082"/>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3" name="Rechteck 12">
            <a:extLst>
              <a:ext uri="{FF2B5EF4-FFF2-40B4-BE49-F238E27FC236}">
                <a16:creationId xmlns:a16="http://schemas.microsoft.com/office/drawing/2014/main" id="{A4B2C821-77E8-41C2-812A-858D1CE84225}"/>
              </a:ext>
            </a:extLst>
          </p:cNvPr>
          <p:cNvSpPr/>
          <p:nvPr/>
        </p:nvSpPr>
        <p:spPr bwMode="auto">
          <a:xfrm>
            <a:off x="4661858" y="2060848"/>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 name="Foliennummernplatzhalter 1">
            <a:extLst>
              <a:ext uri="{FF2B5EF4-FFF2-40B4-BE49-F238E27FC236}">
                <a16:creationId xmlns:a16="http://schemas.microsoft.com/office/drawing/2014/main" id="{C2AC1530-6356-43A3-928C-0D4CEECF5FCE}"/>
              </a:ext>
            </a:extLst>
          </p:cNvPr>
          <p:cNvSpPr>
            <a:spLocks noGrp="1"/>
          </p:cNvSpPr>
          <p:nvPr>
            <p:ph type="sldNum" sz="quarter" idx="12"/>
          </p:nvPr>
        </p:nvSpPr>
        <p:spPr/>
        <p:txBody>
          <a:bodyPr/>
          <a:lstStyle/>
          <a:p>
            <a:pPr>
              <a:defRPr/>
            </a:pPr>
            <a:fld id="{1C2867A0-F623-427E-AB3E-7CA64D419047}" type="slidenum">
              <a:rPr lang="de-DE" altLang="de-DE" smtClean="0"/>
              <a:pPr>
                <a:defRPr/>
              </a:pPr>
              <a:t>39</a:t>
            </a:fld>
            <a:endParaRPr lang="de-DE" altLang="de-DE"/>
          </a:p>
        </p:txBody>
      </p:sp>
    </p:spTree>
    <p:extLst>
      <p:ext uri="{BB962C8B-B14F-4D97-AF65-F5344CB8AC3E}">
        <p14:creationId xmlns:p14="http://schemas.microsoft.com/office/powerpoint/2010/main" val="242863508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Energieerzeugung Deutschland </a:t>
            </a:r>
            <a:r>
              <a:rPr lang="de-DE" altLang="de-DE" sz="1800" b="1" dirty="0">
                <a:solidFill>
                  <a:schemeClr val="tx2"/>
                </a:solidFill>
              </a:rPr>
              <a:t>(Brutto 2024)</a:t>
            </a:r>
          </a:p>
          <a:p>
            <a:pPr algn="ctr">
              <a:defRPr/>
            </a:pPr>
            <a:r>
              <a:rPr lang="de-DE" altLang="de-DE" sz="2400" dirty="0">
                <a:solidFill>
                  <a:schemeClr val="tx2"/>
                </a:solidFill>
              </a:rPr>
              <a:t>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A011A46B-0E0F-492C-90E4-A174959CF728}"/>
              </a:ext>
            </a:extLst>
          </p:cNvPr>
          <p:cNvPicPr>
            <a:picLocks noChangeAspect="1"/>
          </p:cNvPicPr>
          <p:nvPr/>
        </p:nvPicPr>
        <p:blipFill>
          <a:blip r:embed="rId3"/>
          <a:stretch>
            <a:fillRect/>
          </a:stretch>
        </p:blipFill>
        <p:spPr>
          <a:xfrm>
            <a:off x="431540" y="1196752"/>
            <a:ext cx="8388932" cy="4789710"/>
          </a:xfrm>
          <a:prstGeom prst="rect">
            <a:avLst/>
          </a:prstGeom>
        </p:spPr>
      </p:pic>
      <p:sp>
        <p:nvSpPr>
          <p:cNvPr id="12" name="Rechteck 11">
            <a:extLst>
              <a:ext uri="{FF2B5EF4-FFF2-40B4-BE49-F238E27FC236}">
                <a16:creationId xmlns:a16="http://schemas.microsoft.com/office/drawing/2014/main" id="{A6B28FAC-FBBE-4B19-9C23-2F44B44F1A89}"/>
              </a:ext>
            </a:extLst>
          </p:cNvPr>
          <p:cNvSpPr/>
          <p:nvPr/>
        </p:nvSpPr>
        <p:spPr bwMode="auto">
          <a:xfrm>
            <a:off x="3137716" y="2062082"/>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3" name="Rechteck 12">
            <a:extLst>
              <a:ext uri="{FF2B5EF4-FFF2-40B4-BE49-F238E27FC236}">
                <a16:creationId xmlns:a16="http://schemas.microsoft.com/office/drawing/2014/main" id="{A4B2C821-77E8-41C2-812A-858D1CE84225}"/>
              </a:ext>
            </a:extLst>
          </p:cNvPr>
          <p:cNvSpPr/>
          <p:nvPr/>
        </p:nvSpPr>
        <p:spPr bwMode="auto">
          <a:xfrm>
            <a:off x="4661858" y="2060848"/>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 name="Foliennummernplatzhalter 1">
            <a:extLst>
              <a:ext uri="{FF2B5EF4-FFF2-40B4-BE49-F238E27FC236}">
                <a16:creationId xmlns:a16="http://schemas.microsoft.com/office/drawing/2014/main" id="{BABEF810-A906-4644-9034-EE540DA3DEC1}"/>
              </a:ext>
            </a:extLst>
          </p:cNvPr>
          <p:cNvSpPr>
            <a:spLocks noGrp="1"/>
          </p:cNvSpPr>
          <p:nvPr>
            <p:ph type="sldNum" sz="quarter" idx="12"/>
          </p:nvPr>
        </p:nvSpPr>
        <p:spPr/>
        <p:txBody>
          <a:bodyPr/>
          <a:lstStyle/>
          <a:p>
            <a:pPr>
              <a:defRPr/>
            </a:pPr>
            <a:fld id="{1C2867A0-F623-427E-AB3E-7CA64D419047}" type="slidenum">
              <a:rPr lang="de-DE" altLang="de-DE" smtClean="0"/>
              <a:pPr>
                <a:defRPr/>
              </a:pPr>
              <a:t>40</a:t>
            </a:fld>
            <a:endParaRPr lang="de-DE" altLang="de-DE"/>
          </a:p>
        </p:txBody>
      </p:sp>
    </p:spTree>
    <p:extLst>
      <p:ext uri="{BB962C8B-B14F-4D97-AF65-F5344CB8AC3E}">
        <p14:creationId xmlns:p14="http://schemas.microsoft.com/office/powerpoint/2010/main" val="171833587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Energieerzeugung Deutschland </a:t>
            </a:r>
            <a:r>
              <a:rPr lang="de-DE" altLang="de-DE" sz="1800" b="1" dirty="0">
                <a:solidFill>
                  <a:schemeClr val="tx2"/>
                </a:solidFill>
              </a:rPr>
              <a:t>(Brutto 2024)</a:t>
            </a:r>
          </a:p>
          <a:p>
            <a:pPr algn="ctr">
              <a:defRPr/>
            </a:pPr>
            <a:r>
              <a:rPr lang="de-DE" altLang="de-DE" sz="2400" dirty="0">
                <a:solidFill>
                  <a:schemeClr val="tx2"/>
                </a:solidFill>
              </a:rPr>
              <a:t>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A011A46B-0E0F-492C-90E4-A174959CF728}"/>
              </a:ext>
            </a:extLst>
          </p:cNvPr>
          <p:cNvPicPr>
            <a:picLocks noChangeAspect="1"/>
          </p:cNvPicPr>
          <p:nvPr/>
        </p:nvPicPr>
        <p:blipFill>
          <a:blip r:embed="rId3"/>
          <a:stretch>
            <a:fillRect/>
          </a:stretch>
        </p:blipFill>
        <p:spPr>
          <a:xfrm>
            <a:off x="431540" y="1196752"/>
            <a:ext cx="8388932" cy="4789710"/>
          </a:xfrm>
          <a:prstGeom prst="rect">
            <a:avLst/>
          </a:prstGeom>
        </p:spPr>
      </p:pic>
      <p:sp>
        <p:nvSpPr>
          <p:cNvPr id="13" name="Rechteck 12">
            <a:extLst>
              <a:ext uri="{FF2B5EF4-FFF2-40B4-BE49-F238E27FC236}">
                <a16:creationId xmlns:a16="http://schemas.microsoft.com/office/drawing/2014/main" id="{A4B2C821-77E8-41C2-812A-858D1CE84225}"/>
              </a:ext>
            </a:extLst>
          </p:cNvPr>
          <p:cNvSpPr/>
          <p:nvPr/>
        </p:nvSpPr>
        <p:spPr bwMode="auto">
          <a:xfrm>
            <a:off x="4661858" y="2060848"/>
            <a:ext cx="851921" cy="3348372"/>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 name="Foliennummernplatzhalter 1">
            <a:extLst>
              <a:ext uri="{FF2B5EF4-FFF2-40B4-BE49-F238E27FC236}">
                <a16:creationId xmlns:a16="http://schemas.microsoft.com/office/drawing/2014/main" id="{3C350186-4C59-4B49-A4A1-CE08C01B4EC8}"/>
              </a:ext>
            </a:extLst>
          </p:cNvPr>
          <p:cNvSpPr>
            <a:spLocks noGrp="1"/>
          </p:cNvSpPr>
          <p:nvPr>
            <p:ph type="sldNum" sz="quarter" idx="12"/>
          </p:nvPr>
        </p:nvSpPr>
        <p:spPr/>
        <p:txBody>
          <a:bodyPr/>
          <a:lstStyle/>
          <a:p>
            <a:pPr>
              <a:defRPr/>
            </a:pPr>
            <a:fld id="{1C2867A0-F623-427E-AB3E-7CA64D419047}" type="slidenum">
              <a:rPr lang="de-DE" altLang="de-DE" smtClean="0"/>
              <a:pPr>
                <a:defRPr/>
              </a:pPr>
              <a:t>41</a:t>
            </a:fld>
            <a:endParaRPr lang="de-DE" altLang="de-DE"/>
          </a:p>
        </p:txBody>
      </p:sp>
    </p:spTree>
    <p:extLst>
      <p:ext uri="{BB962C8B-B14F-4D97-AF65-F5344CB8AC3E}">
        <p14:creationId xmlns:p14="http://schemas.microsoft.com/office/powerpoint/2010/main" val="421641645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Energieerzeugung Deutschland </a:t>
            </a:r>
            <a:r>
              <a:rPr lang="de-DE" altLang="de-DE" sz="1800" b="1" dirty="0">
                <a:solidFill>
                  <a:schemeClr val="tx2"/>
                </a:solidFill>
              </a:rPr>
              <a:t>(Brutto 2024)</a:t>
            </a:r>
          </a:p>
          <a:p>
            <a:pPr algn="ctr">
              <a:defRPr/>
            </a:pPr>
            <a:r>
              <a:rPr lang="de-DE" altLang="de-DE" sz="2400" dirty="0">
                <a:solidFill>
                  <a:schemeClr val="tx2"/>
                </a:solidFill>
              </a:rPr>
              <a:t>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A011A46B-0E0F-492C-90E4-A174959CF728}"/>
              </a:ext>
            </a:extLst>
          </p:cNvPr>
          <p:cNvPicPr>
            <a:picLocks noChangeAspect="1"/>
          </p:cNvPicPr>
          <p:nvPr/>
        </p:nvPicPr>
        <p:blipFill>
          <a:blip r:embed="rId3"/>
          <a:stretch>
            <a:fillRect/>
          </a:stretch>
        </p:blipFill>
        <p:spPr>
          <a:xfrm>
            <a:off x="719572" y="1200258"/>
            <a:ext cx="9325036" cy="4789710"/>
          </a:xfrm>
          <a:prstGeom prst="rect">
            <a:avLst/>
          </a:prstGeom>
        </p:spPr>
      </p:pic>
      <p:sp>
        <p:nvSpPr>
          <p:cNvPr id="2" name="Foliennummernplatzhalter 1">
            <a:extLst>
              <a:ext uri="{FF2B5EF4-FFF2-40B4-BE49-F238E27FC236}">
                <a16:creationId xmlns:a16="http://schemas.microsoft.com/office/drawing/2014/main" id="{4DCF16E6-1B05-432D-9087-5372E4B81D47}"/>
              </a:ext>
            </a:extLst>
          </p:cNvPr>
          <p:cNvSpPr>
            <a:spLocks noGrp="1"/>
          </p:cNvSpPr>
          <p:nvPr>
            <p:ph type="sldNum" sz="quarter" idx="12"/>
          </p:nvPr>
        </p:nvSpPr>
        <p:spPr/>
        <p:txBody>
          <a:bodyPr/>
          <a:lstStyle/>
          <a:p>
            <a:pPr>
              <a:defRPr/>
            </a:pPr>
            <a:fld id="{1C2867A0-F623-427E-AB3E-7CA64D419047}" type="slidenum">
              <a:rPr lang="de-DE" altLang="de-DE" smtClean="0"/>
              <a:pPr>
                <a:defRPr/>
              </a:pPr>
              <a:t>42</a:t>
            </a:fld>
            <a:endParaRPr lang="de-DE" altLang="de-DE"/>
          </a:p>
        </p:txBody>
      </p:sp>
      <p:sp>
        <p:nvSpPr>
          <p:cNvPr id="3" name="Rechteck 2">
            <a:extLst>
              <a:ext uri="{FF2B5EF4-FFF2-40B4-BE49-F238E27FC236}">
                <a16:creationId xmlns:a16="http://schemas.microsoft.com/office/drawing/2014/main" id="{FAED30ED-2434-4E1D-AF39-5EE941CCDD84}"/>
              </a:ext>
            </a:extLst>
          </p:cNvPr>
          <p:cNvSpPr/>
          <p:nvPr/>
        </p:nvSpPr>
        <p:spPr bwMode="auto">
          <a:xfrm>
            <a:off x="8280411" y="1096931"/>
            <a:ext cx="863589" cy="4996365"/>
          </a:xfrm>
          <a:prstGeom prst="rect">
            <a:avLst/>
          </a:prstGeom>
          <a:solidFill>
            <a:srgbClr val="F9FDF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46078121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43</a:t>
            </a:fld>
            <a:endParaRPr lang="de-DE" altLang="de-DE"/>
          </a:p>
        </p:txBody>
      </p:sp>
      <p:sp>
        <p:nvSpPr>
          <p:cNvPr id="7" name="Titel 6">
            <a:extLst>
              <a:ext uri="{FF2B5EF4-FFF2-40B4-BE49-F238E27FC236}">
                <a16:creationId xmlns:a16="http://schemas.microsoft.com/office/drawing/2014/main" id="{0321B92C-7072-4529-A667-2C0DE945A490}"/>
              </a:ext>
            </a:extLst>
          </p:cNvPr>
          <p:cNvSpPr>
            <a:spLocks noGrp="1"/>
          </p:cNvSpPr>
          <p:nvPr>
            <p:ph type="title"/>
          </p:nvPr>
        </p:nvSpPr>
        <p:spPr>
          <a:xfrm>
            <a:off x="457200" y="151823"/>
            <a:ext cx="8229600" cy="562075"/>
          </a:xfrm>
        </p:spPr>
        <p:txBody>
          <a:bodyPr/>
          <a:lstStyle/>
          <a:p>
            <a:r>
              <a:rPr lang="de-DE" dirty="0"/>
              <a:t>Haushaltstrompreise</a:t>
            </a:r>
          </a:p>
        </p:txBody>
      </p:sp>
      <p:sp>
        <p:nvSpPr>
          <p:cNvPr id="2" name="Textfeld 1">
            <a:extLst>
              <a:ext uri="{FF2B5EF4-FFF2-40B4-BE49-F238E27FC236}">
                <a16:creationId xmlns:a16="http://schemas.microsoft.com/office/drawing/2014/main" id="{0DD4F500-EDC3-45C4-A4FE-2D6576A2B1D2}"/>
              </a:ext>
            </a:extLst>
          </p:cNvPr>
          <p:cNvSpPr txBox="1"/>
          <p:nvPr/>
        </p:nvSpPr>
        <p:spPr>
          <a:xfrm>
            <a:off x="1691680" y="1772816"/>
            <a:ext cx="5498300" cy="2308324"/>
          </a:xfrm>
          <a:prstGeom prst="rect">
            <a:avLst/>
          </a:prstGeom>
          <a:noFill/>
        </p:spPr>
        <p:txBody>
          <a:bodyPr wrap="none" rtlCol="0">
            <a:spAutoFit/>
          </a:bodyPr>
          <a:lstStyle/>
          <a:p>
            <a:pPr marL="571500" indent="-571500">
              <a:buFont typeface="Arial" panose="020B0604020202020204" pitchFamily="34" charset="0"/>
              <a:buChar char="•"/>
            </a:pPr>
            <a:r>
              <a:rPr lang="de-DE" sz="3600" b="1" dirty="0"/>
              <a:t>Stromerzeugungskosten</a:t>
            </a:r>
          </a:p>
          <a:p>
            <a:pPr marL="571500" indent="-571500">
              <a:buFont typeface="Arial" panose="020B0604020202020204" pitchFamily="34" charset="0"/>
              <a:buChar char="•"/>
            </a:pPr>
            <a:r>
              <a:rPr lang="de-DE" sz="3600" b="1" dirty="0"/>
              <a:t>Systemkosten</a:t>
            </a:r>
          </a:p>
          <a:p>
            <a:pPr marL="571500" indent="-571500">
              <a:buFont typeface="Arial" panose="020B0604020202020204" pitchFamily="34" charset="0"/>
              <a:buChar char="•"/>
            </a:pPr>
            <a:r>
              <a:rPr lang="de-DE" sz="3600" b="1" dirty="0"/>
              <a:t>Umlagen </a:t>
            </a:r>
          </a:p>
          <a:p>
            <a:pPr marL="571500" indent="-571500">
              <a:buFont typeface="Arial" panose="020B0604020202020204" pitchFamily="34" charset="0"/>
              <a:buChar char="•"/>
            </a:pPr>
            <a:r>
              <a:rPr lang="de-DE" sz="3600" b="1" dirty="0"/>
              <a:t>Steuer</a:t>
            </a:r>
          </a:p>
        </p:txBody>
      </p:sp>
    </p:spTree>
    <p:extLst>
      <p:ext uri="{BB962C8B-B14F-4D97-AF65-F5344CB8AC3E}">
        <p14:creationId xmlns:p14="http://schemas.microsoft.com/office/powerpoint/2010/main" val="75427314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out)">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out)">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ircle(out)">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ircle(out)">
                                      <p:cBhvr>
                                        <p:cTn id="22"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8834" y="197558"/>
            <a:ext cx="8229600" cy="783170"/>
          </a:xfrm>
        </p:spPr>
        <p:txBody>
          <a:bodyPr/>
          <a:lstStyle/>
          <a:p>
            <a:r>
              <a:rPr lang="de-DE" dirty="0"/>
              <a:t>Strompreiszusammensetzung </a:t>
            </a:r>
            <a:r>
              <a:rPr lang="de-DE" sz="2000" dirty="0"/>
              <a:t>2024</a:t>
            </a:r>
            <a:br>
              <a:rPr lang="de-DE" sz="2000" dirty="0"/>
            </a:br>
            <a:r>
              <a:rPr lang="de-DE" sz="2400" b="1" dirty="0"/>
              <a:t>Cent/kWh</a:t>
            </a:r>
            <a:endParaRPr lang="de-DE" sz="2000" b="1" dirty="0"/>
          </a:p>
        </p:txBody>
      </p:sp>
      <p:sp>
        <p:nvSpPr>
          <p:cNvPr id="15" name="Fußzeilenplatzhalter 14"/>
          <p:cNvSpPr>
            <a:spLocks noGrp="1"/>
          </p:cNvSpPr>
          <p:nvPr>
            <p:ph type="ftr" sz="quarter" idx="11"/>
          </p:nvPr>
        </p:nvSpPr>
        <p:spPr/>
        <p:txBody>
          <a:bodyPr/>
          <a:lstStyle/>
          <a:p>
            <a:pPr>
              <a:defRPr/>
            </a:pPr>
            <a:r>
              <a:rPr lang="de-DE" altLang="de-DE"/>
              <a:t>Konferenz des Schiller-Instituts in Berlin am 30.-31.05.2026                                                                                </a:t>
            </a:r>
          </a:p>
        </p:txBody>
      </p:sp>
      <p:sp>
        <p:nvSpPr>
          <p:cNvPr id="14" name="Textfeld 13"/>
          <p:cNvSpPr txBox="1"/>
          <p:nvPr/>
        </p:nvSpPr>
        <p:spPr>
          <a:xfrm>
            <a:off x="6741061" y="4487945"/>
            <a:ext cx="1261885" cy="646331"/>
          </a:xfrm>
          <a:prstGeom prst="rect">
            <a:avLst/>
          </a:prstGeom>
          <a:solidFill>
            <a:schemeClr val="bg1"/>
          </a:solidFill>
        </p:spPr>
        <p:txBody>
          <a:bodyPr wrap="none" rtlCol="0">
            <a:spAutoFit/>
          </a:bodyPr>
          <a:lstStyle/>
          <a:p>
            <a:pPr algn="ctr"/>
            <a:r>
              <a:rPr lang="de-DE" sz="3600" b="1" dirty="0">
                <a:latin typeface="Arial Black" panose="020B0A04020102020204" pitchFamily="34" charset="0"/>
              </a:rPr>
              <a:t>48,5</a:t>
            </a:r>
          </a:p>
        </p:txBody>
      </p:sp>
      <p:pic>
        <p:nvPicPr>
          <p:cNvPr id="13" name="Grafik 12">
            <a:extLst>
              <a:ext uri="{FF2B5EF4-FFF2-40B4-BE49-F238E27FC236}">
                <a16:creationId xmlns:a16="http://schemas.microsoft.com/office/drawing/2014/main" id="{0F17469B-AED7-41A7-BDD9-A97145203718}"/>
              </a:ext>
            </a:extLst>
          </p:cNvPr>
          <p:cNvPicPr>
            <a:picLocks noChangeAspect="1"/>
          </p:cNvPicPr>
          <p:nvPr/>
        </p:nvPicPr>
        <p:blipFill>
          <a:blip r:embed="rId3"/>
          <a:stretch>
            <a:fillRect/>
          </a:stretch>
        </p:blipFill>
        <p:spPr>
          <a:xfrm>
            <a:off x="232227" y="1085560"/>
            <a:ext cx="8679545" cy="4830627"/>
          </a:xfrm>
          <a:prstGeom prst="rect">
            <a:avLst/>
          </a:prstGeom>
        </p:spPr>
      </p:pic>
      <p:sp>
        <p:nvSpPr>
          <p:cNvPr id="7" name="Textfeld 6">
            <a:extLst>
              <a:ext uri="{FF2B5EF4-FFF2-40B4-BE49-F238E27FC236}">
                <a16:creationId xmlns:a16="http://schemas.microsoft.com/office/drawing/2014/main" id="{9C761453-1E1C-4E96-919B-31E5F4023814}"/>
              </a:ext>
            </a:extLst>
          </p:cNvPr>
          <p:cNvSpPr txBox="1"/>
          <p:nvPr/>
        </p:nvSpPr>
        <p:spPr>
          <a:xfrm>
            <a:off x="323508" y="1071934"/>
            <a:ext cx="1396536" cy="923330"/>
          </a:xfrm>
          <a:prstGeom prst="rect">
            <a:avLst/>
          </a:prstGeom>
          <a:solidFill>
            <a:schemeClr val="bg1"/>
          </a:solidFill>
        </p:spPr>
        <p:txBody>
          <a:bodyPr wrap="none" rtlCol="0">
            <a:spAutoFit/>
          </a:bodyPr>
          <a:lstStyle/>
          <a:p>
            <a:r>
              <a:rPr lang="de-DE" sz="5400" b="1" dirty="0">
                <a:cs typeface="Times New Roman" panose="02020603050405020304" pitchFamily="18" charset="0"/>
              </a:rPr>
              <a:t>40,2</a:t>
            </a:r>
            <a:endParaRPr lang="de-DE" sz="4400" b="1" dirty="0">
              <a:cs typeface="Times New Roman" panose="02020603050405020304" pitchFamily="18" charset="0"/>
            </a:endParaRPr>
          </a:p>
        </p:txBody>
      </p:sp>
      <p:sp>
        <p:nvSpPr>
          <p:cNvPr id="10" name="Textfeld 9">
            <a:extLst>
              <a:ext uri="{FF2B5EF4-FFF2-40B4-BE49-F238E27FC236}">
                <a16:creationId xmlns:a16="http://schemas.microsoft.com/office/drawing/2014/main" id="{5535433D-7656-46A4-91FB-0F8F046E8536}"/>
              </a:ext>
            </a:extLst>
          </p:cNvPr>
          <p:cNvSpPr txBox="1"/>
          <p:nvPr/>
        </p:nvSpPr>
        <p:spPr>
          <a:xfrm>
            <a:off x="1301179" y="3397224"/>
            <a:ext cx="813043" cy="523220"/>
          </a:xfrm>
          <a:prstGeom prst="rect">
            <a:avLst/>
          </a:prstGeom>
          <a:solidFill>
            <a:schemeClr val="bg1"/>
          </a:solidFill>
        </p:spPr>
        <p:txBody>
          <a:bodyPr wrap="none" rtlCol="0">
            <a:spAutoFit/>
          </a:bodyPr>
          <a:lstStyle/>
          <a:p>
            <a:r>
              <a:rPr lang="de-DE" sz="2800" b="1" dirty="0"/>
              <a:t>17,1</a:t>
            </a:r>
          </a:p>
        </p:txBody>
      </p:sp>
      <p:sp>
        <p:nvSpPr>
          <p:cNvPr id="16" name="Textfeld 15">
            <a:extLst>
              <a:ext uri="{FF2B5EF4-FFF2-40B4-BE49-F238E27FC236}">
                <a16:creationId xmlns:a16="http://schemas.microsoft.com/office/drawing/2014/main" id="{6EF0580B-1DBC-4F09-BE70-7FA8F6697B42}"/>
              </a:ext>
            </a:extLst>
          </p:cNvPr>
          <p:cNvSpPr txBox="1"/>
          <p:nvPr/>
        </p:nvSpPr>
        <p:spPr>
          <a:xfrm>
            <a:off x="7166714" y="1152191"/>
            <a:ext cx="1531189" cy="1015663"/>
          </a:xfrm>
          <a:prstGeom prst="rect">
            <a:avLst/>
          </a:prstGeom>
          <a:solidFill>
            <a:schemeClr val="bg1"/>
          </a:solidFill>
        </p:spPr>
        <p:txBody>
          <a:bodyPr wrap="none" rtlCol="0">
            <a:spAutoFit/>
          </a:bodyPr>
          <a:lstStyle/>
          <a:p>
            <a:pPr algn="ctr"/>
            <a:r>
              <a:rPr lang="de-DE" sz="6000" b="1" dirty="0">
                <a:solidFill>
                  <a:srgbClr val="C00000"/>
                </a:solidFill>
                <a:cs typeface="Times New Roman" panose="02020603050405020304" pitchFamily="18" charset="0"/>
              </a:rPr>
              <a:t>47,6</a:t>
            </a:r>
          </a:p>
        </p:txBody>
      </p:sp>
      <p:sp>
        <p:nvSpPr>
          <p:cNvPr id="17" name="Textfeld 16">
            <a:extLst>
              <a:ext uri="{FF2B5EF4-FFF2-40B4-BE49-F238E27FC236}">
                <a16:creationId xmlns:a16="http://schemas.microsoft.com/office/drawing/2014/main" id="{8CD01922-DB56-4F49-BE3A-8B0523079BF4}"/>
              </a:ext>
            </a:extLst>
          </p:cNvPr>
          <p:cNvSpPr txBox="1"/>
          <p:nvPr/>
        </p:nvSpPr>
        <p:spPr>
          <a:xfrm>
            <a:off x="3090029" y="4287890"/>
            <a:ext cx="793230" cy="523220"/>
          </a:xfrm>
          <a:prstGeom prst="rect">
            <a:avLst/>
          </a:prstGeom>
          <a:solidFill>
            <a:schemeClr val="bg1"/>
          </a:solidFill>
        </p:spPr>
        <p:txBody>
          <a:bodyPr wrap="none" rtlCol="0">
            <a:spAutoFit/>
          </a:bodyPr>
          <a:lstStyle/>
          <a:p>
            <a:r>
              <a:rPr lang="de-DE" sz="2800" b="1" dirty="0"/>
              <a:t>11,7</a:t>
            </a:r>
          </a:p>
        </p:txBody>
      </p:sp>
      <p:sp>
        <p:nvSpPr>
          <p:cNvPr id="18" name="Textfeld 17">
            <a:extLst>
              <a:ext uri="{FF2B5EF4-FFF2-40B4-BE49-F238E27FC236}">
                <a16:creationId xmlns:a16="http://schemas.microsoft.com/office/drawing/2014/main" id="{982FD11F-8183-4FDA-BDA9-A13947CA4C25}"/>
              </a:ext>
            </a:extLst>
          </p:cNvPr>
          <p:cNvSpPr txBox="1"/>
          <p:nvPr/>
        </p:nvSpPr>
        <p:spPr>
          <a:xfrm>
            <a:off x="3147826" y="2610489"/>
            <a:ext cx="793230" cy="523220"/>
          </a:xfrm>
          <a:prstGeom prst="rect">
            <a:avLst/>
          </a:prstGeom>
          <a:solidFill>
            <a:schemeClr val="bg1"/>
          </a:solidFill>
        </p:spPr>
        <p:txBody>
          <a:bodyPr wrap="none" rtlCol="0">
            <a:spAutoFit/>
          </a:bodyPr>
          <a:lstStyle/>
          <a:p>
            <a:r>
              <a:rPr lang="de-DE" sz="2800" b="1" dirty="0"/>
              <a:t>11,4</a:t>
            </a:r>
          </a:p>
        </p:txBody>
      </p:sp>
      <p:sp>
        <p:nvSpPr>
          <p:cNvPr id="12" name="Textfeld 11"/>
          <p:cNvSpPr txBox="1"/>
          <p:nvPr/>
        </p:nvSpPr>
        <p:spPr>
          <a:xfrm>
            <a:off x="4911138" y="1152191"/>
            <a:ext cx="2076209" cy="1138773"/>
          </a:xfrm>
          <a:prstGeom prst="rect">
            <a:avLst/>
          </a:prstGeom>
          <a:solidFill>
            <a:srgbClr val="FFFF00"/>
          </a:solidFill>
        </p:spPr>
        <p:txBody>
          <a:bodyPr wrap="none" rtlCol="0">
            <a:spAutoFit/>
          </a:bodyPr>
          <a:lstStyle/>
          <a:p>
            <a:pPr algn="ctr"/>
            <a:r>
              <a:rPr lang="de-DE" sz="2000" b="1" dirty="0"/>
              <a:t>Steuerfinanzierte</a:t>
            </a:r>
          </a:p>
          <a:p>
            <a:pPr algn="ctr"/>
            <a:r>
              <a:rPr lang="de-DE" sz="2000" b="1" dirty="0"/>
              <a:t>EEG Umlage</a:t>
            </a:r>
          </a:p>
          <a:p>
            <a:pPr algn="ctr"/>
            <a:r>
              <a:rPr lang="de-DE" sz="2800" b="1" dirty="0">
                <a:solidFill>
                  <a:srgbClr val="C00000"/>
                </a:solidFill>
              </a:rPr>
              <a:t>7,4 </a:t>
            </a:r>
            <a:r>
              <a:rPr lang="de-DE" sz="2000" b="1" dirty="0">
                <a:solidFill>
                  <a:srgbClr val="C00000"/>
                </a:solidFill>
              </a:rPr>
              <a:t>Cent/kWh</a:t>
            </a:r>
          </a:p>
        </p:txBody>
      </p:sp>
      <p:sp>
        <p:nvSpPr>
          <p:cNvPr id="19" name="Textfeld 18">
            <a:extLst>
              <a:ext uri="{FF2B5EF4-FFF2-40B4-BE49-F238E27FC236}">
                <a16:creationId xmlns:a16="http://schemas.microsoft.com/office/drawing/2014/main" id="{817979A5-060E-404F-8B90-C6DF47258C22}"/>
              </a:ext>
            </a:extLst>
          </p:cNvPr>
          <p:cNvSpPr txBox="1"/>
          <p:nvPr/>
        </p:nvSpPr>
        <p:spPr>
          <a:xfrm>
            <a:off x="7587769" y="620110"/>
            <a:ext cx="861711" cy="584775"/>
          </a:xfrm>
          <a:prstGeom prst="rect">
            <a:avLst/>
          </a:prstGeom>
          <a:noFill/>
        </p:spPr>
        <p:txBody>
          <a:bodyPr wrap="none" rtlCol="0">
            <a:spAutoFit/>
          </a:bodyPr>
          <a:lstStyle/>
          <a:p>
            <a:r>
              <a:rPr lang="de-DE" sz="3200" b="1" dirty="0"/>
              <a:t>real</a:t>
            </a:r>
          </a:p>
        </p:txBody>
      </p:sp>
      <p:sp>
        <p:nvSpPr>
          <p:cNvPr id="3" name="Foliennummernplatzhalter 2">
            <a:extLst>
              <a:ext uri="{FF2B5EF4-FFF2-40B4-BE49-F238E27FC236}">
                <a16:creationId xmlns:a16="http://schemas.microsoft.com/office/drawing/2014/main" id="{44DEE477-3B8D-4528-BD57-5D380F28C91E}"/>
              </a:ext>
            </a:extLst>
          </p:cNvPr>
          <p:cNvSpPr>
            <a:spLocks noGrp="1"/>
          </p:cNvSpPr>
          <p:nvPr>
            <p:ph type="sldNum" sz="quarter" idx="12"/>
          </p:nvPr>
        </p:nvSpPr>
        <p:spPr/>
        <p:txBody>
          <a:bodyPr/>
          <a:lstStyle/>
          <a:p>
            <a:pPr>
              <a:defRPr/>
            </a:pPr>
            <a:fld id="{1C2867A0-F623-427E-AB3E-7CA64D419047}" type="slidenum">
              <a:rPr lang="de-DE" altLang="de-DE" smtClean="0"/>
              <a:pPr>
                <a:defRPr/>
              </a:pPr>
              <a:t>44</a:t>
            </a:fld>
            <a:endParaRPr lang="de-DE" altLang="de-DE"/>
          </a:p>
        </p:txBody>
      </p:sp>
    </p:spTree>
    <p:extLst>
      <p:ext uri="{BB962C8B-B14F-4D97-AF65-F5344CB8AC3E}">
        <p14:creationId xmlns:p14="http://schemas.microsoft.com/office/powerpoint/2010/main" val="359536515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out)">
                                      <p:cBhvr>
                                        <p:cTn id="12" dur="2000"/>
                                        <p:tgtEl>
                                          <p:spTgt spid="12"/>
                                        </p:tgtEl>
                                      </p:cBhvr>
                                    </p:animEffect>
                                  </p:childTnLst>
                                </p:cTn>
                              </p:par>
                              <p:par>
                                <p:cTn id="13" presetID="6" presetClass="entr" presetSubtype="32"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circle(out)">
                                      <p:cBhvr>
                                        <p:cTn id="15" dur="2000"/>
                                        <p:tgtEl>
                                          <p:spTgt spid="19"/>
                                        </p:tgtEl>
                                      </p:cBhvr>
                                    </p:animEffect>
                                  </p:childTnLst>
                                </p:cTn>
                              </p:par>
                              <p:par>
                                <p:cTn id="16" presetID="6" presetClass="entr" presetSubtype="32"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circle(out)">
                                      <p:cBhvr>
                                        <p:cTn id="18"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12" grpId="0" animBg="1"/>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45</a:t>
            </a:fld>
            <a:endParaRPr lang="de-DE" altLang="de-DE"/>
          </a:p>
        </p:txBody>
      </p:sp>
      <p:sp>
        <p:nvSpPr>
          <p:cNvPr id="7" name="Titel 6">
            <a:extLst>
              <a:ext uri="{FF2B5EF4-FFF2-40B4-BE49-F238E27FC236}">
                <a16:creationId xmlns:a16="http://schemas.microsoft.com/office/drawing/2014/main" id="{0321B92C-7072-4529-A667-2C0DE945A490}"/>
              </a:ext>
            </a:extLst>
          </p:cNvPr>
          <p:cNvSpPr>
            <a:spLocks noGrp="1"/>
          </p:cNvSpPr>
          <p:nvPr>
            <p:ph type="title"/>
          </p:nvPr>
        </p:nvSpPr>
        <p:spPr>
          <a:xfrm>
            <a:off x="457200" y="151823"/>
            <a:ext cx="8229600" cy="562075"/>
          </a:xfrm>
        </p:spPr>
        <p:txBody>
          <a:bodyPr/>
          <a:lstStyle/>
          <a:p>
            <a:r>
              <a:rPr lang="de-DE" dirty="0"/>
              <a:t>Stromerzeugungskosten</a:t>
            </a:r>
          </a:p>
        </p:txBody>
      </p:sp>
      <p:pic>
        <p:nvPicPr>
          <p:cNvPr id="11" name="Grafik 10">
            <a:extLst>
              <a:ext uri="{FF2B5EF4-FFF2-40B4-BE49-F238E27FC236}">
                <a16:creationId xmlns:a16="http://schemas.microsoft.com/office/drawing/2014/main" id="{0F91F28C-0C8E-489C-9924-7CFB982D2EC8}"/>
              </a:ext>
            </a:extLst>
          </p:cNvPr>
          <p:cNvPicPr>
            <a:picLocks noChangeAspect="1"/>
          </p:cNvPicPr>
          <p:nvPr/>
        </p:nvPicPr>
        <p:blipFill>
          <a:blip r:embed="rId3"/>
          <a:stretch>
            <a:fillRect/>
          </a:stretch>
        </p:blipFill>
        <p:spPr>
          <a:xfrm>
            <a:off x="752475" y="693499"/>
            <a:ext cx="7934325" cy="5572125"/>
          </a:xfrm>
          <a:prstGeom prst="rect">
            <a:avLst/>
          </a:prstGeom>
        </p:spPr>
      </p:pic>
      <p:sp>
        <p:nvSpPr>
          <p:cNvPr id="2" name="Rechteck 1">
            <a:extLst>
              <a:ext uri="{FF2B5EF4-FFF2-40B4-BE49-F238E27FC236}">
                <a16:creationId xmlns:a16="http://schemas.microsoft.com/office/drawing/2014/main" id="{662B64DB-F634-4027-A0C8-8F2C69836334}"/>
              </a:ext>
            </a:extLst>
          </p:cNvPr>
          <p:cNvSpPr/>
          <p:nvPr/>
        </p:nvSpPr>
        <p:spPr bwMode="auto">
          <a:xfrm>
            <a:off x="719572" y="2168860"/>
            <a:ext cx="7977905" cy="4176464"/>
          </a:xfrm>
          <a:prstGeom prst="rect">
            <a:avLst/>
          </a:prstGeom>
          <a:solidFill>
            <a:srgbClr val="F9FDF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91873887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46</a:t>
            </a:fld>
            <a:endParaRPr lang="de-DE" altLang="de-DE"/>
          </a:p>
        </p:txBody>
      </p:sp>
      <p:sp>
        <p:nvSpPr>
          <p:cNvPr id="7" name="Titel 6">
            <a:extLst>
              <a:ext uri="{FF2B5EF4-FFF2-40B4-BE49-F238E27FC236}">
                <a16:creationId xmlns:a16="http://schemas.microsoft.com/office/drawing/2014/main" id="{0321B92C-7072-4529-A667-2C0DE945A490}"/>
              </a:ext>
            </a:extLst>
          </p:cNvPr>
          <p:cNvSpPr>
            <a:spLocks noGrp="1"/>
          </p:cNvSpPr>
          <p:nvPr>
            <p:ph type="title"/>
          </p:nvPr>
        </p:nvSpPr>
        <p:spPr>
          <a:xfrm>
            <a:off x="457200" y="151823"/>
            <a:ext cx="8229600" cy="562075"/>
          </a:xfrm>
        </p:spPr>
        <p:txBody>
          <a:bodyPr/>
          <a:lstStyle/>
          <a:p>
            <a:r>
              <a:rPr lang="de-DE" dirty="0"/>
              <a:t>Stromerzeugungskosten</a:t>
            </a:r>
          </a:p>
        </p:txBody>
      </p:sp>
      <p:pic>
        <p:nvPicPr>
          <p:cNvPr id="11" name="Grafik 10">
            <a:extLst>
              <a:ext uri="{FF2B5EF4-FFF2-40B4-BE49-F238E27FC236}">
                <a16:creationId xmlns:a16="http://schemas.microsoft.com/office/drawing/2014/main" id="{0F91F28C-0C8E-489C-9924-7CFB982D2EC8}"/>
              </a:ext>
            </a:extLst>
          </p:cNvPr>
          <p:cNvPicPr>
            <a:picLocks noChangeAspect="1"/>
          </p:cNvPicPr>
          <p:nvPr/>
        </p:nvPicPr>
        <p:blipFill>
          <a:blip r:embed="rId3"/>
          <a:stretch>
            <a:fillRect/>
          </a:stretch>
        </p:blipFill>
        <p:spPr>
          <a:xfrm>
            <a:off x="752475" y="693499"/>
            <a:ext cx="7934325" cy="5572125"/>
          </a:xfrm>
          <a:prstGeom prst="rect">
            <a:avLst/>
          </a:prstGeom>
        </p:spPr>
      </p:pic>
    </p:spTree>
    <p:extLst>
      <p:ext uri="{BB962C8B-B14F-4D97-AF65-F5344CB8AC3E}">
        <p14:creationId xmlns:p14="http://schemas.microsoft.com/office/powerpoint/2010/main" val="17415921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47</a:t>
            </a:fld>
            <a:endParaRPr lang="de-DE" altLang="de-DE"/>
          </a:p>
        </p:txBody>
      </p:sp>
      <p:sp>
        <p:nvSpPr>
          <p:cNvPr id="7" name="Titel 6">
            <a:extLst>
              <a:ext uri="{FF2B5EF4-FFF2-40B4-BE49-F238E27FC236}">
                <a16:creationId xmlns:a16="http://schemas.microsoft.com/office/drawing/2014/main" id="{0321B92C-7072-4529-A667-2C0DE945A490}"/>
              </a:ext>
            </a:extLst>
          </p:cNvPr>
          <p:cNvSpPr>
            <a:spLocks noGrp="1"/>
          </p:cNvSpPr>
          <p:nvPr>
            <p:ph type="title"/>
          </p:nvPr>
        </p:nvSpPr>
        <p:spPr>
          <a:xfrm>
            <a:off x="457200" y="151823"/>
            <a:ext cx="8229600" cy="562075"/>
          </a:xfrm>
        </p:spPr>
        <p:txBody>
          <a:bodyPr/>
          <a:lstStyle/>
          <a:p>
            <a:r>
              <a:rPr lang="de-DE" dirty="0"/>
              <a:t>Systemkosten</a:t>
            </a:r>
          </a:p>
        </p:txBody>
      </p:sp>
      <p:pic>
        <p:nvPicPr>
          <p:cNvPr id="6" name="Grafik 5">
            <a:extLst>
              <a:ext uri="{FF2B5EF4-FFF2-40B4-BE49-F238E27FC236}">
                <a16:creationId xmlns:a16="http://schemas.microsoft.com/office/drawing/2014/main" id="{4BA17A3E-D4A4-4E01-88B2-925FB3271B83}"/>
              </a:ext>
            </a:extLst>
          </p:cNvPr>
          <p:cNvPicPr>
            <a:picLocks noChangeAspect="1"/>
          </p:cNvPicPr>
          <p:nvPr/>
        </p:nvPicPr>
        <p:blipFill>
          <a:blip r:embed="rId3"/>
          <a:stretch>
            <a:fillRect/>
          </a:stretch>
        </p:blipFill>
        <p:spPr>
          <a:xfrm>
            <a:off x="585787" y="793511"/>
            <a:ext cx="7972425" cy="1085850"/>
          </a:xfrm>
          <a:prstGeom prst="rect">
            <a:avLst/>
          </a:prstGeom>
        </p:spPr>
      </p:pic>
    </p:spTree>
    <p:extLst>
      <p:ext uri="{BB962C8B-B14F-4D97-AF65-F5344CB8AC3E}">
        <p14:creationId xmlns:p14="http://schemas.microsoft.com/office/powerpoint/2010/main" val="312515259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48</a:t>
            </a:fld>
            <a:endParaRPr lang="de-DE" altLang="de-DE"/>
          </a:p>
        </p:txBody>
      </p:sp>
      <p:sp>
        <p:nvSpPr>
          <p:cNvPr id="7" name="Titel 6">
            <a:extLst>
              <a:ext uri="{FF2B5EF4-FFF2-40B4-BE49-F238E27FC236}">
                <a16:creationId xmlns:a16="http://schemas.microsoft.com/office/drawing/2014/main" id="{0321B92C-7072-4529-A667-2C0DE945A490}"/>
              </a:ext>
            </a:extLst>
          </p:cNvPr>
          <p:cNvSpPr>
            <a:spLocks noGrp="1"/>
          </p:cNvSpPr>
          <p:nvPr>
            <p:ph type="title"/>
          </p:nvPr>
        </p:nvSpPr>
        <p:spPr>
          <a:xfrm>
            <a:off x="457200" y="151823"/>
            <a:ext cx="8229600" cy="562075"/>
          </a:xfrm>
        </p:spPr>
        <p:txBody>
          <a:bodyPr/>
          <a:lstStyle/>
          <a:p>
            <a:r>
              <a:rPr lang="de-DE" dirty="0"/>
              <a:t>Systemkosten</a:t>
            </a:r>
          </a:p>
        </p:txBody>
      </p:sp>
      <p:pic>
        <p:nvPicPr>
          <p:cNvPr id="3" name="Grafik 2">
            <a:extLst>
              <a:ext uri="{FF2B5EF4-FFF2-40B4-BE49-F238E27FC236}">
                <a16:creationId xmlns:a16="http://schemas.microsoft.com/office/drawing/2014/main" id="{48567753-1101-4D36-B0AE-1BDD8F522ECF}"/>
              </a:ext>
            </a:extLst>
          </p:cNvPr>
          <p:cNvPicPr>
            <a:picLocks noChangeAspect="1"/>
          </p:cNvPicPr>
          <p:nvPr/>
        </p:nvPicPr>
        <p:blipFill>
          <a:blip r:embed="rId3"/>
          <a:stretch>
            <a:fillRect/>
          </a:stretch>
        </p:blipFill>
        <p:spPr>
          <a:xfrm>
            <a:off x="590550" y="1958975"/>
            <a:ext cx="7962900" cy="4286250"/>
          </a:xfrm>
          <a:prstGeom prst="rect">
            <a:avLst/>
          </a:prstGeom>
        </p:spPr>
      </p:pic>
      <p:pic>
        <p:nvPicPr>
          <p:cNvPr id="6" name="Grafik 5">
            <a:extLst>
              <a:ext uri="{FF2B5EF4-FFF2-40B4-BE49-F238E27FC236}">
                <a16:creationId xmlns:a16="http://schemas.microsoft.com/office/drawing/2014/main" id="{4BA17A3E-D4A4-4E01-88B2-925FB3271B83}"/>
              </a:ext>
            </a:extLst>
          </p:cNvPr>
          <p:cNvPicPr>
            <a:picLocks noChangeAspect="1"/>
          </p:cNvPicPr>
          <p:nvPr/>
        </p:nvPicPr>
        <p:blipFill>
          <a:blip r:embed="rId4"/>
          <a:stretch>
            <a:fillRect/>
          </a:stretch>
        </p:blipFill>
        <p:spPr>
          <a:xfrm>
            <a:off x="585787" y="793511"/>
            <a:ext cx="7972425" cy="1085850"/>
          </a:xfrm>
          <a:prstGeom prst="rect">
            <a:avLst/>
          </a:prstGeom>
        </p:spPr>
      </p:pic>
    </p:spTree>
    <p:extLst>
      <p:ext uri="{BB962C8B-B14F-4D97-AF65-F5344CB8AC3E}">
        <p14:creationId xmlns:p14="http://schemas.microsoft.com/office/powerpoint/2010/main" val="3937524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49</a:t>
            </a:fld>
            <a:endParaRPr lang="de-DE" altLang="de-DE"/>
          </a:p>
        </p:txBody>
      </p:sp>
      <p:pic>
        <p:nvPicPr>
          <p:cNvPr id="3" name="Grafik 2">
            <a:extLst>
              <a:ext uri="{FF2B5EF4-FFF2-40B4-BE49-F238E27FC236}">
                <a16:creationId xmlns:a16="http://schemas.microsoft.com/office/drawing/2014/main" id="{B558BEFA-B5DA-43A7-8FDE-3DD3456CBDC9}"/>
              </a:ext>
            </a:extLst>
          </p:cNvPr>
          <p:cNvPicPr>
            <a:picLocks noChangeAspect="1"/>
          </p:cNvPicPr>
          <p:nvPr/>
        </p:nvPicPr>
        <p:blipFill>
          <a:blip r:embed="rId3"/>
          <a:stretch>
            <a:fillRect/>
          </a:stretch>
        </p:blipFill>
        <p:spPr>
          <a:xfrm>
            <a:off x="489073" y="404664"/>
            <a:ext cx="8208404" cy="5688632"/>
          </a:xfrm>
          <a:prstGeom prst="rect">
            <a:avLst/>
          </a:prstGeom>
        </p:spPr>
      </p:pic>
    </p:spTree>
    <p:extLst>
      <p:ext uri="{BB962C8B-B14F-4D97-AF65-F5344CB8AC3E}">
        <p14:creationId xmlns:p14="http://schemas.microsoft.com/office/powerpoint/2010/main" val="417390614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50</a:t>
            </a:fld>
            <a:endParaRPr lang="de-DE" altLang="de-DE"/>
          </a:p>
        </p:txBody>
      </p:sp>
      <p:sp>
        <p:nvSpPr>
          <p:cNvPr id="7" name="Titel 6">
            <a:extLst>
              <a:ext uri="{FF2B5EF4-FFF2-40B4-BE49-F238E27FC236}">
                <a16:creationId xmlns:a16="http://schemas.microsoft.com/office/drawing/2014/main" id="{F0F58C0B-B447-4B36-9C1B-E7D1CB79590A}"/>
              </a:ext>
            </a:extLst>
          </p:cNvPr>
          <p:cNvSpPr>
            <a:spLocks noGrp="1"/>
          </p:cNvSpPr>
          <p:nvPr>
            <p:ph type="title"/>
          </p:nvPr>
        </p:nvSpPr>
        <p:spPr>
          <a:xfrm>
            <a:off x="457200" y="136525"/>
            <a:ext cx="8229600" cy="562074"/>
          </a:xfrm>
        </p:spPr>
        <p:txBody>
          <a:bodyPr/>
          <a:lstStyle/>
          <a:p>
            <a:r>
              <a:rPr lang="de-DE" dirty="0"/>
              <a:t>Stromnetze</a:t>
            </a:r>
          </a:p>
        </p:txBody>
      </p:sp>
      <p:sp>
        <p:nvSpPr>
          <p:cNvPr id="9" name="AutoShape 2" descr="Flächenkraftwerk: !Original: Stefan RieplVector: Mrmw / CC0 Quelle: Wikipedia">
            <a:extLst>
              <a:ext uri="{FF2B5EF4-FFF2-40B4-BE49-F238E27FC236}">
                <a16:creationId xmlns:a16="http://schemas.microsoft.com/office/drawing/2014/main" id="{63D781F9-873A-46F3-B5F0-BCCD1D0BB74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0" name="AutoShape 4" descr="Flächenkraftwerk: !Original: Stefan RieplVector: Mrmw / CC0 Quelle: Wikipedia">
            <a:extLst>
              <a:ext uri="{FF2B5EF4-FFF2-40B4-BE49-F238E27FC236}">
                <a16:creationId xmlns:a16="http://schemas.microsoft.com/office/drawing/2014/main" id="{E3DCA6D4-10F6-47E4-AE06-7DAA5F41A76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3" name="Grafik 12">
            <a:extLst>
              <a:ext uri="{FF2B5EF4-FFF2-40B4-BE49-F238E27FC236}">
                <a16:creationId xmlns:a16="http://schemas.microsoft.com/office/drawing/2014/main" id="{4FE61CD6-A532-4D05-8190-34D41FB9072D}"/>
              </a:ext>
            </a:extLst>
          </p:cNvPr>
          <p:cNvPicPr>
            <a:picLocks noChangeAspect="1"/>
          </p:cNvPicPr>
          <p:nvPr/>
        </p:nvPicPr>
        <p:blipFill>
          <a:blip r:embed="rId3"/>
          <a:stretch>
            <a:fillRect/>
          </a:stretch>
        </p:blipFill>
        <p:spPr>
          <a:xfrm>
            <a:off x="850115" y="698598"/>
            <a:ext cx="7443769" cy="5546627"/>
          </a:xfrm>
          <a:prstGeom prst="rect">
            <a:avLst/>
          </a:prstGeom>
        </p:spPr>
      </p:pic>
    </p:spTree>
    <p:extLst>
      <p:ext uri="{BB962C8B-B14F-4D97-AF65-F5344CB8AC3E}">
        <p14:creationId xmlns:p14="http://schemas.microsoft.com/office/powerpoint/2010/main" val="75082665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a:xfrm>
            <a:off x="91125" y="6381750"/>
            <a:ext cx="4428492" cy="476250"/>
          </a:xfrm>
        </p:spPr>
        <p:txBody>
          <a:bodyPr/>
          <a:lstStyle/>
          <a:p>
            <a:pPr>
              <a:defRPr/>
            </a:pPr>
            <a:r>
              <a:rPr lang="de-DE" altLang="de-DE"/>
              <a:t>Konferenz des Schiller-Instituts in Berlin am 30.-31.05.2026                                                                                </a:t>
            </a:r>
            <a:endParaRPr lang="de-DE" altLang="de-DE" dirty="0"/>
          </a:p>
        </p:txBody>
      </p:sp>
      <p:pic>
        <p:nvPicPr>
          <p:cNvPr id="4" name="Grafik 3">
            <a:extLst>
              <a:ext uri="{FF2B5EF4-FFF2-40B4-BE49-F238E27FC236}">
                <a16:creationId xmlns:a16="http://schemas.microsoft.com/office/drawing/2014/main" id="{D4074B3C-D4E1-4BC7-B94B-C25F7CBFA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26" y="260648"/>
            <a:ext cx="8624654" cy="5976664"/>
          </a:xfrm>
          <a:prstGeom prst="rect">
            <a:avLst/>
          </a:prstGeom>
        </p:spPr>
      </p:pic>
      <p:sp>
        <p:nvSpPr>
          <p:cNvPr id="13" name="Rectangle 4"/>
          <p:cNvSpPr txBox="1">
            <a:spLocks noChangeArrowheads="1"/>
          </p:cNvSpPr>
          <p:nvPr/>
        </p:nvSpPr>
        <p:spPr bwMode="auto">
          <a:xfrm>
            <a:off x="91125" y="4289887"/>
            <a:ext cx="9025598" cy="1157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62" tIns="46038" rIns="182562" bIns="46038"/>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buNone/>
            </a:pPr>
            <a:endParaRPr lang="de-DE" altLang="de-DE" sz="7200" b="1" dirty="0">
              <a:solidFill>
                <a:srgbClr val="FFFF00"/>
              </a:solidFill>
              <a:ea typeface="+mj-ea"/>
              <a:cs typeface="Times New Roman" panose="02020603050405020304" pitchFamily="18" charset="0"/>
            </a:endParaRPr>
          </a:p>
        </p:txBody>
      </p:sp>
      <p:sp>
        <p:nvSpPr>
          <p:cNvPr id="11" name="Textfeld 10">
            <a:extLst>
              <a:ext uri="{FF2B5EF4-FFF2-40B4-BE49-F238E27FC236}">
                <a16:creationId xmlns:a16="http://schemas.microsoft.com/office/drawing/2014/main" id="{C1E59E87-BB40-46C5-AD29-3E270943A6F3}"/>
              </a:ext>
            </a:extLst>
          </p:cNvPr>
          <p:cNvSpPr txBox="1"/>
          <p:nvPr/>
        </p:nvSpPr>
        <p:spPr>
          <a:xfrm>
            <a:off x="0" y="5347151"/>
            <a:ext cx="3456384" cy="646331"/>
          </a:xfrm>
          <a:prstGeom prst="rect">
            <a:avLst/>
          </a:prstGeom>
          <a:noFill/>
        </p:spPr>
        <p:txBody>
          <a:bodyPr wrap="square">
            <a:spAutoFit/>
          </a:bodyPr>
          <a:lstStyle/>
          <a:p>
            <a:pPr algn="ctr" eaLnBrk="1" hangingPunct="1">
              <a:buNone/>
            </a:pPr>
            <a:r>
              <a:rPr lang="de-DE" altLang="de-DE" sz="2000" b="1" dirty="0">
                <a:solidFill>
                  <a:srgbClr val="FFFF00"/>
                </a:solidFill>
              </a:rPr>
              <a:t>Referent</a:t>
            </a:r>
          </a:p>
          <a:p>
            <a:pPr algn="ctr" eaLnBrk="1" hangingPunct="1">
              <a:buNone/>
            </a:pPr>
            <a:r>
              <a:rPr lang="de-DE" altLang="de-DE" sz="1600" b="1" dirty="0">
                <a:solidFill>
                  <a:srgbClr val="FFFF00"/>
                </a:solidFill>
              </a:rPr>
              <a:t>Dipl. Ing.  Jürgen  Schöttle</a:t>
            </a:r>
          </a:p>
        </p:txBody>
      </p:sp>
      <p:sp>
        <p:nvSpPr>
          <p:cNvPr id="12" name="Rectangle 3"/>
          <p:cNvSpPr txBox="1">
            <a:spLocks noChangeArrowheads="1"/>
          </p:cNvSpPr>
          <p:nvPr/>
        </p:nvSpPr>
        <p:spPr bwMode="auto">
          <a:xfrm>
            <a:off x="322833" y="139858"/>
            <a:ext cx="7977769" cy="171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a:r>
              <a:rPr lang="de-DE" sz="8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ctr">
              <a:lnSpc>
                <a:spcPct val="107000"/>
              </a:lnSpc>
              <a:spcAft>
                <a:spcPts val="800"/>
              </a:spcAft>
            </a:pPr>
            <a:r>
              <a:rPr lang="de-DE" b="1" dirty="0">
                <a:effectLst/>
                <a:latin typeface="Times New Roman" panose="02020603050405020304" pitchFamily="18" charset="0"/>
                <a:ea typeface="Times New Roman" panose="02020603050405020304" pitchFamily="18" charset="0"/>
                <a:cs typeface="Times New Roman" panose="02020603050405020304" pitchFamily="18" charset="0"/>
              </a:rPr>
              <a:t>Wirtschaftliche  Energieversorgung und Souveränität sind untrennbar</a:t>
            </a:r>
            <a:endParaRPr lang="de-D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Foliennummernplatzhalter 1">
            <a:extLst>
              <a:ext uri="{FF2B5EF4-FFF2-40B4-BE49-F238E27FC236}">
                <a16:creationId xmlns:a16="http://schemas.microsoft.com/office/drawing/2014/main" id="{3F2A9351-3963-4FCD-821F-63685FEBB86E}"/>
              </a:ext>
            </a:extLst>
          </p:cNvPr>
          <p:cNvSpPr>
            <a:spLocks noGrp="1"/>
          </p:cNvSpPr>
          <p:nvPr>
            <p:ph type="sldNum" sz="quarter" idx="12"/>
          </p:nvPr>
        </p:nvSpPr>
        <p:spPr/>
        <p:txBody>
          <a:bodyPr/>
          <a:lstStyle/>
          <a:p>
            <a:pPr>
              <a:defRPr/>
            </a:pPr>
            <a:fld id="{1C2867A0-F623-427E-AB3E-7CA64D419047}" type="slidenum">
              <a:rPr lang="de-DE" altLang="de-DE" smtClean="0"/>
              <a:pPr>
                <a:defRPr/>
              </a:pPr>
              <a:t>51</a:t>
            </a:fld>
            <a:endParaRPr lang="de-DE" altLang="de-DE"/>
          </a:p>
        </p:txBody>
      </p:sp>
    </p:spTree>
    <p:extLst>
      <p:ext uri="{BB962C8B-B14F-4D97-AF65-F5344CB8AC3E}">
        <p14:creationId xmlns:p14="http://schemas.microsoft.com/office/powerpoint/2010/main" val="21151364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52</a:t>
            </a:fld>
            <a:endParaRPr lang="de-DE" altLang="de-DE"/>
          </a:p>
        </p:txBody>
      </p:sp>
      <p:sp>
        <p:nvSpPr>
          <p:cNvPr id="7" name="Titel 6">
            <a:extLst>
              <a:ext uri="{FF2B5EF4-FFF2-40B4-BE49-F238E27FC236}">
                <a16:creationId xmlns:a16="http://schemas.microsoft.com/office/drawing/2014/main" id="{F0F58C0B-B447-4B36-9C1B-E7D1CB79590A}"/>
              </a:ext>
            </a:extLst>
          </p:cNvPr>
          <p:cNvSpPr>
            <a:spLocks noGrp="1"/>
          </p:cNvSpPr>
          <p:nvPr>
            <p:ph type="title"/>
          </p:nvPr>
        </p:nvSpPr>
        <p:spPr>
          <a:xfrm>
            <a:off x="457200" y="136525"/>
            <a:ext cx="8229600" cy="562074"/>
          </a:xfrm>
        </p:spPr>
        <p:txBody>
          <a:bodyPr/>
          <a:lstStyle/>
          <a:p>
            <a:r>
              <a:rPr lang="de-DE" dirty="0"/>
              <a:t>Generatorspannung Kraftwerke</a:t>
            </a:r>
          </a:p>
        </p:txBody>
      </p:sp>
      <p:sp>
        <p:nvSpPr>
          <p:cNvPr id="9" name="AutoShape 2" descr="Flächenkraftwerk: !Original: Stefan RieplVector: Mrmw / CC0 Quelle: Wikipedia">
            <a:extLst>
              <a:ext uri="{FF2B5EF4-FFF2-40B4-BE49-F238E27FC236}">
                <a16:creationId xmlns:a16="http://schemas.microsoft.com/office/drawing/2014/main" id="{63D781F9-873A-46F3-B5F0-BCCD1D0BB74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0" name="AutoShape 4" descr="Flächenkraftwerk: !Original: Stefan RieplVector: Mrmw / CC0 Quelle: Wikipedia">
            <a:extLst>
              <a:ext uri="{FF2B5EF4-FFF2-40B4-BE49-F238E27FC236}">
                <a16:creationId xmlns:a16="http://schemas.microsoft.com/office/drawing/2014/main" id="{E3DCA6D4-10F6-47E4-AE06-7DAA5F41A76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6" name="Textfeld 35">
            <a:extLst>
              <a:ext uri="{FF2B5EF4-FFF2-40B4-BE49-F238E27FC236}">
                <a16:creationId xmlns:a16="http://schemas.microsoft.com/office/drawing/2014/main" id="{DD655811-7377-4767-BA64-A1C57DC07A28}"/>
              </a:ext>
            </a:extLst>
          </p:cNvPr>
          <p:cNvSpPr txBox="1"/>
          <p:nvPr/>
        </p:nvSpPr>
        <p:spPr>
          <a:xfrm>
            <a:off x="647564" y="1191038"/>
            <a:ext cx="8041186" cy="2308324"/>
          </a:xfrm>
          <a:prstGeom prst="rect">
            <a:avLst/>
          </a:prstGeom>
          <a:noFill/>
        </p:spPr>
        <p:txBody>
          <a:bodyPr wrap="square">
            <a:spAutoFit/>
          </a:bodyPr>
          <a:lstStyle/>
          <a:p>
            <a:pPr algn="l">
              <a:buFont typeface="Arial" panose="020B0604020202020204" pitchFamily="34" charset="0"/>
              <a:buChar char="•"/>
            </a:pPr>
            <a:r>
              <a:rPr lang="de-DE" sz="2400" b="1" i="0" dirty="0">
                <a:solidFill>
                  <a:srgbClr val="0A0A0A"/>
                </a:solidFill>
                <a:effectLst/>
                <a:cs typeface="Times New Roman" panose="02020603050405020304" pitchFamily="18" charset="0"/>
              </a:rPr>
              <a:t>Standardbereich:</a:t>
            </a:r>
            <a:r>
              <a:rPr lang="de-DE" sz="2400" b="0" i="0" dirty="0">
                <a:solidFill>
                  <a:srgbClr val="0A0A0A"/>
                </a:solidFill>
                <a:effectLst/>
                <a:cs typeface="Times New Roman" panose="02020603050405020304" pitchFamily="18" charset="0"/>
              </a:rPr>
              <a:t> Die meisten Großgeneratoren arbeiten mit Spannungen zwischen </a:t>
            </a:r>
            <a:r>
              <a:rPr lang="de-DE" sz="2400" b="1" i="0" dirty="0">
                <a:solidFill>
                  <a:srgbClr val="0A0A0A"/>
                </a:solidFill>
                <a:effectLst/>
                <a:cs typeface="Times New Roman" panose="02020603050405020304" pitchFamily="18" charset="0"/>
              </a:rPr>
              <a:t>10 kV und 30 kV</a:t>
            </a:r>
            <a:r>
              <a:rPr lang="de-DE" sz="2400" b="0" i="0" dirty="0">
                <a:solidFill>
                  <a:srgbClr val="0A0A0A"/>
                </a:solidFill>
                <a:effectLst/>
                <a:cs typeface="Times New Roman" panose="02020603050405020304" pitchFamily="18" charset="0"/>
              </a:rPr>
              <a:t>.</a:t>
            </a:r>
          </a:p>
          <a:p>
            <a:pPr algn="l"/>
            <a:endParaRPr lang="de-DE" sz="2400" b="0" i="0" dirty="0">
              <a:solidFill>
                <a:srgbClr val="0A0A0A"/>
              </a:solidFill>
              <a:effectLst/>
              <a:cs typeface="Times New Roman" panose="02020603050405020304" pitchFamily="18" charset="0"/>
            </a:endParaRPr>
          </a:p>
          <a:p>
            <a:pPr algn="l">
              <a:buFont typeface="Arial" panose="020B0604020202020204" pitchFamily="34" charset="0"/>
              <a:buChar char="•"/>
            </a:pPr>
            <a:r>
              <a:rPr lang="de-DE" sz="2400" b="1" i="0" dirty="0">
                <a:solidFill>
                  <a:srgbClr val="0A0A0A"/>
                </a:solidFill>
                <a:effectLst/>
                <a:cs typeface="Times New Roman" panose="02020603050405020304" pitchFamily="18" charset="0"/>
              </a:rPr>
              <a:t>Häufige Werte:</a:t>
            </a:r>
            <a:r>
              <a:rPr lang="de-DE" sz="2400" b="0" i="0" dirty="0">
                <a:solidFill>
                  <a:srgbClr val="0A0A0A"/>
                </a:solidFill>
                <a:effectLst/>
                <a:cs typeface="Times New Roman" panose="02020603050405020304" pitchFamily="18" charset="0"/>
              </a:rPr>
              <a:t> Ein sehr verbreiteter Standardwert für die Erzeugung in Kraftwerken ist </a:t>
            </a:r>
            <a:r>
              <a:rPr lang="de-DE" sz="2400" b="1" i="0" dirty="0">
                <a:solidFill>
                  <a:srgbClr val="0A0A0A"/>
                </a:solidFill>
                <a:effectLst/>
                <a:cs typeface="Times New Roman" panose="02020603050405020304" pitchFamily="18" charset="0"/>
              </a:rPr>
              <a:t>11 kV</a:t>
            </a:r>
            <a:r>
              <a:rPr lang="de-DE" sz="2400" b="0" i="0" dirty="0">
                <a:solidFill>
                  <a:srgbClr val="0A0A0A"/>
                </a:solidFill>
                <a:effectLst/>
                <a:cs typeface="Times New Roman" panose="02020603050405020304" pitchFamily="18" charset="0"/>
              </a:rPr>
              <a:t>. In Regionen mit 60-Hz-Netzen sind auch </a:t>
            </a:r>
            <a:r>
              <a:rPr lang="de-DE" sz="2400" b="1" i="0" dirty="0">
                <a:solidFill>
                  <a:srgbClr val="0A0A0A"/>
                </a:solidFill>
                <a:effectLst/>
                <a:cs typeface="Times New Roman" panose="02020603050405020304" pitchFamily="18" charset="0"/>
              </a:rPr>
              <a:t>13,8 kV</a:t>
            </a:r>
            <a:r>
              <a:rPr lang="de-DE" sz="2400" b="0" i="0" dirty="0">
                <a:solidFill>
                  <a:srgbClr val="0A0A0A"/>
                </a:solidFill>
                <a:effectLst/>
                <a:cs typeface="Times New Roman" panose="02020603050405020304" pitchFamily="18" charset="0"/>
              </a:rPr>
              <a:t> üblich.</a:t>
            </a:r>
          </a:p>
        </p:txBody>
      </p:sp>
    </p:spTree>
    <p:extLst>
      <p:ext uri="{BB962C8B-B14F-4D97-AF65-F5344CB8AC3E}">
        <p14:creationId xmlns:p14="http://schemas.microsoft.com/office/powerpoint/2010/main" val="359338527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81461"/>
            <a:ext cx="8229600" cy="166030"/>
          </a:xfrm>
        </p:spPr>
        <p:txBody>
          <a:bodyPr/>
          <a:lstStyle/>
          <a:p>
            <a:r>
              <a:rPr lang="de-DE" dirty="0"/>
              <a:t>Widersprüche der deutschen Energiepolitik</a:t>
            </a:r>
          </a:p>
        </p:txBody>
      </p:sp>
      <p:sp>
        <p:nvSpPr>
          <p:cNvPr id="6" name="Textfeld 5"/>
          <p:cNvSpPr txBox="1"/>
          <p:nvPr/>
        </p:nvSpPr>
        <p:spPr>
          <a:xfrm>
            <a:off x="130072" y="1014137"/>
            <a:ext cx="8858000" cy="4770537"/>
          </a:xfrm>
          <a:prstGeom prst="rect">
            <a:avLst/>
          </a:prstGeom>
          <a:solidFill>
            <a:schemeClr val="bg1"/>
          </a:solidFill>
        </p:spPr>
        <p:txBody>
          <a:bodyPr wrap="square" rtlCol="0">
            <a:spAutoFit/>
          </a:bodyPr>
          <a:lstStyle/>
          <a:p>
            <a:pPr algn="ctr"/>
            <a:r>
              <a:rPr lang="de-DE" sz="3600" b="1" dirty="0"/>
              <a:t>Prof. Dr. Ing. Reitzle </a:t>
            </a:r>
          </a:p>
          <a:p>
            <a:pPr algn="ctr"/>
            <a:r>
              <a:rPr lang="de-DE" sz="2400" b="1" dirty="0"/>
              <a:t>WELT im August 2023</a:t>
            </a:r>
          </a:p>
          <a:p>
            <a:pPr algn="ctr"/>
            <a:r>
              <a:rPr lang="de-DE" sz="2400" b="1" dirty="0"/>
              <a:t>ehem. Vorstand Linde, Ford, BMW, einer der renommiertesten Manager Deutschlands.</a:t>
            </a:r>
          </a:p>
          <a:p>
            <a:pPr algn="ctr"/>
            <a:endParaRPr lang="de-DE" sz="2400" b="1" dirty="0"/>
          </a:p>
          <a:p>
            <a:pPr algn="ctr"/>
            <a:endParaRPr lang="de-DE" sz="1200" dirty="0"/>
          </a:p>
          <a:p>
            <a:pPr algn="ctr"/>
            <a:r>
              <a:rPr lang="de-DE" sz="4000" b="1" dirty="0"/>
              <a:t>Kein anderes Land der Welt verfolgt eine dümmere Klimapolitik als Deutschland, wo man das Weltklima quasi im Alleingang retten will.</a:t>
            </a:r>
            <a:endParaRPr lang="de-DE" sz="2800" dirty="0"/>
          </a:p>
        </p:txBody>
      </p:sp>
      <p:sp>
        <p:nvSpPr>
          <p:cNvPr id="7" name="Textfeld 6"/>
          <p:cNvSpPr txBox="1"/>
          <p:nvPr/>
        </p:nvSpPr>
        <p:spPr>
          <a:xfrm>
            <a:off x="5508104" y="980729"/>
            <a:ext cx="184731" cy="338554"/>
          </a:xfrm>
          <a:prstGeom prst="rect">
            <a:avLst/>
          </a:prstGeom>
          <a:noFill/>
        </p:spPr>
        <p:txBody>
          <a:bodyPr wrap="none" rtlCol="0">
            <a:spAutoFit/>
          </a:bodyPr>
          <a:lstStyle/>
          <a:p>
            <a:endParaRPr lang="de-DE" dirty="0"/>
          </a:p>
        </p:txBody>
      </p:sp>
      <p:sp>
        <p:nvSpPr>
          <p:cNvPr id="10" name="Textfeld 9"/>
          <p:cNvSpPr txBox="1"/>
          <p:nvPr/>
        </p:nvSpPr>
        <p:spPr>
          <a:xfrm rot="21088009">
            <a:off x="6703897" y="3015185"/>
            <a:ext cx="2270076" cy="707886"/>
          </a:xfrm>
          <a:prstGeom prst="rect">
            <a:avLst/>
          </a:prstGeom>
          <a:noFill/>
        </p:spPr>
        <p:txBody>
          <a:bodyPr wrap="square" rtlCol="0">
            <a:spAutoFit/>
          </a:bodyPr>
          <a:lstStyle/>
          <a:p>
            <a:endParaRPr lang="de-DE" sz="4000" b="1" dirty="0">
              <a:solidFill>
                <a:srgbClr val="FF0000"/>
              </a:solidFill>
              <a:effectLst>
                <a:outerShdw blurRad="38100" dist="38100" dir="2700000" algn="tl">
                  <a:srgbClr val="000000">
                    <a:alpha val="43137"/>
                  </a:srgbClr>
                </a:outerShdw>
              </a:effectLst>
            </a:endParaRPr>
          </a:p>
        </p:txBody>
      </p:sp>
      <p:sp>
        <p:nvSpPr>
          <p:cNvPr id="12" name="Fußzeilenplatzhalter 11"/>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EF6D331F-3233-4835-9E40-9ED97D008282}"/>
              </a:ext>
            </a:extLst>
          </p:cNvPr>
          <p:cNvSpPr>
            <a:spLocks noGrp="1"/>
          </p:cNvSpPr>
          <p:nvPr>
            <p:ph type="sldNum" sz="quarter" idx="12"/>
          </p:nvPr>
        </p:nvSpPr>
        <p:spPr/>
        <p:txBody>
          <a:bodyPr/>
          <a:lstStyle/>
          <a:p>
            <a:pPr>
              <a:defRPr/>
            </a:pPr>
            <a:fld id="{1C2867A0-F623-427E-AB3E-7CA64D419047}" type="slidenum">
              <a:rPr lang="de-DE" altLang="de-DE" smtClean="0"/>
              <a:pPr>
                <a:defRPr/>
              </a:pPr>
              <a:t>53</a:t>
            </a:fld>
            <a:endParaRPr lang="de-DE" altLang="de-DE"/>
          </a:p>
        </p:txBody>
      </p:sp>
    </p:spTree>
    <p:extLst>
      <p:ext uri="{BB962C8B-B14F-4D97-AF65-F5344CB8AC3E}">
        <p14:creationId xmlns:p14="http://schemas.microsoft.com/office/powerpoint/2010/main" val="93772324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nodePh="1">
                                  <p:stCondLst>
                                    <p:cond delay="200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out)">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54</a:t>
            </a:fld>
            <a:endParaRPr lang="de-DE" altLang="de-DE"/>
          </a:p>
        </p:txBody>
      </p:sp>
      <p:sp>
        <p:nvSpPr>
          <p:cNvPr id="7" name="Titel 6">
            <a:extLst>
              <a:ext uri="{FF2B5EF4-FFF2-40B4-BE49-F238E27FC236}">
                <a16:creationId xmlns:a16="http://schemas.microsoft.com/office/drawing/2014/main" id="{F0F58C0B-B447-4B36-9C1B-E7D1CB79590A}"/>
              </a:ext>
            </a:extLst>
          </p:cNvPr>
          <p:cNvSpPr>
            <a:spLocks noGrp="1"/>
          </p:cNvSpPr>
          <p:nvPr>
            <p:ph type="title"/>
          </p:nvPr>
        </p:nvSpPr>
        <p:spPr>
          <a:xfrm>
            <a:off x="457200" y="136525"/>
            <a:ext cx="8229600" cy="562074"/>
          </a:xfrm>
        </p:spPr>
        <p:txBody>
          <a:bodyPr/>
          <a:lstStyle/>
          <a:p>
            <a:r>
              <a:rPr lang="de-DE" dirty="0"/>
              <a:t>Generatorspannung Windanlagen</a:t>
            </a:r>
          </a:p>
        </p:txBody>
      </p:sp>
      <p:sp>
        <p:nvSpPr>
          <p:cNvPr id="9" name="AutoShape 2" descr="Flächenkraftwerk: !Original: Stefan RieplVector: Mrmw / CC0 Quelle: Wikipedia">
            <a:extLst>
              <a:ext uri="{FF2B5EF4-FFF2-40B4-BE49-F238E27FC236}">
                <a16:creationId xmlns:a16="http://schemas.microsoft.com/office/drawing/2014/main" id="{63D781F9-873A-46F3-B5F0-BCCD1D0BB74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0" name="AutoShape 4" descr="Flächenkraftwerk: !Original: Stefan RieplVector: Mrmw / CC0 Quelle: Wikipedia">
            <a:extLst>
              <a:ext uri="{FF2B5EF4-FFF2-40B4-BE49-F238E27FC236}">
                <a16:creationId xmlns:a16="http://schemas.microsoft.com/office/drawing/2014/main" id="{E3DCA6D4-10F6-47E4-AE06-7DAA5F41A76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Textfeld 10">
            <a:extLst>
              <a:ext uri="{FF2B5EF4-FFF2-40B4-BE49-F238E27FC236}">
                <a16:creationId xmlns:a16="http://schemas.microsoft.com/office/drawing/2014/main" id="{6A8210D3-9411-463D-96D1-822C7EABF45B}"/>
              </a:ext>
            </a:extLst>
          </p:cNvPr>
          <p:cNvSpPr txBox="1"/>
          <p:nvPr/>
        </p:nvSpPr>
        <p:spPr>
          <a:xfrm>
            <a:off x="601049" y="1075997"/>
            <a:ext cx="7941901" cy="3970318"/>
          </a:xfrm>
          <a:prstGeom prst="rect">
            <a:avLst/>
          </a:prstGeom>
          <a:noFill/>
        </p:spPr>
        <p:txBody>
          <a:bodyPr wrap="square">
            <a:spAutoFit/>
          </a:bodyPr>
          <a:lstStyle/>
          <a:p>
            <a:pPr algn="l">
              <a:buFont typeface="Arial" panose="020B0604020202020204" pitchFamily="34" charset="0"/>
              <a:buChar char="•"/>
            </a:pPr>
            <a:r>
              <a:rPr lang="de-DE" sz="2800" b="1" i="0" dirty="0">
                <a:solidFill>
                  <a:srgbClr val="0A0A0A"/>
                </a:solidFill>
                <a:effectLst/>
                <a:cs typeface="Times New Roman" panose="02020603050405020304" pitchFamily="18" charset="0"/>
              </a:rPr>
              <a:t>  Großanlagen (</a:t>
            </a:r>
            <a:r>
              <a:rPr lang="de-DE" sz="2800" b="1" i="0" dirty="0" err="1">
                <a:solidFill>
                  <a:srgbClr val="0A0A0A"/>
                </a:solidFill>
                <a:effectLst/>
                <a:cs typeface="Times New Roman" panose="02020603050405020304" pitchFamily="18" charset="0"/>
              </a:rPr>
              <a:t>Onshore</a:t>
            </a:r>
            <a:r>
              <a:rPr lang="de-DE" sz="2800" b="1" i="0" dirty="0">
                <a:solidFill>
                  <a:srgbClr val="0A0A0A"/>
                </a:solidFill>
                <a:effectLst/>
                <a:cs typeface="Times New Roman" panose="02020603050405020304" pitchFamily="18" charset="0"/>
              </a:rPr>
              <a:t>/Offshore):</a:t>
            </a:r>
            <a:r>
              <a:rPr lang="de-DE" sz="2800" b="0" i="0" dirty="0">
                <a:solidFill>
                  <a:srgbClr val="0A0A0A"/>
                </a:solidFill>
                <a:effectLst/>
                <a:cs typeface="Times New Roman" panose="02020603050405020304" pitchFamily="18" charset="0"/>
              </a:rPr>
              <a:t> Der Generator erzeugt in der Regel eine </a:t>
            </a:r>
            <a:r>
              <a:rPr lang="de-DE" sz="2800" b="1" i="0" dirty="0">
                <a:solidFill>
                  <a:srgbClr val="0A0A0A"/>
                </a:solidFill>
                <a:effectLst/>
                <a:cs typeface="Times New Roman" panose="02020603050405020304" pitchFamily="18" charset="0"/>
              </a:rPr>
              <a:t>Niederspannung</a:t>
            </a:r>
            <a:r>
              <a:rPr lang="de-DE" sz="2800" b="0" i="0" dirty="0">
                <a:solidFill>
                  <a:srgbClr val="0A0A0A"/>
                </a:solidFill>
                <a:effectLst/>
                <a:cs typeface="Times New Roman" panose="02020603050405020304" pitchFamily="18" charset="0"/>
              </a:rPr>
              <a:t> im Bereich von </a:t>
            </a:r>
            <a:r>
              <a:rPr lang="de-DE" sz="2800" b="1" i="0" dirty="0">
                <a:solidFill>
                  <a:srgbClr val="0A0A0A"/>
                </a:solidFill>
                <a:effectLst/>
                <a:cs typeface="Times New Roman" panose="02020603050405020304" pitchFamily="18" charset="0"/>
              </a:rPr>
              <a:t>600 bis 1.000 Volt</a:t>
            </a:r>
            <a:r>
              <a:rPr lang="de-DE" sz="2800" b="0" i="0" dirty="0">
                <a:solidFill>
                  <a:srgbClr val="0A0A0A"/>
                </a:solidFill>
                <a:effectLst/>
                <a:cs typeface="Times New Roman" panose="02020603050405020304" pitchFamily="18" charset="0"/>
              </a:rPr>
              <a:t> (häufig </a:t>
            </a:r>
            <a:r>
              <a:rPr lang="de-DE" sz="2800" b="1" i="0" dirty="0">
                <a:solidFill>
                  <a:srgbClr val="0A0A0A"/>
                </a:solidFill>
                <a:effectLst/>
                <a:cs typeface="Times New Roman" panose="02020603050405020304" pitchFamily="18" charset="0"/>
              </a:rPr>
              <a:t>690 V</a:t>
            </a:r>
            <a:r>
              <a:rPr lang="de-DE" sz="2800" b="0" i="0" dirty="0">
                <a:solidFill>
                  <a:srgbClr val="0A0A0A"/>
                </a:solidFill>
                <a:effectLst/>
                <a:cs typeface="Times New Roman" panose="02020603050405020304" pitchFamily="18" charset="0"/>
              </a:rPr>
              <a:t>).</a:t>
            </a:r>
          </a:p>
          <a:p>
            <a:pPr algn="l">
              <a:buFont typeface="Arial" panose="020B0604020202020204" pitchFamily="34" charset="0"/>
              <a:buChar char="•"/>
            </a:pPr>
            <a:endParaRPr lang="de-DE" sz="2800" b="0" i="0" dirty="0">
              <a:solidFill>
                <a:srgbClr val="0A0A0A"/>
              </a:solidFill>
              <a:effectLst/>
              <a:cs typeface="Times New Roman" panose="02020603050405020304" pitchFamily="18" charset="0"/>
            </a:endParaRPr>
          </a:p>
          <a:p>
            <a:pPr algn="l">
              <a:buFont typeface="Arial" panose="020B0604020202020204" pitchFamily="34" charset="0"/>
              <a:buChar char="•"/>
            </a:pPr>
            <a:r>
              <a:rPr lang="de-DE" sz="2800" b="1" i="0" dirty="0">
                <a:solidFill>
                  <a:srgbClr val="0A0A0A"/>
                </a:solidFill>
                <a:effectLst/>
                <a:cs typeface="Times New Roman" panose="02020603050405020304" pitchFamily="18" charset="0"/>
              </a:rPr>
              <a:t>  Weiterverarbeitung:</a:t>
            </a:r>
            <a:r>
              <a:rPr lang="de-DE" sz="2800" b="0" i="0" dirty="0">
                <a:solidFill>
                  <a:srgbClr val="0A0A0A"/>
                </a:solidFill>
                <a:effectLst/>
                <a:cs typeface="Times New Roman" panose="02020603050405020304" pitchFamily="18" charset="0"/>
              </a:rPr>
              <a:t> Aufgrund der niedrigen Erzeugerspannung wird der Strom mittels eines Transformators in der Gondel oder am </a:t>
            </a:r>
            <a:r>
              <a:rPr lang="de-DE" sz="2800" b="0" i="0" dirty="0" err="1">
                <a:solidFill>
                  <a:srgbClr val="0A0A0A"/>
                </a:solidFill>
                <a:effectLst/>
                <a:cs typeface="Times New Roman" panose="02020603050405020304" pitchFamily="18" charset="0"/>
              </a:rPr>
              <a:t>Turmfuß</a:t>
            </a:r>
            <a:r>
              <a:rPr lang="de-DE" sz="2800" b="0" i="0" dirty="0">
                <a:solidFill>
                  <a:srgbClr val="0A0A0A"/>
                </a:solidFill>
                <a:effectLst/>
                <a:cs typeface="Times New Roman" panose="02020603050405020304" pitchFamily="18" charset="0"/>
              </a:rPr>
              <a:t> auf Mittelspannungsebene (meist </a:t>
            </a:r>
            <a:r>
              <a:rPr lang="de-DE" sz="2800" b="1" i="0" dirty="0">
                <a:solidFill>
                  <a:srgbClr val="0A0A0A"/>
                </a:solidFill>
                <a:effectLst/>
                <a:cs typeface="Times New Roman" panose="02020603050405020304" pitchFamily="18" charset="0"/>
              </a:rPr>
              <a:t>20.000 bis 30.000 Volt</a:t>
            </a:r>
            <a:r>
              <a:rPr lang="de-DE" sz="2800" b="0" i="0" dirty="0">
                <a:solidFill>
                  <a:srgbClr val="0A0A0A"/>
                </a:solidFill>
                <a:effectLst/>
                <a:cs typeface="Times New Roman" panose="02020603050405020304" pitchFamily="18" charset="0"/>
              </a:rPr>
              <a:t>) erhöht, um ihn verlustarm ins Netz einzuspeisen.</a:t>
            </a:r>
          </a:p>
        </p:txBody>
      </p:sp>
    </p:spTree>
    <p:extLst>
      <p:ext uri="{BB962C8B-B14F-4D97-AF65-F5344CB8AC3E}">
        <p14:creationId xmlns:p14="http://schemas.microsoft.com/office/powerpoint/2010/main" val="372476988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circle(out)">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circle(out)">
                                      <p:cBhvr>
                                        <p:cTn id="12" dur="20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55</a:t>
            </a:fld>
            <a:endParaRPr lang="de-DE" altLang="de-DE"/>
          </a:p>
        </p:txBody>
      </p:sp>
      <p:sp>
        <p:nvSpPr>
          <p:cNvPr id="12" name="Rechteck 11">
            <a:extLst>
              <a:ext uri="{FF2B5EF4-FFF2-40B4-BE49-F238E27FC236}">
                <a16:creationId xmlns:a16="http://schemas.microsoft.com/office/drawing/2014/main" id="{60F6D7BB-F033-43BA-918E-22369137B2F1}"/>
              </a:ext>
            </a:extLst>
          </p:cNvPr>
          <p:cNvSpPr/>
          <p:nvPr/>
        </p:nvSpPr>
        <p:spPr bwMode="auto">
          <a:xfrm>
            <a:off x="3275856" y="2420888"/>
            <a:ext cx="5645134" cy="3420380"/>
          </a:xfrm>
          <a:prstGeom prst="rect">
            <a:avLst/>
          </a:prstGeom>
          <a:solidFill>
            <a:srgbClr val="F9FDFD"/>
          </a:solid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pic>
        <p:nvPicPr>
          <p:cNvPr id="10" name="Grafik 9">
            <a:extLst>
              <a:ext uri="{FF2B5EF4-FFF2-40B4-BE49-F238E27FC236}">
                <a16:creationId xmlns:a16="http://schemas.microsoft.com/office/drawing/2014/main" id="{EA5366FE-5864-4B90-A391-A4E6C73DC2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906" y="152900"/>
            <a:ext cx="3698188" cy="5793662"/>
          </a:xfrm>
          <a:prstGeom prst="rect">
            <a:avLst/>
          </a:prstGeom>
        </p:spPr>
      </p:pic>
    </p:spTree>
    <p:extLst>
      <p:ext uri="{BB962C8B-B14F-4D97-AF65-F5344CB8AC3E}">
        <p14:creationId xmlns:p14="http://schemas.microsoft.com/office/powerpoint/2010/main" val="104795916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56</a:t>
            </a:fld>
            <a:endParaRPr lang="de-DE" altLang="de-DE"/>
          </a:p>
        </p:txBody>
      </p:sp>
      <p:sp>
        <p:nvSpPr>
          <p:cNvPr id="12" name="Rechteck 11">
            <a:extLst>
              <a:ext uri="{FF2B5EF4-FFF2-40B4-BE49-F238E27FC236}">
                <a16:creationId xmlns:a16="http://schemas.microsoft.com/office/drawing/2014/main" id="{60F6D7BB-F033-43BA-918E-22369137B2F1}"/>
              </a:ext>
            </a:extLst>
          </p:cNvPr>
          <p:cNvSpPr/>
          <p:nvPr/>
        </p:nvSpPr>
        <p:spPr bwMode="auto">
          <a:xfrm>
            <a:off x="3275856" y="2420888"/>
            <a:ext cx="5645134" cy="3420380"/>
          </a:xfrm>
          <a:prstGeom prst="rect">
            <a:avLst/>
          </a:prstGeom>
          <a:solidFill>
            <a:srgbClr val="F9FDFD"/>
          </a:solid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pic>
        <p:nvPicPr>
          <p:cNvPr id="11" name="Grafik 10">
            <a:extLst>
              <a:ext uri="{FF2B5EF4-FFF2-40B4-BE49-F238E27FC236}">
                <a16:creationId xmlns:a16="http://schemas.microsoft.com/office/drawing/2014/main" id="{43E7D979-BFA9-48BB-8F5F-C704FD6068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275" y="280199"/>
            <a:ext cx="3708412" cy="5757010"/>
          </a:xfrm>
          <a:prstGeom prst="rect">
            <a:avLst/>
          </a:prstGeom>
        </p:spPr>
      </p:pic>
      <p:pic>
        <p:nvPicPr>
          <p:cNvPr id="14" name="Grafik 13">
            <a:extLst>
              <a:ext uri="{FF2B5EF4-FFF2-40B4-BE49-F238E27FC236}">
                <a16:creationId xmlns:a16="http://schemas.microsoft.com/office/drawing/2014/main" id="{8B200119-590A-4BFB-A4B4-CE0A3B964F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62314" y="291781"/>
            <a:ext cx="3708412" cy="5745428"/>
          </a:xfrm>
          <a:prstGeom prst="rect">
            <a:avLst/>
          </a:prstGeom>
        </p:spPr>
      </p:pic>
    </p:spTree>
    <p:extLst>
      <p:ext uri="{BB962C8B-B14F-4D97-AF65-F5344CB8AC3E}">
        <p14:creationId xmlns:p14="http://schemas.microsoft.com/office/powerpoint/2010/main" val="407728686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ou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out)">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57</a:t>
            </a:fld>
            <a:endParaRPr lang="de-DE" altLang="de-DE"/>
          </a:p>
        </p:txBody>
      </p:sp>
      <p:sp>
        <p:nvSpPr>
          <p:cNvPr id="2" name="Rectangle 1">
            <a:extLst>
              <a:ext uri="{FF2B5EF4-FFF2-40B4-BE49-F238E27FC236}">
                <a16:creationId xmlns:a16="http://schemas.microsoft.com/office/drawing/2014/main" id="{89F8AFCF-8C66-449E-8903-88AA3E00BDB7}"/>
              </a:ext>
            </a:extLst>
          </p:cNvPr>
          <p:cNvSpPr>
            <a:spLocks noChangeArrowheads="1"/>
          </p:cNvSpPr>
          <p:nvPr/>
        </p:nvSpPr>
        <p:spPr bwMode="auto">
          <a:xfrm>
            <a:off x="647564" y="1224550"/>
            <a:ext cx="8244916" cy="44088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de-DE" altLang="de-DE" sz="24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Die Verluste sinken quadratisch mit steigender Spannung. Zum Vergleich die typischen Verluste bei Fernübertragung.</a:t>
            </a:r>
          </a:p>
          <a:p>
            <a:pPr marL="0" marR="0" lvl="0" indent="0" defTabSz="914400" rtl="0" eaLnBrk="0" fontAlgn="base" latinLnBrk="0" hangingPunct="0">
              <a:lnSpc>
                <a:spcPct val="100000"/>
              </a:lnSpc>
              <a:spcBef>
                <a:spcPct val="0"/>
              </a:spcBef>
              <a:spcAft>
                <a:spcPct val="0"/>
              </a:spcAft>
              <a:buClrTx/>
              <a:buSzTx/>
              <a:buFontTx/>
              <a:buNone/>
              <a:tabLst/>
            </a:pPr>
            <a:endParaRPr kumimoji="0" lang="de-DE" altLang="de-DE"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de-DE" altLang="de-DE" sz="2400" b="1"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 380 kV (Höchstspannung)</a:t>
            </a:r>
            <a:r>
              <a:rPr kumimoji="0" lang="de-DE" altLang="de-DE" sz="24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  ca. 0,5 % bis 1 % pro 100 km.</a:t>
            </a:r>
          </a:p>
          <a:p>
            <a:pPr marL="0" marR="0" lvl="0" indent="0" defTabSz="914400" rtl="0" eaLnBrk="0" fontAlgn="base" latinLnBrk="0" hangingPunct="0">
              <a:lnSpc>
                <a:spcPct val="100000"/>
              </a:lnSpc>
              <a:spcBef>
                <a:spcPct val="0"/>
              </a:spcBef>
              <a:spcAft>
                <a:spcPct val="0"/>
              </a:spcAft>
              <a:buClrTx/>
              <a:buSzTx/>
              <a:buFontTx/>
              <a:buChar char="•"/>
              <a:tabLst/>
            </a:pPr>
            <a:endParaRPr kumimoji="0" lang="de-DE" altLang="de-DE" sz="24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de-DE" altLang="de-DE" sz="2400" b="1"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 110 kV (Hochspannung)</a:t>
            </a:r>
            <a:r>
              <a:rPr kumimoji="0" lang="de-DE" altLang="de-DE" sz="24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     ca.   1 %    bis 3 % pro 100 km.</a:t>
            </a:r>
          </a:p>
          <a:p>
            <a:pPr marL="0" marR="0" lvl="0" indent="0" defTabSz="914400" rtl="0" eaLnBrk="0" fontAlgn="base" latinLnBrk="0" hangingPunct="0">
              <a:lnSpc>
                <a:spcPct val="100000"/>
              </a:lnSpc>
              <a:spcBef>
                <a:spcPct val="0"/>
              </a:spcBef>
              <a:spcAft>
                <a:spcPct val="0"/>
              </a:spcAft>
              <a:buClrTx/>
              <a:buSzTx/>
              <a:buFontTx/>
              <a:buChar char="•"/>
              <a:tabLst/>
            </a:pPr>
            <a:endParaRPr lang="de-DE" altLang="de-DE" sz="2400" dirty="0">
              <a:solidFill>
                <a:srgbClr val="0A0A0A"/>
              </a:solidFill>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lang="de-DE" altLang="de-DE" sz="2400" b="1" dirty="0">
                <a:solidFill>
                  <a:srgbClr val="0A0A0A"/>
                </a:solidFill>
                <a:latin typeface="Times New Roman" panose="02020603050405020304" pitchFamily="18" charset="0"/>
                <a:cs typeface="Times New Roman" panose="02020603050405020304" pitchFamily="18" charset="0"/>
              </a:rPr>
              <a:t> 10 kV [Mittelspannung):      </a:t>
            </a:r>
            <a:r>
              <a:rPr lang="de-DE" altLang="de-DE" sz="2400" dirty="0">
                <a:solidFill>
                  <a:srgbClr val="0A0A0A"/>
                </a:solidFill>
                <a:latin typeface="Times New Roman" panose="02020603050405020304" pitchFamily="18" charset="0"/>
                <a:cs typeface="Times New Roman" panose="02020603050405020304" pitchFamily="18" charset="0"/>
              </a:rPr>
              <a:t>ca.   3 %    bis 5% pro 100 km.</a:t>
            </a:r>
          </a:p>
          <a:p>
            <a:pPr marL="0" marR="0" lvl="0" indent="0" defTabSz="914400" rtl="0" eaLnBrk="0" fontAlgn="base" latinLnBrk="0" hangingPunct="0">
              <a:lnSpc>
                <a:spcPct val="100000"/>
              </a:lnSpc>
              <a:spcBef>
                <a:spcPct val="0"/>
              </a:spcBef>
              <a:spcAft>
                <a:spcPct val="0"/>
              </a:spcAft>
              <a:buClrTx/>
              <a:buSzTx/>
              <a:tabLst/>
            </a:pPr>
            <a:endParaRPr kumimoji="0" lang="de-DE" altLang="de-DE" sz="24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de-DE" altLang="de-DE" sz="2400" b="1"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 400 V (Niederspannung)</a:t>
            </a:r>
            <a:r>
              <a:rPr kumimoji="0" lang="de-DE" altLang="de-DE" sz="24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 </a:t>
            </a:r>
          </a:p>
          <a:p>
            <a:pPr marL="0" marR="0" lvl="0" indent="0" defTabSz="914400" rtl="0" eaLnBrk="0" fontAlgn="base" latinLnBrk="0" hangingPunct="0">
              <a:lnSpc>
                <a:spcPct val="100000"/>
              </a:lnSpc>
              <a:spcBef>
                <a:spcPct val="0"/>
              </a:spcBef>
              <a:spcAft>
                <a:spcPct val="0"/>
              </a:spcAft>
              <a:buClrTx/>
              <a:buSzTx/>
              <a:tabLst/>
            </a:pPr>
            <a:r>
              <a:rPr kumimoji="0" lang="de-DE" altLang="de-DE"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Würde man versuchen, Strom über 100 km bei 400 V zu transportieren, läge der theoretische Verlust (je nach Kabelquerschnitt und Last) nahe </a:t>
            </a:r>
            <a:r>
              <a:rPr kumimoji="0" lang="de-DE" altLang="de-DE" sz="2000" b="1"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100 %</a:t>
            </a:r>
            <a:r>
              <a:rPr kumimoji="0" lang="de-DE" altLang="de-DE" sz="2000" b="0" i="0" u="none" strike="noStrike" cap="none" normalizeH="0" baseline="0" dirty="0">
                <a:ln>
                  <a:noFill/>
                </a:ln>
                <a:solidFill>
                  <a:srgbClr val="0A0A0A"/>
                </a:solidFill>
                <a:effectLst/>
                <a:latin typeface="Times New Roman" panose="02020603050405020304" pitchFamily="18" charset="0"/>
                <a:cs typeface="Times New Roman" panose="02020603050405020304" pitchFamily="18" charset="0"/>
              </a:rPr>
              <a:t>, da die Energie fast vollständig als Wärme in der Leitung verloren ginge. </a:t>
            </a:r>
          </a:p>
        </p:txBody>
      </p:sp>
      <p:sp>
        <p:nvSpPr>
          <p:cNvPr id="7" name="Textfeld 6">
            <a:extLst>
              <a:ext uri="{FF2B5EF4-FFF2-40B4-BE49-F238E27FC236}">
                <a16:creationId xmlns:a16="http://schemas.microsoft.com/office/drawing/2014/main" id="{FB950343-B7A7-442A-BEDE-24F096D19270}"/>
              </a:ext>
            </a:extLst>
          </p:cNvPr>
          <p:cNvSpPr txBox="1"/>
          <p:nvPr/>
        </p:nvSpPr>
        <p:spPr>
          <a:xfrm>
            <a:off x="647564" y="136525"/>
            <a:ext cx="7308812"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de-DE" altLang="de-DE" sz="3600" b="1" dirty="0">
                <a:solidFill>
                  <a:srgbClr val="0A0A0A"/>
                </a:solidFill>
                <a:cs typeface="Times New Roman" panose="02020603050405020304" pitchFamily="18" charset="0"/>
              </a:rPr>
              <a:t>Vergleich der Spannungsebenen</a:t>
            </a:r>
          </a:p>
        </p:txBody>
      </p:sp>
    </p:spTree>
    <p:extLst>
      <p:ext uri="{BB962C8B-B14F-4D97-AF65-F5344CB8AC3E}">
        <p14:creationId xmlns:p14="http://schemas.microsoft.com/office/powerpoint/2010/main" val="56565641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ußzeilenplatzhalter 4"/>
          <p:cNvSpPr>
            <a:spLocks noGrp="1"/>
          </p:cNvSpPr>
          <p:nvPr>
            <p:ph type="ftr" sz="quarter" idx="11"/>
          </p:nvPr>
        </p:nvSpPr>
        <p:spPr>
          <a:noFill/>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400"/>
              <a:t>Konferenz des Schiller-Instituts in Berlin am 30.-31.05.2026                                                                                </a:t>
            </a:r>
          </a:p>
        </p:txBody>
      </p:sp>
      <p:sp>
        <p:nvSpPr>
          <p:cNvPr id="784386" name="Rectangle 2"/>
          <p:cNvSpPr>
            <a:spLocks noChangeArrowheads="1"/>
          </p:cNvSpPr>
          <p:nvPr/>
        </p:nvSpPr>
        <p:spPr bwMode="auto">
          <a:xfrm>
            <a:off x="1043226" y="-59856"/>
            <a:ext cx="6995313"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600" dirty="0">
                <a:solidFill>
                  <a:schemeClr val="tx2"/>
                </a:solidFill>
              </a:rPr>
              <a:t>Systemaufwendungen Netze / Trafos</a:t>
            </a:r>
          </a:p>
          <a:p>
            <a:pPr algn="ctr">
              <a:defRPr/>
            </a:pPr>
            <a:r>
              <a:rPr lang="de-DE" altLang="de-DE" sz="2800" dirty="0">
                <a:solidFill>
                  <a:schemeClr val="tx2"/>
                </a:solidFill>
              </a:rPr>
              <a:t>bei 1.000 TWh/a</a:t>
            </a:r>
          </a:p>
        </p:txBody>
      </p:sp>
      <p:sp>
        <p:nvSpPr>
          <p:cNvPr id="46085" name="AutoShape 3" descr="Bildergebnis für photovoltaik sonne"/>
          <p:cNvSpPr>
            <a:spLocks noChangeAspect="1" noChangeArrowheads="1"/>
          </p:cNvSpPr>
          <p:nvPr/>
        </p:nvSpPr>
        <p:spPr bwMode="auto">
          <a:xfrm>
            <a:off x="4883590" y="3697317"/>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600"/>
          </a:p>
        </p:txBody>
      </p:sp>
      <p:sp>
        <p:nvSpPr>
          <p:cNvPr id="46086" name="AutoShape 4" descr="Bildergebnis für photovoltaik sonne"/>
          <p:cNvSpPr>
            <a:spLocks noChangeAspect="1" noChangeArrowheads="1"/>
          </p:cNvSpPr>
          <p:nvPr/>
        </p:nvSpPr>
        <p:spPr bwMode="auto">
          <a:xfrm>
            <a:off x="4883590" y="3697317"/>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600"/>
          </a:p>
        </p:txBody>
      </p:sp>
      <p:pic>
        <p:nvPicPr>
          <p:cNvPr id="46087" name="Picture 5" descr="Bildergebnis für photovoltaik son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8834" y="4624170"/>
            <a:ext cx="1725613"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6" descr="Bildergebnis für windkraftwe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834" y="3287137"/>
            <a:ext cx="172561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Picture 8" descr="Bildergebnis für kohlekraftwe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547" y="1983800"/>
            <a:ext cx="1763713"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5" name="Text Box 13"/>
          <p:cNvSpPr txBox="1">
            <a:spLocks noChangeArrowheads="1"/>
          </p:cNvSpPr>
          <p:nvPr/>
        </p:nvSpPr>
        <p:spPr bwMode="auto">
          <a:xfrm>
            <a:off x="2964303" y="2479705"/>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400"/>
          </a:p>
        </p:txBody>
      </p:sp>
      <p:sp>
        <p:nvSpPr>
          <p:cNvPr id="46096" name="Text Box 14"/>
          <p:cNvSpPr txBox="1">
            <a:spLocks noChangeArrowheads="1"/>
          </p:cNvSpPr>
          <p:nvPr/>
        </p:nvSpPr>
        <p:spPr bwMode="auto">
          <a:xfrm>
            <a:off x="3098204" y="4987967"/>
            <a:ext cx="614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dirty="0"/>
              <a:t>Solar</a:t>
            </a:r>
          </a:p>
        </p:txBody>
      </p:sp>
      <p:sp>
        <p:nvSpPr>
          <p:cNvPr id="46097" name="Text Box 15"/>
          <p:cNvSpPr txBox="1">
            <a:spLocks noChangeArrowheads="1"/>
          </p:cNvSpPr>
          <p:nvPr/>
        </p:nvSpPr>
        <p:spPr bwMode="auto">
          <a:xfrm>
            <a:off x="3059633" y="3646541"/>
            <a:ext cx="6365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dirty="0"/>
              <a:t>Wind</a:t>
            </a:r>
          </a:p>
        </p:txBody>
      </p:sp>
      <p:sp>
        <p:nvSpPr>
          <p:cNvPr id="46099" name="Text Box 17"/>
          <p:cNvSpPr txBox="1">
            <a:spLocks noChangeArrowheads="1"/>
          </p:cNvSpPr>
          <p:nvPr/>
        </p:nvSpPr>
        <p:spPr bwMode="auto">
          <a:xfrm>
            <a:off x="2868260" y="2196034"/>
            <a:ext cx="11461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dirty="0"/>
              <a:t>Thermische</a:t>
            </a:r>
          </a:p>
          <a:p>
            <a:pPr>
              <a:lnSpc>
                <a:spcPct val="100000"/>
              </a:lnSpc>
              <a:spcBef>
                <a:spcPct val="0"/>
              </a:spcBef>
              <a:buClrTx/>
              <a:buSzTx/>
              <a:buFontTx/>
              <a:buNone/>
            </a:pPr>
            <a:r>
              <a:rPr lang="de-DE" altLang="de-DE" sz="1600" dirty="0"/>
              <a:t>Kraftwerke</a:t>
            </a:r>
          </a:p>
        </p:txBody>
      </p:sp>
      <p:sp>
        <p:nvSpPr>
          <p:cNvPr id="3" name="Foliennummernplatzhalter 2">
            <a:extLst>
              <a:ext uri="{FF2B5EF4-FFF2-40B4-BE49-F238E27FC236}">
                <a16:creationId xmlns:a16="http://schemas.microsoft.com/office/drawing/2014/main" id="{89D3F672-A120-48FD-A602-22215C35C4E9}"/>
              </a:ext>
            </a:extLst>
          </p:cNvPr>
          <p:cNvSpPr>
            <a:spLocks noGrp="1"/>
          </p:cNvSpPr>
          <p:nvPr>
            <p:ph type="sldNum" sz="quarter" idx="12"/>
          </p:nvPr>
        </p:nvSpPr>
        <p:spPr/>
        <p:txBody>
          <a:bodyPr/>
          <a:lstStyle/>
          <a:p>
            <a:pPr>
              <a:defRPr/>
            </a:pPr>
            <a:fld id="{1C2867A0-F623-427E-AB3E-7CA64D419047}" type="slidenum">
              <a:rPr lang="de-DE" altLang="de-DE" smtClean="0"/>
              <a:pPr>
                <a:defRPr/>
              </a:pPr>
              <a:t>58</a:t>
            </a:fld>
            <a:endParaRPr lang="de-DE" altLang="de-DE"/>
          </a:p>
        </p:txBody>
      </p:sp>
      <p:sp>
        <p:nvSpPr>
          <p:cNvPr id="4" name="Textfeld 3">
            <a:extLst>
              <a:ext uri="{FF2B5EF4-FFF2-40B4-BE49-F238E27FC236}">
                <a16:creationId xmlns:a16="http://schemas.microsoft.com/office/drawing/2014/main" id="{0114D6C8-C2AF-4C61-A88E-B9BBE52A91E8}"/>
              </a:ext>
            </a:extLst>
          </p:cNvPr>
          <p:cNvSpPr txBox="1"/>
          <p:nvPr/>
        </p:nvSpPr>
        <p:spPr>
          <a:xfrm>
            <a:off x="4883590" y="949944"/>
            <a:ext cx="3348994" cy="461665"/>
          </a:xfrm>
          <a:prstGeom prst="rect">
            <a:avLst/>
          </a:prstGeom>
          <a:noFill/>
        </p:spPr>
        <p:txBody>
          <a:bodyPr wrap="none" rtlCol="0">
            <a:spAutoFit/>
          </a:bodyPr>
          <a:lstStyle/>
          <a:p>
            <a:r>
              <a:rPr lang="de-DE" sz="2400" b="1" dirty="0"/>
              <a:t>Notwendige  Leistungen</a:t>
            </a:r>
          </a:p>
        </p:txBody>
      </p:sp>
      <p:sp>
        <p:nvSpPr>
          <p:cNvPr id="5" name="Textfeld 4">
            <a:extLst>
              <a:ext uri="{FF2B5EF4-FFF2-40B4-BE49-F238E27FC236}">
                <a16:creationId xmlns:a16="http://schemas.microsoft.com/office/drawing/2014/main" id="{E023A845-A2BC-4D33-B276-9D0BFE732E03}"/>
              </a:ext>
            </a:extLst>
          </p:cNvPr>
          <p:cNvSpPr txBox="1"/>
          <p:nvPr/>
        </p:nvSpPr>
        <p:spPr>
          <a:xfrm>
            <a:off x="4866198" y="1553912"/>
            <a:ext cx="4801314" cy="400110"/>
          </a:xfrm>
          <a:prstGeom prst="rect">
            <a:avLst/>
          </a:prstGeom>
          <a:noFill/>
        </p:spPr>
        <p:txBody>
          <a:bodyPr wrap="square" rtlCol="0">
            <a:spAutoFit/>
          </a:bodyPr>
          <a:lstStyle/>
          <a:p>
            <a:r>
              <a:rPr lang="de-DE" sz="2000" b="1" dirty="0"/>
              <a:t>Anlagen        Trafos / Netze (Faktor)</a:t>
            </a:r>
          </a:p>
        </p:txBody>
      </p:sp>
      <p:sp>
        <p:nvSpPr>
          <p:cNvPr id="6" name="Textfeld 5">
            <a:extLst>
              <a:ext uri="{FF2B5EF4-FFF2-40B4-BE49-F238E27FC236}">
                <a16:creationId xmlns:a16="http://schemas.microsoft.com/office/drawing/2014/main" id="{7C09F4AC-523A-4E55-85DF-C7894169E9C6}"/>
              </a:ext>
            </a:extLst>
          </p:cNvPr>
          <p:cNvSpPr txBox="1"/>
          <p:nvPr/>
        </p:nvSpPr>
        <p:spPr>
          <a:xfrm>
            <a:off x="4696349" y="2175211"/>
            <a:ext cx="3877985" cy="523220"/>
          </a:xfrm>
          <a:prstGeom prst="rect">
            <a:avLst/>
          </a:prstGeom>
          <a:noFill/>
        </p:spPr>
        <p:txBody>
          <a:bodyPr wrap="none" rtlCol="0">
            <a:spAutoFit/>
          </a:bodyPr>
          <a:lstStyle/>
          <a:p>
            <a:r>
              <a:rPr lang="de-DE" sz="2800" b="1" dirty="0"/>
              <a:t>125 GW	         1	</a:t>
            </a:r>
          </a:p>
        </p:txBody>
      </p:sp>
      <p:sp>
        <p:nvSpPr>
          <p:cNvPr id="27" name="Textfeld 26">
            <a:extLst>
              <a:ext uri="{FF2B5EF4-FFF2-40B4-BE49-F238E27FC236}">
                <a16:creationId xmlns:a16="http://schemas.microsoft.com/office/drawing/2014/main" id="{9F9F4F0C-25F9-4A1B-A3F2-539B96E8E283}"/>
              </a:ext>
            </a:extLst>
          </p:cNvPr>
          <p:cNvSpPr txBox="1"/>
          <p:nvPr/>
        </p:nvSpPr>
        <p:spPr>
          <a:xfrm>
            <a:off x="4545640" y="4899162"/>
            <a:ext cx="4801314" cy="523220"/>
          </a:xfrm>
          <a:prstGeom prst="rect">
            <a:avLst/>
          </a:prstGeom>
          <a:noFill/>
        </p:spPr>
        <p:txBody>
          <a:bodyPr wrap="none" rtlCol="0">
            <a:spAutoFit/>
          </a:bodyPr>
          <a:lstStyle/>
          <a:p>
            <a:r>
              <a:rPr lang="de-DE" sz="2800" b="1" dirty="0"/>
              <a:t>1.250 GW	          10		</a:t>
            </a:r>
          </a:p>
        </p:txBody>
      </p:sp>
      <p:sp>
        <p:nvSpPr>
          <p:cNvPr id="28" name="Textfeld 27">
            <a:extLst>
              <a:ext uri="{FF2B5EF4-FFF2-40B4-BE49-F238E27FC236}">
                <a16:creationId xmlns:a16="http://schemas.microsoft.com/office/drawing/2014/main" id="{37DF9D8D-86F4-4DC1-9F3B-BBC3B14AB6BB}"/>
              </a:ext>
            </a:extLst>
          </p:cNvPr>
          <p:cNvSpPr txBox="1"/>
          <p:nvPr/>
        </p:nvSpPr>
        <p:spPr>
          <a:xfrm>
            <a:off x="4605239" y="3521274"/>
            <a:ext cx="3877985" cy="523220"/>
          </a:xfrm>
          <a:prstGeom prst="rect">
            <a:avLst/>
          </a:prstGeom>
          <a:noFill/>
        </p:spPr>
        <p:txBody>
          <a:bodyPr wrap="none" rtlCol="0">
            <a:spAutoFit/>
          </a:bodyPr>
          <a:lstStyle/>
          <a:p>
            <a:r>
              <a:rPr lang="de-DE" sz="2800" b="1" dirty="0"/>
              <a:t> 500 GW	          	4	</a:t>
            </a:r>
          </a:p>
        </p:txBody>
      </p:sp>
    </p:spTree>
    <p:extLst>
      <p:ext uri="{BB962C8B-B14F-4D97-AF65-F5344CB8AC3E}">
        <p14:creationId xmlns:p14="http://schemas.microsoft.com/office/powerpoint/2010/main" val="376092769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59</a:t>
            </a:fld>
            <a:endParaRPr lang="de-DE" altLang="de-DE"/>
          </a:p>
        </p:txBody>
      </p:sp>
      <p:sp>
        <p:nvSpPr>
          <p:cNvPr id="9" name="AutoShape 2" descr="Flächenkraftwerk: !Original: Stefan RieplVector: Mrmw / CC0 Quelle: Wikipedia">
            <a:extLst>
              <a:ext uri="{FF2B5EF4-FFF2-40B4-BE49-F238E27FC236}">
                <a16:creationId xmlns:a16="http://schemas.microsoft.com/office/drawing/2014/main" id="{63D781F9-873A-46F3-B5F0-BCCD1D0BB74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0" name="AutoShape 4" descr="Flächenkraftwerk: !Original: Stefan RieplVector: Mrmw / CC0 Quelle: Wikipedia">
            <a:extLst>
              <a:ext uri="{FF2B5EF4-FFF2-40B4-BE49-F238E27FC236}">
                <a16:creationId xmlns:a16="http://schemas.microsoft.com/office/drawing/2014/main" id="{E3DCA6D4-10F6-47E4-AE06-7DAA5F41A76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Textfeld 10">
            <a:extLst>
              <a:ext uri="{FF2B5EF4-FFF2-40B4-BE49-F238E27FC236}">
                <a16:creationId xmlns:a16="http://schemas.microsoft.com/office/drawing/2014/main" id="{6A8210D3-9411-463D-96D1-822C7EABF45B}"/>
              </a:ext>
            </a:extLst>
          </p:cNvPr>
          <p:cNvSpPr txBox="1"/>
          <p:nvPr/>
        </p:nvSpPr>
        <p:spPr>
          <a:xfrm>
            <a:off x="89502" y="-6928"/>
            <a:ext cx="8964996" cy="646331"/>
          </a:xfrm>
          <a:prstGeom prst="rect">
            <a:avLst/>
          </a:prstGeom>
          <a:noFill/>
        </p:spPr>
        <p:txBody>
          <a:bodyPr wrap="square">
            <a:spAutoFit/>
          </a:bodyPr>
          <a:lstStyle/>
          <a:p>
            <a:pPr algn="ctr"/>
            <a:r>
              <a:rPr lang="de-DE" sz="3600" dirty="0">
                <a:solidFill>
                  <a:schemeClr val="tx2"/>
                </a:solidFill>
                <a:ea typeface="+mj-ea"/>
                <a:cs typeface="Times New Roman" panose="02020603050405020304" pitchFamily="18" charset="0"/>
              </a:rPr>
              <a:t>Notwendige </a:t>
            </a:r>
            <a:r>
              <a:rPr lang="de-DE" sz="3600">
                <a:solidFill>
                  <a:schemeClr val="tx2"/>
                </a:solidFill>
                <a:ea typeface="+mj-ea"/>
                <a:cs typeface="Times New Roman" panose="02020603050405020304" pitchFamily="18" charset="0"/>
              </a:rPr>
              <a:t>Netz</a:t>
            </a:r>
            <a:r>
              <a:rPr lang="de-DE" sz="3600" dirty="0">
                <a:solidFill>
                  <a:schemeClr val="tx2"/>
                </a:solidFill>
                <a:ea typeface="+mj-ea"/>
                <a:cs typeface="Times New Roman" panose="02020603050405020304" pitchFamily="18" charset="0"/>
              </a:rPr>
              <a:t>t</a:t>
            </a:r>
            <a:r>
              <a:rPr lang="de-DE" sz="3600">
                <a:solidFill>
                  <a:schemeClr val="tx2"/>
                </a:solidFill>
                <a:ea typeface="+mj-ea"/>
                <a:cs typeface="Times New Roman" panose="02020603050405020304" pitchFamily="18" charset="0"/>
              </a:rPr>
              <a:t>rafos</a:t>
            </a:r>
            <a:r>
              <a:rPr lang="de-DE" sz="3600" dirty="0">
                <a:solidFill>
                  <a:schemeClr val="tx2"/>
                </a:solidFill>
                <a:ea typeface="+mj-ea"/>
                <a:cs typeface="Times New Roman" panose="02020603050405020304" pitchFamily="18" charset="0"/>
              </a:rPr>
              <a:t> </a:t>
            </a:r>
          </a:p>
        </p:txBody>
      </p:sp>
      <p:pic>
        <p:nvPicPr>
          <p:cNvPr id="22" name="Grafik 21">
            <a:extLst>
              <a:ext uri="{FF2B5EF4-FFF2-40B4-BE49-F238E27FC236}">
                <a16:creationId xmlns:a16="http://schemas.microsoft.com/office/drawing/2014/main" id="{AD599894-61A6-4CCA-B95E-66645C20F284}"/>
              </a:ext>
            </a:extLst>
          </p:cNvPr>
          <p:cNvPicPr>
            <a:picLocks noChangeAspect="1"/>
          </p:cNvPicPr>
          <p:nvPr/>
        </p:nvPicPr>
        <p:blipFill>
          <a:blip r:embed="rId3"/>
          <a:stretch>
            <a:fillRect/>
          </a:stretch>
        </p:blipFill>
        <p:spPr>
          <a:xfrm>
            <a:off x="251520" y="728700"/>
            <a:ext cx="8713476" cy="5364596"/>
          </a:xfrm>
          <a:prstGeom prst="rect">
            <a:avLst/>
          </a:prstGeom>
        </p:spPr>
      </p:pic>
    </p:spTree>
    <p:extLst>
      <p:ext uri="{BB962C8B-B14F-4D97-AF65-F5344CB8AC3E}">
        <p14:creationId xmlns:p14="http://schemas.microsoft.com/office/powerpoint/2010/main" val="268501664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60</a:t>
            </a:fld>
            <a:endParaRPr lang="de-DE" altLang="de-DE"/>
          </a:p>
        </p:txBody>
      </p:sp>
      <p:sp>
        <p:nvSpPr>
          <p:cNvPr id="7" name="Titel 6">
            <a:extLst>
              <a:ext uri="{FF2B5EF4-FFF2-40B4-BE49-F238E27FC236}">
                <a16:creationId xmlns:a16="http://schemas.microsoft.com/office/drawing/2014/main" id="{0321B92C-7072-4529-A667-2C0DE945A490}"/>
              </a:ext>
            </a:extLst>
          </p:cNvPr>
          <p:cNvSpPr>
            <a:spLocks noGrp="1"/>
          </p:cNvSpPr>
          <p:nvPr>
            <p:ph type="title"/>
          </p:nvPr>
        </p:nvSpPr>
        <p:spPr>
          <a:xfrm>
            <a:off x="457200" y="151823"/>
            <a:ext cx="8229600" cy="562075"/>
          </a:xfrm>
        </p:spPr>
        <p:txBody>
          <a:bodyPr/>
          <a:lstStyle/>
          <a:p>
            <a:r>
              <a:rPr lang="de-DE" dirty="0"/>
              <a:t>Haushaltstrompreise</a:t>
            </a:r>
          </a:p>
        </p:txBody>
      </p:sp>
      <p:sp>
        <p:nvSpPr>
          <p:cNvPr id="2" name="Textfeld 1">
            <a:extLst>
              <a:ext uri="{FF2B5EF4-FFF2-40B4-BE49-F238E27FC236}">
                <a16:creationId xmlns:a16="http://schemas.microsoft.com/office/drawing/2014/main" id="{0DD4F500-EDC3-45C4-A4FE-2D6576A2B1D2}"/>
              </a:ext>
            </a:extLst>
          </p:cNvPr>
          <p:cNvSpPr txBox="1"/>
          <p:nvPr/>
        </p:nvSpPr>
        <p:spPr>
          <a:xfrm>
            <a:off x="1691680" y="1772816"/>
            <a:ext cx="5498300" cy="2677656"/>
          </a:xfrm>
          <a:prstGeom prst="rect">
            <a:avLst/>
          </a:prstGeom>
          <a:noFill/>
        </p:spPr>
        <p:txBody>
          <a:bodyPr wrap="none" rtlCol="0">
            <a:spAutoFit/>
          </a:bodyPr>
          <a:lstStyle/>
          <a:p>
            <a:pPr marL="571500" indent="-571500">
              <a:buFont typeface="Arial" panose="020B0604020202020204" pitchFamily="34" charset="0"/>
              <a:buChar char="•"/>
            </a:pPr>
            <a:r>
              <a:rPr lang="de-DE" sz="3600" b="1" dirty="0"/>
              <a:t>Stromerzeugungskosten</a:t>
            </a:r>
          </a:p>
          <a:p>
            <a:pPr marL="571500" indent="-571500">
              <a:buFont typeface="Arial" panose="020B0604020202020204" pitchFamily="34" charset="0"/>
              <a:buChar char="•"/>
            </a:pPr>
            <a:r>
              <a:rPr lang="de-DE" sz="6000" b="1" dirty="0">
                <a:solidFill>
                  <a:srgbClr val="C00000"/>
                </a:solidFill>
              </a:rPr>
              <a:t>Systemkosten</a:t>
            </a:r>
          </a:p>
          <a:p>
            <a:pPr marL="571500" indent="-571500">
              <a:buFont typeface="Arial" panose="020B0604020202020204" pitchFamily="34" charset="0"/>
              <a:buChar char="•"/>
            </a:pPr>
            <a:r>
              <a:rPr lang="de-DE" sz="3600" b="1" dirty="0"/>
              <a:t>Umlagen </a:t>
            </a:r>
          </a:p>
          <a:p>
            <a:pPr marL="571500" indent="-571500">
              <a:buFont typeface="Arial" panose="020B0604020202020204" pitchFamily="34" charset="0"/>
              <a:buChar char="•"/>
            </a:pPr>
            <a:r>
              <a:rPr lang="de-DE" sz="3600" b="1" dirty="0"/>
              <a:t>Steuer</a:t>
            </a:r>
          </a:p>
        </p:txBody>
      </p:sp>
    </p:spTree>
    <p:extLst>
      <p:ext uri="{BB962C8B-B14F-4D97-AF65-F5344CB8AC3E}">
        <p14:creationId xmlns:p14="http://schemas.microsoft.com/office/powerpoint/2010/main" val="39451821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9198" y="290512"/>
            <a:ext cx="8229600" cy="549734"/>
          </a:xfrm>
        </p:spPr>
        <p:txBody>
          <a:bodyPr/>
          <a:lstStyle/>
          <a:p>
            <a:r>
              <a:rPr lang="de-DE" sz="2400" dirty="0">
                <a:solidFill>
                  <a:schemeClr val="tx1"/>
                </a:solidFill>
                <a:hlinkClick r:id="rId3">
                  <a:extLst>
                    <a:ext uri="{A12FA001-AC4F-418D-AE19-62706E023703}">
                      <ahyp:hlinkClr xmlns:ahyp="http://schemas.microsoft.com/office/drawing/2018/hyperlinkcolor" val="tx"/>
                    </a:ext>
                  </a:extLst>
                </a:hlinkClick>
              </a:rPr>
              <a:t>Gaskraftwerke verteuern Verbraucher-Strompreise | Windkraft-Journal</a:t>
            </a:r>
            <a:br>
              <a:rPr lang="de-DE" sz="2400" b="1" dirty="0">
                <a:solidFill>
                  <a:schemeClr val="tx1"/>
                </a:solidFill>
              </a:rPr>
            </a:br>
            <a:endParaRPr lang="de-DE" sz="1200" dirty="0">
              <a:solidFill>
                <a:schemeClr val="tx1"/>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61</a:t>
            </a:fld>
            <a:endParaRPr lang="de-DE" altLang="de-DE"/>
          </a:p>
        </p:txBody>
      </p:sp>
      <p:pic>
        <p:nvPicPr>
          <p:cNvPr id="5" name="Grafik 4">
            <a:extLst>
              <a:ext uri="{FF2B5EF4-FFF2-40B4-BE49-F238E27FC236}">
                <a16:creationId xmlns:a16="http://schemas.microsoft.com/office/drawing/2014/main" id="{01B8BA51-934F-4059-B5AE-73381C38942D}"/>
              </a:ext>
            </a:extLst>
          </p:cNvPr>
          <p:cNvPicPr>
            <a:picLocks noChangeAspect="1"/>
          </p:cNvPicPr>
          <p:nvPr/>
        </p:nvPicPr>
        <p:blipFill>
          <a:blip r:embed="rId4"/>
          <a:stretch>
            <a:fillRect/>
          </a:stretch>
        </p:blipFill>
        <p:spPr>
          <a:xfrm>
            <a:off x="754623" y="961460"/>
            <a:ext cx="7391400" cy="5162550"/>
          </a:xfrm>
          <a:prstGeom prst="rect">
            <a:avLst/>
          </a:prstGeom>
        </p:spPr>
      </p:pic>
      <p:sp>
        <p:nvSpPr>
          <p:cNvPr id="3" name="Textfeld 2">
            <a:extLst>
              <a:ext uri="{FF2B5EF4-FFF2-40B4-BE49-F238E27FC236}">
                <a16:creationId xmlns:a16="http://schemas.microsoft.com/office/drawing/2014/main" id="{1B078EA0-A338-49AD-ADDD-3C5A00C4FB2E}"/>
              </a:ext>
            </a:extLst>
          </p:cNvPr>
          <p:cNvSpPr txBox="1"/>
          <p:nvPr/>
        </p:nvSpPr>
        <p:spPr>
          <a:xfrm rot="19756850">
            <a:off x="5528528" y="3109605"/>
            <a:ext cx="1678665" cy="400110"/>
          </a:xfrm>
          <a:prstGeom prst="rect">
            <a:avLst/>
          </a:prstGeom>
          <a:noFill/>
        </p:spPr>
        <p:txBody>
          <a:bodyPr wrap="none" rtlCol="0">
            <a:spAutoFit/>
          </a:bodyPr>
          <a:lstStyle/>
          <a:p>
            <a:r>
              <a:rPr lang="de-DE" sz="2000" b="1" dirty="0">
                <a:solidFill>
                  <a:srgbClr val="C00000"/>
                </a:solidFill>
              </a:rPr>
              <a:t>Systemkosten</a:t>
            </a:r>
            <a:endParaRPr lang="de-DE" sz="1400" b="1" dirty="0">
              <a:solidFill>
                <a:srgbClr val="C00000"/>
              </a:solidFill>
            </a:endParaRPr>
          </a:p>
        </p:txBody>
      </p:sp>
      <p:sp>
        <p:nvSpPr>
          <p:cNvPr id="6" name="Rechteck 5">
            <a:extLst>
              <a:ext uri="{FF2B5EF4-FFF2-40B4-BE49-F238E27FC236}">
                <a16:creationId xmlns:a16="http://schemas.microsoft.com/office/drawing/2014/main" id="{04CB126C-9309-4BEB-A9F3-5AD46D8A0D98}"/>
              </a:ext>
            </a:extLst>
          </p:cNvPr>
          <p:cNvSpPr/>
          <p:nvPr/>
        </p:nvSpPr>
        <p:spPr bwMode="auto">
          <a:xfrm>
            <a:off x="4572000" y="2708919"/>
            <a:ext cx="3574023" cy="3187621"/>
          </a:xfrm>
          <a:prstGeom prst="rect">
            <a:avLst/>
          </a:prstGeom>
          <a:solidFill>
            <a:srgbClr val="E7F4F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7" name="Rechteck 6">
            <a:extLst>
              <a:ext uri="{FF2B5EF4-FFF2-40B4-BE49-F238E27FC236}">
                <a16:creationId xmlns:a16="http://schemas.microsoft.com/office/drawing/2014/main" id="{AC9F5810-A60E-4586-8C3A-D9F4A77AA55E}"/>
              </a:ext>
            </a:extLst>
          </p:cNvPr>
          <p:cNvSpPr/>
          <p:nvPr/>
        </p:nvSpPr>
        <p:spPr bwMode="auto">
          <a:xfrm>
            <a:off x="2447764" y="2708919"/>
            <a:ext cx="2124236" cy="2232249"/>
          </a:xfrm>
          <a:prstGeom prst="rect">
            <a:avLst/>
          </a:prstGeom>
          <a:solidFill>
            <a:srgbClr val="E7F4F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9" name="Rechteck 8">
            <a:extLst>
              <a:ext uri="{FF2B5EF4-FFF2-40B4-BE49-F238E27FC236}">
                <a16:creationId xmlns:a16="http://schemas.microsoft.com/office/drawing/2014/main" id="{A88CA1F0-0B18-4F78-B254-A3CFB2D7C7DF}"/>
              </a:ext>
            </a:extLst>
          </p:cNvPr>
          <p:cNvSpPr/>
          <p:nvPr/>
        </p:nvSpPr>
        <p:spPr bwMode="auto">
          <a:xfrm>
            <a:off x="2442312" y="4722499"/>
            <a:ext cx="2124236" cy="540060"/>
          </a:xfrm>
          <a:prstGeom prst="rect">
            <a:avLst/>
          </a:prstGeom>
          <a:solidFill>
            <a:srgbClr val="E7F4F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0" name="Textfeld 9">
            <a:extLst>
              <a:ext uri="{FF2B5EF4-FFF2-40B4-BE49-F238E27FC236}">
                <a16:creationId xmlns:a16="http://schemas.microsoft.com/office/drawing/2014/main" id="{38C58177-4EB4-43BB-81C9-C86626BC0598}"/>
              </a:ext>
            </a:extLst>
          </p:cNvPr>
          <p:cNvSpPr txBox="1"/>
          <p:nvPr/>
        </p:nvSpPr>
        <p:spPr>
          <a:xfrm>
            <a:off x="4061126" y="5293174"/>
            <a:ext cx="1773242" cy="400110"/>
          </a:xfrm>
          <a:prstGeom prst="rect">
            <a:avLst/>
          </a:prstGeom>
          <a:noFill/>
        </p:spPr>
        <p:txBody>
          <a:bodyPr wrap="none" rtlCol="0">
            <a:spAutoFit/>
          </a:bodyPr>
          <a:lstStyle/>
          <a:p>
            <a:r>
              <a:rPr lang="de-DE" sz="2000" b="1" dirty="0"/>
              <a:t>16 Cent / kWh</a:t>
            </a:r>
          </a:p>
        </p:txBody>
      </p:sp>
    </p:spTree>
    <p:extLst>
      <p:ext uri="{BB962C8B-B14F-4D97-AF65-F5344CB8AC3E}">
        <p14:creationId xmlns:p14="http://schemas.microsoft.com/office/powerpoint/2010/main" val="49138808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9198" y="290512"/>
            <a:ext cx="8229600" cy="549734"/>
          </a:xfrm>
        </p:spPr>
        <p:txBody>
          <a:bodyPr/>
          <a:lstStyle/>
          <a:p>
            <a:r>
              <a:rPr lang="de-DE" sz="2400" dirty="0">
                <a:solidFill>
                  <a:schemeClr val="tx1"/>
                </a:solidFill>
                <a:hlinkClick r:id="rId3">
                  <a:extLst>
                    <a:ext uri="{A12FA001-AC4F-418D-AE19-62706E023703}">
                      <ahyp:hlinkClr xmlns:ahyp="http://schemas.microsoft.com/office/drawing/2018/hyperlinkcolor" val="tx"/>
                    </a:ext>
                  </a:extLst>
                </a:hlinkClick>
              </a:rPr>
              <a:t>Gaskraftwerke verteuern Verbraucher-Strompreise | Windkraft-Journal</a:t>
            </a:r>
            <a:br>
              <a:rPr lang="de-DE" sz="2400" b="1" dirty="0">
                <a:solidFill>
                  <a:schemeClr val="tx1"/>
                </a:solidFill>
              </a:rPr>
            </a:br>
            <a:endParaRPr lang="de-DE" sz="1200" dirty="0">
              <a:solidFill>
                <a:schemeClr val="tx1"/>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62</a:t>
            </a:fld>
            <a:endParaRPr lang="de-DE" altLang="de-DE"/>
          </a:p>
        </p:txBody>
      </p:sp>
      <p:pic>
        <p:nvPicPr>
          <p:cNvPr id="5" name="Grafik 4">
            <a:extLst>
              <a:ext uri="{FF2B5EF4-FFF2-40B4-BE49-F238E27FC236}">
                <a16:creationId xmlns:a16="http://schemas.microsoft.com/office/drawing/2014/main" id="{01B8BA51-934F-4059-B5AE-73381C38942D}"/>
              </a:ext>
            </a:extLst>
          </p:cNvPr>
          <p:cNvPicPr>
            <a:picLocks noChangeAspect="1"/>
          </p:cNvPicPr>
          <p:nvPr/>
        </p:nvPicPr>
        <p:blipFill>
          <a:blip r:embed="rId4"/>
          <a:stretch>
            <a:fillRect/>
          </a:stretch>
        </p:blipFill>
        <p:spPr>
          <a:xfrm>
            <a:off x="754623" y="961460"/>
            <a:ext cx="7391400" cy="5162550"/>
          </a:xfrm>
          <a:prstGeom prst="rect">
            <a:avLst/>
          </a:prstGeom>
        </p:spPr>
      </p:pic>
      <p:sp>
        <p:nvSpPr>
          <p:cNvPr id="3" name="Textfeld 2">
            <a:extLst>
              <a:ext uri="{FF2B5EF4-FFF2-40B4-BE49-F238E27FC236}">
                <a16:creationId xmlns:a16="http://schemas.microsoft.com/office/drawing/2014/main" id="{1B078EA0-A338-49AD-ADDD-3C5A00C4FB2E}"/>
              </a:ext>
            </a:extLst>
          </p:cNvPr>
          <p:cNvSpPr txBox="1"/>
          <p:nvPr/>
        </p:nvSpPr>
        <p:spPr>
          <a:xfrm rot="19756850">
            <a:off x="5528528" y="3109605"/>
            <a:ext cx="1678665" cy="400110"/>
          </a:xfrm>
          <a:prstGeom prst="rect">
            <a:avLst/>
          </a:prstGeom>
          <a:noFill/>
        </p:spPr>
        <p:txBody>
          <a:bodyPr wrap="none" rtlCol="0">
            <a:spAutoFit/>
          </a:bodyPr>
          <a:lstStyle/>
          <a:p>
            <a:r>
              <a:rPr lang="de-DE" sz="2000" b="1" dirty="0">
                <a:solidFill>
                  <a:srgbClr val="C00000"/>
                </a:solidFill>
              </a:rPr>
              <a:t>Systemkosten</a:t>
            </a:r>
            <a:endParaRPr lang="de-DE" sz="1400" b="1" dirty="0">
              <a:solidFill>
                <a:srgbClr val="C00000"/>
              </a:solidFill>
            </a:endParaRPr>
          </a:p>
        </p:txBody>
      </p:sp>
      <p:sp>
        <p:nvSpPr>
          <p:cNvPr id="6" name="Rechteck 5">
            <a:extLst>
              <a:ext uri="{FF2B5EF4-FFF2-40B4-BE49-F238E27FC236}">
                <a16:creationId xmlns:a16="http://schemas.microsoft.com/office/drawing/2014/main" id="{04CB126C-9309-4BEB-A9F3-5AD46D8A0D98}"/>
              </a:ext>
            </a:extLst>
          </p:cNvPr>
          <p:cNvSpPr/>
          <p:nvPr/>
        </p:nvSpPr>
        <p:spPr bwMode="auto">
          <a:xfrm>
            <a:off x="4572000" y="2708919"/>
            <a:ext cx="3574023" cy="3187621"/>
          </a:xfrm>
          <a:prstGeom prst="rect">
            <a:avLst/>
          </a:prstGeom>
          <a:solidFill>
            <a:srgbClr val="E7F4F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7" name="Rechteck 6">
            <a:extLst>
              <a:ext uri="{FF2B5EF4-FFF2-40B4-BE49-F238E27FC236}">
                <a16:creationId xmlns:a16="http://schemas.microsoft.com/office/drawing/2014/main" id="{AC9F5810-A60E-4586-8C3A-D9F4A77AA55E}"/>
              </a:ext>
            </a:extLst>
          </p:cNvPr>
          <p:cNvSpPr/>
          <p:nvPr/>
        </p:nvSpPr>
        <p:spPr bwMode="auto">
          <a:xfrm>
            <a:off x="2447764" y="2708919"/>
            <a:ext cx="2124236" cy="2232249"/>
          </a:xfrm>
          <a:prstGeom prst="rect">
            <a:avLst/>
          </a:prstGeom>
          <a:solidFill>
            <a:srgbClr val="E7F4F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0" name="Textfeld 9">
            <a:extLst>
              <a:ext uri="{FF2B5EF4-FFF2-40B4-BE49-F238E27FC236}">
                <a16:creationId xmlns:a16="http://schemas.microsoft.com/office/drawing/2014/main" id="{38C58177-4EB4-43BB-81C9-C86626BC0598}"/>
              </a:ext>
            </a:extLst>
          </p:cNvPr>
          <p:cNvSpPr txBox="1"/>
          <p:nvPr/>
        </p:nvSpPr>
        <p:spPr>
          <a:xfrm>
            <a:off x="4061126" y="5293174"/>
            <a:ext cx="1773242" cy="400110"/>
          </a:xfrm>
          <a:prstGeom prst="rect">
            <a:avLst/>
          </a:prstGeom>
          <a:noFill/>
        </p:spPr>
        <p:txBody>
          <a:bodyPr wrap="none" rtlCol="0">
            <a:spAutoFit/>
          </a:bodyPr>
          <a:lstStyle/>
          <a:p>
            <a:r>
              <a:rPr lang="de-DE" sz="2000" b="1" dirty="0"/>
              <a:t>23 Cent / kWh</a:t>
            </a:r>
          </a:p>
        </p:txBody>
      </p:sp>
    </p:spTree>
    <p:extLst>
      <p:ext uri="{BB962C8B-B14F-4D97-AF65-F5344CB8AC3E}">
        <p14:creationId xmlns:p14="http://schemas.microsoft.com/office/powerpoint/2010/main" val="393689069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9198" y="290512"/>
            <a:ext cx="8229600" cy="549734"/>
          </a:xfrm>
        </p:spPr>
        <p:txBody>
          <a:bodyPr/>
          <a:lstStyle/>
          <a:p>
            <a:r>
              <a:rPr lang="de-DE" sz="2400" dirty="0">
                <a:solidFill>
                  <a:schemeClr val="tx1"/>
                </a:solidFill>
                <a:hlinkClick r:id="rId3">
                  <a:extLst>
                    <a:ext uri="{A12FA001-AC4F-418D-AE19-62706E023703}">
                      <ahyp:hlinkClr xmlns:ahyp="http://schemas.microsoft.com/office/drawing/2018/hyperlinkcolor" val="tx"/>
                    </a:ext>
                  </a:extLst>
                </a:hlinkClick>
              </a:rPr>
              <a:t>Gaskraftwerke verteuern Verbraucher-Strompreise | Windkraft-Journal</a:t>
            </a:r>
            <a:br>
              <a:rPr lang="de-DE" sz="2400" b="1" dirty="0">
                <a:solidFill>
                  <a:schemeClr val="tx1"/>
                </a:solidFill>
              </a:rPr>
            </a:br>
            <a:endParaRPr lang="de-DE" sz="1200" dirty="0">
              <a:solidFill>
                <a:schemeClr val="tx1"/>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63</a:t>
            </a:fld>
            <a:endParaRPr lang="de-DE" altLang="de-DE"/>
          </a:p>
        </p:txBody>
      </p:sp>
      <p:pic>
        <p:nvPicPr>
          <p:cNvPr id="5" name="Grafik 4">
            <a:extLst>
              <a:ext uri="{FF2B5EF4-FFF2-40B4-BE49-F238E27FC236}">
                <a16:creationId xmlns:a16="http://schemas.microsoft.com/office/drawing/2014/main" id="{01B8BA51-934F-4059-B5AE-73381C38942D}"/>
              </a:ext>
            </a:extLst>
          </p:cNvPr>
          <p:cNvPicPr>
            <a:picLocks noChangeAspect="1"/>
          </p:cNvPicPr>
          <p:nvPr/>
        </p:nvPicPr>
        <p:blipFill>
          <a:blip r:embed="rId4"/>
          <a:stretch>
            <a:fillRect/>
          </a:stretch>
        </p:blipFill>
        <p:spPr>
          <a:xfrm>
            <a:off x="754623" y="961460"/>
            <a:ext cx="7391400" cy="5162550"/>
          </a:xfrm>
          <a:prstGeom prst="rect">
            <a:avLst/>
          </a:prstGeom>
        </p:spPr>
      </p:pic>
      <p:sp>
        <p:nvSpPr>
          <p:cNvPr id="3" name="Textfeld 2">
            <a:extLst>
              <a:ext uri="{FF2B5EF4-FFF2-40B4-BE49-F238E27FC236}">
                <a16:creationId xmlns:a16="http://schemas.microsoft.com/office/drawing/2014/main" id="{1B078EA0-A338-49AD-ADDD-3C5A00C4FB2E}"/>
              </a:ext>
            </a:extLst>
          </p:cNvPr>
          <p:cNvSpPr txBox="1"/>
          <p:nvPr/>
        </p:nvSpPr>
        <p:spPr>
          <a:xfrm rot="19756850">
            <a:off x="5528528" y="3109605"/>
            <a:ext cx="1678665" cy="400110"/>
          </a:xfrm>
          <a:prstGeom prst="rect">
            <a:avLst/>
          </a:prstGeom>
          <a:noFill/>
        </p:spPr>
        <p:txBody>
          <a:bodyPr wrap="none" rtlCol="0">
            <a:spAutoFit/>
          </a:bodyPr>
          <a:lstStyle/>
          <a:p>
            <a:r>
              <a:rPr lang="de-DE" sz="2000" b="1" dirty="0">
                <a:solidFill>
                  <a:srgbClr val="C00000"/>
                </a:solidFill>
              </a:rPr>
              <a:t>Systemkosten</a:t>
            </a:r>
            <a:endParaRPr lang="de-DE" sz="1400" b="1" dirty="0">
              <a:solidFill>
                <a:srgbClr val="C00000"/>
              </a:solidFill>
            </a:endParaRPr>
          </a:p>
        </p:txBody>
      </p:sp>
      <p:sp>
        <p:nvSpPr>
          <p:cNvPr id="6" name="Rechteck 5">
            <a:extLst>
              <a:ext uri="{FF2B5EF4-FFF2-40B4-BE49-F238E27FC236}">
                <a16:creationId xmlns:a16="http://schemas.microsoft.com/office/drawing/2014/main" id="{04CB126C-9309-4BEB-A9F3-5AD46D8A0D98}"/>
              </a:ext>
            </a:extLst>
          </p:cNvPr>
          <p:cNvSpPr/>
          <p:nvPr/>
        </p:nvSpPr>
        <p:spPr bwMode="auto">
          <a:xfrm>
            <a:off x="4572000" y="2708919"/>
            <a:ext cx="3574023" cy="3187621"/>
          </a:xfrm>
          <a:prstGeom prst="rect">
            <a:avLst/>
          </a:prstGeom>
          <a:solidFill>
            <a:srgbClr val="E7F4F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41229649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9198" y="290512"/>
            <a:ext cx="8229600" cy="549734"/>
          </a:xfrm>
        </p:spPr>
        <p:txBody>
          <a:bodyPr/>
          <a:lstStyle/>
          <a:p>
            <a:r>
              <a:rPr lang="de-DE" sz="2400" dirty="0">
                <a:solidFill>
                  <a:schemeClr val="tx1"/>
                </a:solidFill>
                <a:hlinkClick r:id="rId3">
                  <a:extLst>
                    <a:ext uri="{A12FA001-AC4F-418D-AE19-62706E023703}">
                      <ahyp:hlinkClr xmlns:ahyp="http://schemas.microsoft.com/office/drawing/2018/hyperlinkcolor" val="tx"/>
                    </a:ext>
                  </a:extLst>
                </a:hlinkClick>
              </a:rPr>
              <a:t>Gaskraftwerke verteuern Verbraucher-Strompreise | Windkraft-Journal</a:t>
            </a:r>
            <a:br>
              <a:rPr lang="de-DE" sz="2400" b="1" dirty="0">
                <a:solidFill>
                  <a:schemeClr val="tx1"/>
                </a:solidFill>
              </a:rPr>
            </a:br>
            <a:endParaRPr lang="de-DE" sz="1200" dirty="0">
              <a:solidFill>
                <a:schemeClr val="tx1"/>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64</a:t>
            </a:fld>
            <a:endParaRPr lang="de-DE" altLang="de-DE"/>
          </a:p>
        </p:txBody>
      </p:sp>
      <p:pic>
        <p:nvPicPr>
          <p:cNvPr id="5" name="Grafik 4">
            <a:extLst>
              <a:ext uri="{FF2B5EF4-FFF2-40B4-BE49-F238E27FC236}">
                <a16:creationId xmlns:a16="http://schemas.microsoft.com/office/drawing/2014/main" id="{01B8BA51-934F-4059-B5AE-73381C38942D}"/>
              </a:ext>
            </a:extLst>
          </p:cNvPr>
          <p:cNvPicPr>
            <a:picLocks noChangeAspect="1"/>
          </p:cNvPicPr>
          <p:nvPr/>
        </p:nvPicPr>
        <p:blipFill>
          <a:blip r:embed="rId4"/>
          <a:stretch>
            <a:fillRect/>
          </a:stretch>
        </p:blipFill>
        <p:spPr>
          <a:xfrm>
            <a:off x="754623" y="961460"/>
            <a:ext cx="7391400" cy="5162550"/>
          </a:xfrm>
          <a:prstGeom prst="rect">
            <a:avLst/>
          </a:prstGeom>
        </p:spPr>
      </p:pic>
      <p:sp>
        <p:nvSpPr>
          <p:cNvPr id="3" name="Textfeld 2">
            <a:extLst>
              <a:ext uri="{FF2B5EF4-FFF2-40B4-BE49-F238E27FC236}">
                <a16:creationId xmlns:a16="http://schemas.microsoft.com/office/drawing/2014/main" id="{1B078EA0-A338-49AD-ADDD-3C5A00C4FB2E}"/>
              </a:ext>
            </a:extLst>
          </p:cNvPr>
          <p:cNvSpPr txBox="1"/>
          <p:nvPr/>
        </p:nvSpPr>
        <p:spPr>
          <a:xfrm rot="20719982">
            <a:off x="4958400" y="3256225"/>
            <a:ext cx="2577950" cy="584775"/>
          </a:xfrm>
          <a:prstGeom prst="rect">
            <a:avLst/>
          </a:prstGeom>
          <a:noFill/>
        </p:spPr>
        <p:txBody>
          <a:bodyPr wrap="none" rtlCol="0">
            <a:spAutoFit/>
          </a:bodyPr>
          <a:lstStyle/>
          <a:p>
            <a:r>
              <a:rPr lang="de-DE" sz="3200" b="1" dirty="0">
                <a:solidFill>
                  <a:srgbClr val="C00000"/>
                </a:solidFill>
              </a:rPr>
              <a:t>Systemkosten</a:t>
            </a:r>
            <a:endParaRPr lang="de-DE" sz="2000" b="1" dirty="0">
              <a:solidFill>
                <a:srgbClr val="C00000"/>
              </a:solidFill>
            </a:endParaRPr>
          </a:p>
        </p:txBody>
      </p:sp>
      <p:sp>
        <p:nvSpPr>
          <p:cNvPr id="7" name="Rechteck 6">
            <a:extLst>
              <a:ext uri="{FF2B5EF4-FFF2-40B4-BE49-F238E27FC236}">
                <a16:creationId xmlns:a16="http://schemas.microsoft.com/office/drawing/2014/main" id="{5CD703C0-FA4A-46E0-AB09-B5A495129547}"/>
              </a:ext>
            </a:extLst>
          </p:cNvPr>
          <p:cNvSpPr/>
          <p:nvPr/>
        </p:nvSpPr>
        <p:spPr>
          <a:xfrm rot="20798338">
            <a:off x="1013390" y="1847631"/>
            <a:ext cx="6744154" cy="923330"/>
          </a:xfrm>
          <a:prstGeom prst="rect">
            <a:avLst/>
          </a:prstGeom>
          <a:noFill/>
        </p:spPr>
        <p:txBody>
          <a:bodyPr wrap="none" lIns="91440" tIns="45720" rIns="91440" bIns="45720">
            <a:spAutoFit/>
          </a:bodyPr>
          <a:lstStyle/>
          <a:p>
            <a:pPr algn="ctr"/>
            <a:r>
              <a:rPr lang="de-DE" sz="5400" b="1" cap="none" spc="0" dirty="0">
                <a:ln w="22225">
                  <a:solidFill>
                    <a:srgbClr val="FF0000"/>
                  </a:solidFill>
                  <a:prstDash val="solid"/>
                </a:ln>
                <a:solidFill>
                  <a:srgbClr val="FFC000"/>
                </a:solidFill>
                <a:effectLst/>
              </a:rPr>
              <a:t>Kritik an Frau Reiche</a:t>
            </a:r>
          </a:p>
        </p:txBody>
      </p:sp>
    </p:spTree>
    <p:extLst>
      <p:ext uri="{BB962C8B-B14F-4D97-AF65-F5344CB8AC3E}">
        <p14:creationId xmlns:p14="http://schemas.microsoft.com/office/powerpoint/2010/main" val="35940499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ou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493203" y="274638"/>
            <a:ext cx="8229600" cy="490066"/>
          </a:xfrm>
        </p:spPr>
        <p:txBody>
          <a:bodyPr/>
          <a:lstStyle/>
          <a:p>
            <a:r>
              <a:rPr lang="de-DE" dirty="0"/>
              <a:t>Metallbedarf von Energiequellen  </a:t>
            </a:r>
            <a:r>
              <a:rPr lang="de-DE" sz="2000" dirty="0"/>
              <a:t>kg/</a:t>
            </a:r>
            <a:r>
              <a:rPr lang="de-DE" sz="2000" dirty="0" err="1"/>
              <a:t>GWh</a:t>
            </a:r>
            <a:br>
              <a:rPr lang="de-DE" sz="2000" dirty="0"/>
            </a:br>
            <a:r>
              <a:rPr lang="de-DE" sz="2000" dirty="0"/>
              <a:t>ohne Versorgungssicherheit</a:t>
            </a:r>
          </a:p>
        </p:txBody>
      </p:sp>
      <p:pic>
        <p:nvPicPr>
          <p:cNvPr id="8" name="Grafik 7"/>
          <p:cNvPicPr>
            <a:picLocks noChangeAspect="1"/>
          </p:cNvPicPr>
          <p:nvPr/>
        </p:nvPicPr>
        <p:blipFill>
          <a:blip r:embed="rId3"/>
          <a:stretch>
            <a:fillRect/>
          </a:stretch>
        </p:blipFill>
        <p:spPr>
          <a:xfrm>
            <a:off x="179512" y="944724"/>
            <a:ext cx="8856983" cy="4860540"/>
          </a:xfrm>
          <a:prstGeom prst="rect">
            <a:avLst/>
          </a:prstGeom>
        </p:spPr>
      </p:pic>
      <p:sp>
        <p:nvSpPr>
          <p:cNvPr id="3" name="Textfeld 2"/>
          <p:cNvSpPr txBox="1"/>
          <p:nvPr/>
        </p:nvSpPr>
        <p:spPr>
          <a:xfrm>
            <a:off x="2533717" y="5805264"/>
            <a:ext cx="4148572" cy="584775"/>
          </a:xfrm>
          <a:prstGeom prst="rect">
            <a:avLst/>
          </a:prstGeom>
          <a:noFill/>
        </p:spPr>
        <p:txBody>
          <a:bodyPr wrap="none" rtlCol="0">
            <a:spAutoFit/>
          </a:bodyPr>
          <a:lstStyle/>
          <a:p>
            <a:r>
              <a:rPr lang="de-DE" u="sng" dirty="0">
                <a:hlinkClick r:id="rId4"/>
              </a:rPr>
              <a:t>https://www.tech-for-future.de/umwelt-energie/</a:t>
            </a:r>
            <a:r>
              <a:rPr lang="de-DE" dirty="0"/>
              <a:t> </a:t>
            </a:r>
          </a:p>
          <a:p>
            <a:endParaRPr lang="de-DE"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Rechteck 3">
            <a:extLst>
              <a:ext uri="{FF2B5EF4-FFF2-40B4-BE49-F238E27FC236}">
                <a16:creationId xmlns:a16="http://schemas.microsoft.com/office/drawing/2014/main" id="{16BED414-177D-4FF1-8D1B-0644A442755F}"/>
              </a:ext>
            </a:extLst>
          </p:cNvPr>
          <p:cNvSpPr/>
          <p:nvPr/>
        </p:nvSpPr>
        <p:spPr bwMode="auto">
          <a:xfrm>
            <a:off x="7581353" y="944724"/>
            <a:ext cx="1141450" cy="136815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5" name="Foliennummernplatzhalter 4">
            <a:extLst>
              <a:ext uri="{FF2B5EF4-FFF2-40B4-BE49-F238E27FC236}">
                <a16:creationId xmlns:a16="http://schemas.microsoft.com/office/drawing/2014/main" id="{53D379C4-E8D3-49BE-9B64-D3A6011F6075}"/>
              </a:ext>
            </a:extLst>
          </p:cNvPr>
          <p:cNvSpPr>
            <a:spLocks noGrp="1"/>
          </p:cNvSpPr>
          <p:nvPr>
            <p:ph type="sldNum" sz="quarter" idx="12"/>
          </p:nvPr>
        </p:nvSpPr>
        <p:spPr/>
        <p:txBody>
          <a:bodyPr/>
          <a:lstStyle/>
          <a:p>
            <a:pPr>
              <a:defRPr/>
            </a:pPr>
            <a:fld id="{1C2867A0-F623-427E-AB3E-7CA64D419047}" type="slidenum">
              <a:rPr lang="de-DE" altLang="de-DE" smtClean="0"/>
              <a:pPr>
                <a:defRPr/>
              </a:pPr>
              <a:t>65</a:t>
            </a:fld>
            <a:endParaRPr lang="de-DE" altLang="de-DE"/>
          </a:p>
        </p:txBody>
      </p:sp>
    </p:spTree>
    <p:extLst>
      <p:ext uri="{BB962C8B-B14F-4D97-AF65-F5344CB8AC3E}">
        <p14:creationId xmlns:p14="http://schemas.microsoft.com/office/powerpoint/2010/main" val="392691066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C977A1-FEAB-4D29-9F02-19B8E42003A6}"/>
              </a:ext>
            </a:extLst>
          </p:cNvPr>
          <p:cNvSpPr>
            <a:spLocks noGrp="1"/>
          </p:cNvSpPr>
          <p:nvPr>
            <p:ph type="title"/>
          </p:nvPr>
        </p:nvSpPr>
        <p:spPr/>
        <p:txBody>
          <a:bodyPr/>
          <a:lstStyle/>
          <a:p>
            <a:r>
              <a:rPr lang="de-DE" dirty="0"/>
              <a:t>Reiche Zitat</a:t>
            </a:r>
          </a:p>
        </p:txBody>
      </p:sp>
      <p:sp>
        <p:nvSpPr>
          <p:cNvPr id="3" name="Inhaltsplatzhalter 2">
            <a:extLst>
              <a:ext uri="{FF2B5EF4-FFF2-40B4-BE49-F238E27FC236}">
                <a16:creationId xmlns:a16="http://schemas.microsoft.com/office/drawing/2014/main" id="{57180316-33EB-4E4B-A0AA-AAEE995CB8EE}"/>
              </a:ext>
            </a:extLst>
          </p:cNvPr>
          <p:cNvSpPr>
            <a:spLocks noGrp="1"/>
          </p:cNvSpPr>
          <p:nvPr>
            <p:ph idx="1"/>
          </p:nvPr>
        </p:nvSpPr>
        <p:spPr/>
        <p:txBody>
          <a:bodyPr/>
          <a:lstStyle/>
          <a:p>
            <a:r>
              <a:rPr lang="de-DE" dirty="0"/>
              <a:t>Eine ‚Energiewende‘, die Systemkosten ignoriert, wird genau jenes Land ruinieren, das sie eigentlich zu retten vorgibt.“</a:t>
            </a:r>
          </a:p>
        </p:txBody>
      </p:sp>
      <p:sp>
        <p:nvSpPr>
          <p:cNvPr id="4" name="Fußzeilenplatzhalter 3">
            <a:extLst>
              <a:ext uri="{FF2B5EF4-FFF2-40B4-BE49-F238E27FC236}">
                <a16:creationId xmlns:a16="http://schemas.microsoft.com/office/drawing/2014/main" id="{7884A72A-4CD7-4766-B85A-FE1070A8C8F1}"/>
              </a:ext>
            </a:extLst>
          </p:cNvPr>
          <p:cNvSpPr>
            <a:spLocks noGrp="1"/>
          </p:cNvSpPr>
          <p:nvPr>
            <p:ph type="ftr" sz="quarter" idx="11"/>
          </p:nvPr>
        </p:nvSpPr>
        <p:spPr/>
        <p:txBody>
          <a:bodyPr/>
          <a:lstStyle/>
          <a:p>
            <a:pPr>
              <a:defRPr/>
            </a:pPr>
            <a:r>
              <a:rPr lang="de-DE" altLang="de-DE"/>
              <a:t>Konferenz des Schiller-Instituts in Berlin am 30.-31.05.2026                                                                                </a:t>
            </a:r>
          </a:p>
        </p:txBody>
      </p:sp>
      <p:sp>
        <p:nvSpPr>
          <p:cNvPr id="5" name="Foliennummernplatzhalter 4">
            <a:extLst>
              <a:ext uri="{FF2B5EF4-FFF2-40B4-BE49-F238E27FC236}">
                <a16:creationId xmlns:a16="http://schemas.microsoft.com/office/drawing/2014/main" id="{2C64AD2B-DEBE-4463-8466-EBB5947A01F9}"/>
              </a:ext>
            </a:extLst>
          </p:cNvPr>
          <p:cNvSpPr>
            <a:spLocks noGrp="1"/>
          </p:cNvSpPr>
          <p:nvPr>
            <p:ph type="sldNum" sz="quarter" idx="12"/>
          </p:nvPr>
        </p:nvSpPr>
        <p:spPr/>
        <p:txBody>
          <a:bodyPr/>
          <a:lstStyle/>
          <a:p>
            <a:pPr>
              <a:defRPr/>
            </a:pPr>
            <a:fld id="{1C2867A0-F623-427E-AB3E-7CA64D419047}" type="slidenum">
              <a:rPr lang="de-DE" altLang="de-DE" smtClean="0"/>
              <a:pPr>
                <a:defRPr/>
              </a:pPr>
              <a:t>66</a:t>
            </a:fld>
            <a:endParaRPr lang="de-DE" altLang="de-DE"/>
          </a:p>
        </p:txBody>
      </p:sp>
    </p:spTree>
    <p:extLst>
      <p:ext uri="{BB962C8B-B14F-4D97-AF65-F5344CB8AC3E}">
        <p14:creationId xmlns:p14="http://schemas.microsoft.com/office/powerpoint/2010/main" val="156837240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ußzeilenplatzhalter 4">
            <a:extLst>
              <a:ext uri="{FF2B5EF4-FFF2-40B4-BE49-F238E27FC236}">
                <a16:creationId xmlns:a16="http://schemas.microsoft.com/office/drawing/2014/main" id="{9B3825F4-CA9E-442C-9D17-C9947C9413BA}"/>
              </a:ext>
            </a:extLst>
          </p:cNvPr>
          <p:cNvSpPr>
            <a:spLocks noGrp="1"/>
          </p:cNvSpPr>
          <p:nvPr>
            <p:ph type="ftr" sz="quarter" idx="11"/>
          </p:nvPr>
        </p:nvSpPr>
        <p:spPr/>
        <p:txBody>
          <a:bodyPr/>
          <a:lstStyle/>
          <a:p>
            <a:r>
              <a:rPr lang="de-DE" altLang="de-DE"/>
              <a:t>Konferenz des Schiller-Instituts in Berlin am 30.-31.05.2026                                                                                </a:t>
            </a:r>
          </a:p>
        </p:txBody>
      </p:sp>
      <p:sp>
        <p:nvSpPr>
          <p:cNvPr id="7" name="Foliennummernplatzhalter 5">
            <a:extLst>
              <a:ext uri="{FF2B5EF4-FFF2-40B4-BE49-F238E27FC236}">
                <a16:creationId xmlns:a16="http://schemas.microsoft.com/office/drawing/2014/main" id="{74AA6B79-7D48-46F2-A579-0901BE371DF3}"/>
              </a:ext>
            </a:extLst>
          </p:cNvPr>
          <p:cNvSpPr>
            <a:spLocks noGrp="1"/>
          </p:cNvSpPr>
          <p:nvPr>
            <p:ph type="sldNum" sz="quarter" idx="12"/>
          </p:nvPr>
        </p:nvSpPr>
        <p:spPr/>
        <p:txBody>
          <a:bodyPr/>
          <a:lstStyle/>
          <a:p>
            <a:pPr lvl="1"/>
            <a:fld id="{20348C41-B424-4A98-9654-992EBFD1054E}" type="slidenum">
              <a:rPr lang="de-DE" altLang="de-DE"/>
              <a:pPr lvl="1"/>
              <a:t>67</a:t>
            </a:fld>
            <a:endParaRPr lang="de-DE" altLang="de-DE">
              <a:latin typeface="Times New Roman" panose="02020603050405020304" pitchFamily="18" charset="0"/>
            </a:endParaRPr>
          </a:p>
        </p:txBody>
      </p:sp>
      <p:pic>
        <p:nvPicPr>
          <p:cNvPr id="369666" name="Picture 2">
            <a:extLst>
              <a:ext uri="{FF2B5EF4-FFF2-40B4-BE49-F238E27FC236}">
                <a16:creationId xmlns:a16="http://schemas.microsoft.com/office/drawing/2014/main" id="{8F784271-0064-42C5-964B-FF422ED7C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944563"/>
            <a:ext cx="8315325" cy="4937125"/>
          </a:xfrm>
          <a:prstGeom prst="rect">
            <a:avLst/>
          </a:prstGeom>
          <a:noFill/>
          <a:extLst>
            <a:ext uri="{909E8E84-426E-40DD-AFC4-6F175D3DCCD1}">
              <a14:hiddenFill xmlns:a14="http://schemas.microsoft.com/office/drawing/2010/main">
                <a:solidFill>
                  <a:srgbClr val="FFFFFF"/>
                </a:solidFill>
              </a14:hiddenFill>
            </a:ext>
          </a:extLst>
        </p:spPr>
      </p:pic>
      <p:sp>
        <p:nvSpPr>
          <p:cNvPr id="369667" name="Rectangle 3">
            <a:extLst>
              <a:ext uri="{FF2B5EF4-FFF2-40B4-BE49-F238E27FC236}">
                <a16:creationId xmlns:a16="http://schemas.microsoft.com/office/drawing/2014/main" id="{C06BB868-5AF4-45FB-BA17-A1C27946F200}"/>
              </a:ext>
            </a:extLst>
          </p:cNvPr>
          <p:cNvSpPr>
            <a:spLocks noChangeArrowheads="1"/>
          </p:cNvSpPr>
          <p:nvPr/>
        </p:nvSpPr>
        <p:spPr bwMode="auto">
          <a:xfrm>
            <a:off x="1265238" y="34925"/>
            <a:ext cx="7550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altLang="de-DE" sz="3600" dirty="0">
                <a:solidFill>
                  <a:schemeClr val="tx2"/>
                </a:solidFill>
                <a:effectLst>
                  <a:outerShdw blurRad="38100" dist="38100" dir="2700000" algn="tl">
                    <a:srgbClr val="000000"/>
                  </a:outerShdw>
                </a:effectLst>
              </a:rPr>
              <a:t>Radioaktive Belastung Mitteleuropa</a:t>
            </a:r>
          </a:p>
        </p:txBody>
      </p:sp>
      <p:sp>
        <p:nvSpPr>
          <p:cNvPr id="369668" name="Text Box 4">
            <a:extLst>
              <a:ext uri="{FF2B5EF4-FFF2-40B4-BE49-F238E27FC236}">
                <a16:creationId xmlns:a16="http://schemas.microsoft.com/office/drawing/2014/main" id="{ACB33DB8-DF8E-4F06-B81E-A05164E657A3}"/>
              </a:ext>
            </a:extLst>
          </p:cNvPr>
          <p:cNvSpPr txBox="1">
            <a:spLocks noChangeArrowheads="1"/>
          </p:cNvSpPr>
          <p:nvPr/>
        </p:nvSpPr>
        <p:spPr bwMode="auto">
          <a:xfrm>
            <a:off x="6948488" y="5949950"/>
            <a:ext cx="1866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1800"/>
              <a:t>Ranga Yogeshwar</a:t>
            </a:r>
          </a:p>
        </p:txBody>
      </p:sp>
    </p:spTree>
  </p:cSld>
  <p:clrMapOvr>
    <a:masterClrMapping/>
  </p:clrMapOvr>
  <p:transition>
    <p:checke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BD38F55D-1D27-4AE2-AD85-B40B71E1E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673" y="192597"/>
            <a:ext cx="8624654" cy="5940660"/>
          </a:xfrm>
          <a:prstGeom prst="rect">
            <a:avLst/>
          </a:prstGeom>
        </p:spPr>
      </p:pic>
      <p:sp>
        <p:nvSpPr>
          <p:cNvPr id="8" name="Rectangle 4"/>
          <p:cNvSpPr txBox="1">
            <a:spLocks noChangeArrowheads="1"/>
          </p:cNvSpPr>
          <p:nvPr/>
        </p:nvSpPr>
        <p:spPr bwMode="auto">
          <a:xfrm>
            <a:off x="593725" y="3789040"/>
            <a:ext cx="7956549"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62" tIns="46038" rIns="182562" bIns="46038"/>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buNone/>
              <a:defRPr/>
            </a:pPr>
            <a:endParaRPr lang="de-DE" altLang="de-DE" sz="2000" b="1" dirty="0">
              <a:solidFill>
                <a:srgbClr val="FFFF00"/>
              </a:solidFill>
            </a:endParaRPr>
          </a:p>
          <a:p>
            <a:pPr>
              <a:buNone/>
            </a:pPr>
            <a:endParaRPr lang="de-DE" sz="4000" dirty="0"/>
          </a:p>
          <a:p>
            <a:pPr algn="ctr" eaLnBrk="1" hangingPunct="1">
              <a:buNone/>
            </a:pPr>
            <a:r>
              <a:rPr lang="de-DE" altLang="de-DE" sz="2000" b="1" dirty="0">
                <a:solidFill>
                  <a:srgbClr val="FFFF00"/>
                </a:solidFill>
              </a:rPr>
              <a:t>Homepage</a:t>
            </a:r>
          </a:p>
          <a:p>
            <a:pPr algn="ctr" eaLnBrk="1" hangingPunct="1">
              <a:buNone/>
            </a:pPr>
            <a:r>
              <a:rPr lang="de-DE" altLang="de-DE" b="1" dirty="0">
                <a:solidFill>
                  <a:srgbClr val="FFFF00"/>
                </a:solidFill>
              </a:rPr>
              <a:t>www.energiewende-juergen-schoettle.de</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2203A631-A4E8-4BC0-9BF7-F3F3C7761F57}"/>
              </a:ext>
            </a:extLst>
          </p:cNvPr>
          <p:cNvSpPr>
            <a:spLocks noGrp="1"/>
          </p:cNvSpPr>
          <p:nvPr>
            <p:ph type="sldNum" sz="quarter" idx="12"/>
          </p:nvPr>
        </p:nvSpPr>
        <p:spPr/>
        <p:txBody>
          <a:bodyPr/>
          <a:lstStyle/>
          <a:p>
            <a:pPr>
              <a:defRPr/>
            </a:pPr>
            <a:fld id="{1C2867A0-F623-427E-AB3E-7CA64D419047}" type="slidenum">
              <a:rPr lang="de-DE" altLang="de-DE" smtClean="0"/>
              <a:pPr>
                <a:defRPr/>
              </a:pPr>
              <a:t>68</a:t>
            </a:fld>
            <a:endParaRPr lang="de-DE" altLang="de-DE"/>
          </a:p>
        </p:txBody>
      </p:sp>
    </p:spTree>
    <p:extLst>
      <p:ext uri="{BB962C8B-B14F-4D97-AF65-F5344CB8AC3E}">
        <p14:creationId xmlns:p14="http://schemas.microsoft.com/office/powerpoint/2010/main" val="212099918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370601" y="371016"/>
            <a:ext cx="8510471" cy="5832613"/>
          </a:xfrm>
          <a:prstGeom prst="rect">
            <a:avLst/>
          </a:prstGeom>
        </p:spPr>
      </p:pic>
      <p:sp>
        <p:nvSpPr>
          <p:cNvPr id="7" name="Rectangle 3"/>
          <p:cNvSpPr txBox="1">
            <a:spLocks noChangeArrowheads="1"/>
          </p:cNvSpPr>
          <p:nvPr/>
        </p:nvSpPr>
        <p:spPr bwMode="auto">
          <a:xfrm>
            <a:off x="647560" y="584684"/>
            <a:ext cx="7956550" cy="3348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4000" b="1" dirty="0">
                <a:solidFill>
                  <a:srgbClr val="FFFF00"/>
                </a:solidFill>
                <a:effectLst/>
                <a:latin typeface="Times New Roman" panose="02020603050405020304" pitchFamily="18" charset="0"/>
              </a:rPr>
              <a:t>Kämpft für unsere wundervollen Kulturlandschaften,</a:t>
            </a:r>
          </a:p>
          <a:p>
            <a:pPr algn="ctr" eaLnBrk="1" hangingPunct="1">
              <a:defRPr/>
            </a:pPr>
            <a:r>
              <a:rPr lang="de-DE" altLang="de-DE" sz="4000" b="1" dirty="0">
                <a:solidFill>
                  <a:srgbClr val="FFFF00"/>
                </a:solidFill>
                <a:effectLst/>
                <a:latin typeface="Times New Roman" panose="02020603050405020304" pitchFamily="18" charset="0"/>
              </a:rPr>
              <a:t>denn jede Windanlage ist auch ein „Sargnagel“</a:t>
            </a:r>
          </a:p>
          <a:p>
            <a:pPr algn="ctr" eaLnBrk="1" hangingPunct="1">
              <a:defRPr/>
            </a:pPr>
            <a:r>
              <a:rPr lang="de-DE" altLang="de-DE" sz="4000" b="1" dirty="0">
                <a:solidFill>
                  <a:srgbClr val="FFFF00"/>
                </a:solidFill>
                <a:effectLst/>
                <a:latin typeface="Times New Roman" panose="02020603050405020304" pitchFamily="18" charset="0"/>
              </a:rPr>
              <a:t> für den deutschen Wohlstand </a:t>
            </a:r>
          </a:p>
        </p:txBody>
      </p:sp>
      <p:sp>
        <p:nvSpPr>
          <p:cNvPr id="8" name="Rectangle 4"/>
          <p:cNvSpPr txBox="1">
            <a:spLocks noChangeArrowheads="1"/>
          </p:cNvSpPr>
          <p:nvPr/>
        </p:nvSpPr>
        <p:spPr bwMode="auto">
          <a:xfrm>
            <a:off x="647561" y="4365104"/>
            <a:ext cx="7956549"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562" tIns="46038" rIns="182562" bIns="46038"/>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eaLnBrk="1" hangingPunct="1">
              <a:buNone/>
              <a:defRPr/>
            </a:pPr>
            <a:endParaRPr lang="de-DE" altLang="de-DE" sz="1800" b="1" dirty="0">
              <a:solidFill>
                <a:srgbClr val="FFFF00"/>
              </a:solidFill>
            </a:endParaRPr>
          </a:p>
          <a:p>
            <a:pPr>
              <a:buNone/>
            </a:pPr>
            <a:endParaRPr lang="de-DE" sz="3600" dirty="0"/>
          </a:p>
          <a:p>
            <a:pPr algn="ctr" eaLnBrk="1" hangingPunct="1">
              <a:buNone/>
            </a:pPr>
            <a:r>
              <a:rPr lang="de-DE" altLang="de-DE" sz="1800" b="1" dirty="0">
                <a:solidFill>
                  <a:srgbClr val="FFFF00"/>
                </a:solidFill>
              </a:rPr>
              <a:t>Homepage</a:t>
            </a:r>
          </a:p>
          <a:p>
            <a:pPr algn="ctr" eaLnBrk="1" hangingPunct="1">
              <a:buNone/>
            </a:pPr>
            <a:r>
              <a:rPr lang="de-DE" altLang="de-DE" sz="2800" b="1" dirty="0">
                <a:solidFill>
                  <a:srgbClr val="FFFF00"/>
                </a:solidFill>
              </a:rPr>
              <a:t>www.energiewende-juergen-schoettle.de</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B08562A0-3819-4900-B211-021A8D3337D0}"/>
              </a:ext>
            </a:extLst>
          </p:cNvPr>
          <p:cNvSpPr>
            <a:spLocks noGrp="1"/>
          </p:cNvSpPr>
          <p:nvPr>
            <p:ph type="sldNum" sz="quarter" idx="12"/>
          </p:nvPr>
        </p:nvSpPr>
        <p:spPr/>
        <p:txBody>
          <a:bodyPr/>
          <a:lstStyle/>
          <a:p>
            <a:pPr>
              <a:defRPr/>
            </a:pPr>
            <a:fld id="{1C2867A0-F623-427E-AB3E-7CA64D419047}" type="slidenum">
              <a:rPr lang="de-DE" altLang="de-DE" smtClean="0"/>
              <a:pPr>
                <a:defRPr/>
              </a:pPr>
              <a:t>69</a:t>
            </a:fld>
            <a:endParaRPr lang="de-DE" altLang="de-DE"/>
          </a:p>
        </p:txBody>
      </p:sp>
    </p:spTree>
    <p:extLst>
      <p:ext uri="{BB962C8B-B14F-4D97-AF65-F5344CB8AC3E}">
        <p14:creationId xmlns:p14="http://schemas.microsoft.com/office/powerpoint/2010/main" val="47658388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41" name="Rectangle 5"/>
          <p:cNvSpPr>
            <a:spLocks noChangeArrowheads="1"/>
          </p:cNvSpPr>
          <p:nvPr/>
        </p:nvSpPr>
        <p:spPr bwMode="auto">
          <a:xfrm>
            <a:off x="287338" y="0"/>
            <a:ext cx="84963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Kosten der Energiewende</a:t>
            </a:r>
          </a:p>
        </p:txBody>
      </p:sp>
      <p:sp>
        <p:nvSpPr>
          <p:cNvPr id="3" name="Fußzeilenplatzhalter 2"/>
          <p:cNvSpPr>
            <a:spLocks noGrp="1"/>
          </p:cNvSpPr>
          <p:nvPr>
            <p:ph type="ftr" sz="quarter" idx="11"/>
          </p:nvPr>
        </p:nvSpPr>
        <p:spPr>
          <a:xfrm>
            <a:off x="71500" y="6245225"/>
            <a:ext cx="4608512" cy="476250"/>
          </a:xfrm>
        </p:spPr>
        <p:txBody>
          <a:bodyPr/>
          <a:lstStyle/>
          <a:p>
            <a:pPr>
              <a:defRPr/>
            </a:pPr>
            <a:r>
              <a:rPr lang="de-DE" altLang="de-DE"/>
              <a:t>Konferenz des Schiller-Instituts in Berlin am 30.-31.05.2026                                                                                </a:t>
            </a:r>
            <a:endParaRPr lang="de-DE" altLang="de-DE" dirty="0"/>
          </a:p>
        </p:txBody>
      </p:sp>
      <p:pic>
        <p:nvPicPr>
          <p:cNvPr id="4" name="Grafik 3">
            <a:extLst>
              <a:ext uri="{FF2B5EF4-FFF2-40B4-BE49-F238E27FC236}">
                <a16:creationId xmlns:a16="http://schemas.microsoft.com/office/drawing/2014/main" id="{046FD02B-D61A-485C-9788-EB5560ACA850}"/>
              </a:ext>
            </a:extLst>
          </p:cNvPr>
          <p:cNvPicPr>
            <a:picLocks noChangeAspect="1"/>
          </p:cNvPicPr>
          <p:nvPr/>
        </p:nvPicPr>
        <p:blipFill>
          <a:blip r:embed="rId3"/>
          <a:stretch>
            <a:fillRect/>
          </a:stretch>
        </p:blipFill>
        <p:spPr>
          <a:xfrm>
            <a:off x="1163140" y="777143"/>
            <a:ext cx="6817720" cy="913458"/>
          </a:xfrm>
          <a:prstGeom prst="rect">
            <a:avLst/>
          </a:prstGeom>
        </p:spPr>
      </p:pic>
      <p:sp>
        <p:nvSpPr>
          <p:cNvPr id="10" name="Textfeld 9">
            <a:extLst>
              <a:ext uri="{FF2B5EF4-FFF2-40B4-BE49-F238E27FC236}">
                <a16:creationId xmlns:a16="http://schemas.microsoft.com/office/drawing/2014/main" id="{8E709F09-1FBF-4996-AAED-5D70E7126DD3}"/>
              </a:ext>
            </a:extLst>
          </p:cNvPr>
          <p:cNvSpPr txBox="1"/>
          <p:nvPr/>
        </p:nvSpPr>
        <p:spPr>
          <a:xfrm>
            <a:off x="366393" y="2075389"/>
            <a:ext cx="8317110" cy="1138773"/>
          </a:xfrm>
          <a:prstGeom prst="rect">
            <a:avLst/>
          </a:prstGeom>
          <a:noFill/>
        </p:spPr>
        <p:txBody>
          <a:bodyPr wrap="square">
            <a:spAutoFit/>
          </a:bodyPr>
          <a:lstStyle/>
          <a:p>
            <a:pPr algn="ctr"/>
            <a:r>
              <a:rPr lang="de-DE" sz="2000" b="1" dirty="0"/>
              <a:t>Je nach Betrachtungszeitraum werden die Kosten auf Beträge zwischen 500 Milliarden Euro pro Jahr oder </a:t>
            </a:r>
            <a:r>
              <a:rPr lang="de-DE" sz="2800" b="1" dirty="0">
                <a:solidFill>
                  <a:srgbClr val="FF0000"/>
                </a:solidFill>
                <a:cs typeface="Times New Roman" panose="02020603050405020304" pitchFamily="18" charset="0"/>
              </a:rPr>
              <a:t>13,3 Billionen Euro </a:t>
            </a:r>
            <a:r>
              <a:rPr lang="de-DE" sz="2000" b="1" dirty="0"/>
              <a:t>insgesamt bis zum Jahr 2045 beziffert. </a:t>
            </a:r>
          </a:p>
        </p:txBody>
      </p:sp>
      <p:sp>
        <p:nvSpPr>
          <p:cNvPr id="12" name="Textfeld 11">
            <a:extLst>
              <a:ext uri="{FF2B5EF4-FFF2-40B4-BE49-F238E27FC236}">
                <a16:creationId xmlns:a16="http://schemas.microsoft.com/office/drawing/2014/main" id="{DA2863DA-4E78-4113-BEFF-25CCAC5C6D3D}"/>
              </a:ext>
            </a:extLst>
          </p:cNvPr>
          <p:cNvSpPr txBox="1"/>
          <p:nvPr/>
        </p:nvSpPr>
        <p:spPr>
          <a:xfrm>
            <a:off x="2871192" y="5834366"/>
            <a:ext cx="4572000" cy="338554"/>
          </a:xfrm>
          <a:prstGeom prst="rect">
            <a:avLst/>
          </a:prstGeom>
          <a:noFill/>
        </p:spPr>
        <p:txBody>
          <a:bodyPr wrap="square">
            <a:spAutoFit/>
          </a:bodyPr>
          <a:lstStyle/>
          <a:p>
            <a:r>
              <a:rPr lang="de-DE" dirty="0">
                <a:hlinkClick r:id="rId4"/>
              </a:rPr>
              <a:t>Was kostet die Energiewende? | EnBW</a:t>
            </a:r>
            <a:endParaRPr lang="de-DE" dirty="0"/>
          </a:p>
        </p:txBody>
      </p:sp>
      <p:sp>
        <p:nvSpPr>
          <p:cNvPr id="14" name="Textfeld 13">
            <a:extLst>
              <a:ext uri="{FF2B5EF4-FFF2-40B4-BE49-F238E27FC236}">
                <a16:creationId xmlns:a16="http://schemas.microsoft.com/office/drawing/2014/main" id="{9412AB3B-49E2-479F-A98F-A0362EE03561}"/>
              </a:ext>
            </a:extLst>
          </p:cNvPr>
          <p:cNvSpPr txBox="1"/>
          <p:nvPr/>
        </p:nvSpPr>
        <p:spPr>
          <a:xfrm>
            <a:off x="1066316" y="4758795"/>
            <a:ext cx="7584672" cy="1138773"/>
          </a:xfrm>
          <a:prstGeom prst="rect">
            <a:avLst/>
          </a:prstGeom>
          <a:noFill/>
        </p:spPr>
        <p:txBody>
          <a:bodyPr wrap="square">
            <a:spAutoFit/>
          </a:bodyPr>
          <a:lstStyle/>
          <a:p>
            <a:pPr algn="ctr"/>
            <a:r>
              <a:rPr lang="de-DE" sz="2000" b="1" dirty="0">
                <a:solidFill>
                  <a:srgbClr val="322A26"/>
                </a:solidFill>
                <a:cs typeface="Times New Roman" panose="02020603050405020304" pitchFamily="18" charset="0"/>
              </a:rPr>
              <a:t>Eine aktuelle </a:t>
            </a:r>
            <a:r>
              <a:rPr lang="de-DE" sz="2000" b="1" i="0" u="none" strike="noStrike" dirty="0">
                <a:solidFill>
                  <a:srgbClr val="000099"/>
                </a:solidFill>
                <a:effectLst/>
                <a:cs typeface="Times New Roman" panose="02020603050405020304" pitchFamily="18" charset="0"/>
                <a:hlinkClick r:id="rId5"/>
              </a:rPr>
              <a:t>Studie von Aurora Energy Research</a:t>
            </a:r>
            <a:r>
              <a:rPr lang="de-DE" sz="2000" b="1" i="0" dirty="0">
                <a:solidFill>
                  <a:srgbClr val="322A26"/>
                </a:solidFill>
                <a:effectLst/>
                <a:cs typeface="Times New Roman" panose="02020603050405020304" pitchFamily="18" charset="0"/>
              </a:rPr>
              <a:t> geht davon aus, dass sich die Gesamtkosten bis zum Jahr </a:t>
            </a:r>
            <a:r>
              <a:rPr lang="de-DE" sz="2000" b="1" dirty="0">
                <a:solidFill>
                  <a:srgbClr val="322A26"/>
                </a:solidFill>
                <a:cs typeface="Times New Roman" panose="02020603050405020304" pitchFamily="18" charset="0"/>
              </a:rPr>
              <a:t>2045 auf </a:t>
            </a:r>
          </a:p>
          <a:p>
            <a:pPr algn="ctr"/>
            <a:r>
              <a:rPr lang="de-DE" sz="2000" b="1" dirty="0">
                <a:solidFill>
                  <a:srgbClr val="322A26"/>
                </a:solidFill>
                <a:cs typeface="Times New Roman" panose="02020603050405020304" pitchFamily="18" charset="0"/>
              </a:rPr>
              <a:t> </a:t>
            </a:r>
            <a:r>
              <a:rPr lang="de-DE" sz="2800" b="1" dirty="0">
                <a:solidFill>
                  <a:srgbClr val="FF0000"/>
                </a:solidFill>
                <a:cs typeface="Times New Roman" panose="02020603050405020304" pitchFamily="18" charset="0"/>
              </a:rPr>
              <a:t>3,44 Billionen Euro summieren werden. </a:t>
            </a:r>
          </a:p>
        </p:txBody>
      </p:sp>
      <p:pic>
        <p:nvPicPr>
          <p:cNvPr id="13" name="Grafik 12">
            <a:extLst>
              <a:ext uri="{FF2B5EF4-FFF2-40B4-BE49-F238E27FC236}">
                <a16:creationId xmlns:a16="http://schemas.microsoft.com/office/drawing/2014/main" id="{C87C02A2-6BF4-41E4-A1CE-00A987DE34AE}"/>
              </a:ext>
            </a:extLst>
          </p:cNvPr>
          <p:cNvPicPr>
            <a:picLocks noChangeAspect="1"/>
          </p:cNvPicPr>
          <p:nvPr/>
        </p:nvPicPr>
        <p:blipFill>
          <a:blip r:embed="rId6"/>
          <a:stretch>
            <a:fillRect/>
          </a:stretch>
        </p:blipFill>
        <p:spPr>
          <a:xfrm>
            <a:off x="2257604" y="3686231"/>
            <a:ext cx="4534688" cy="855167"/>
          </a:xfrm>
          <a:prstGeom prst="rect">
            <a:avLst/>
          </a:prstGeom>
        </p:spPr>
      </p:pic>
      <p:sp>
        <p:nvSpPr>
          <p:cNvPr id="15" name="Textfeld 14">
            <a:extLst>
              <a:ext uri="{FF2B5EF4-FFF2-40B4-BE49-F238E27FC236}">
                <a16:creationId xmlns:a16="http://schemas.microsoft.com/office/drawing/2014/main" id="{5ADCE3CD-6CAE-4BAA-91CA-20AA1C085BFC}"/>
              </a:ext>
            </a:extLst>
          </p:cNvPr>
          <p:cNvSpPr txBox="1"/>
          <p:nvPr/>
        </p:nvSpPr>
        <p:spPr>
          <a:xfrm>
            <a:off x="4212321" y="1793166"/>
            <a:ext cx="646331" cy="338554"/>
          </a:xfrm>
          <a:prstGeom prst="rect">
            <a:avLst/>
          </a:prstGeom>
          <a:noFill/>
        </p:spPr>
        <p:txBody>
          <a:bodyPr wrap="none" rtlCol="0">
            <a:spAutoFit/>
          </a:bodyPr>
          <a:lstStyle/>
          <a:p>
            <a:r>
              <a:rPr lang="de-DE" dirty="0"/>
              <a:t>09.24</a:t>
            </a:r>
          </a:p>
        </p:txBody>
      </p:sp>
      <p:sp>
        <p:nvSpPr>
          <p:cNvPr id="18" name="Textfeld 17">
            <a:extLst>
              <a:ext uri="{FF2B5EF4-FFF2-40B4-BE49-F238E27FC236}">
                <a16:creationId xmlns:a16="http://schemas.microsoft.com/office/drawing/2014/main" id="{47CDD2B8-DC37-43EA-A6AF-9475AF0D047A}"/>
              </a:ext>
            </a:extLst>
          </p:cNvPr>
          <p:cNvSpPr txBox="1"/>
          <p:nvPr/>
        </p:nvSpPr>
        <p:spPr>
          <a:xfrm>
            <a:off x="4248832" y="4553366"/>
            <a:ext cx="646331" cy="338554"/>
          </a:xfrm>
          <a:prstGeom prst="rect">
            <a:avLst/>
          </a:prstGeom>
          <a:noFill/>
        </p:spPr>
        <p:txBody>
          <a:bodyPr wrap="none" rtlCol="0">
            <a:spAutoFit/>
          </a:bodyPr>
          <a:lstStyle/>
          <a:p>
            <a:r>
              <a:rPr lang="de-DE" dirty="0"/>
              <a:t>04.25</a:t>
            </a:r>
          </a:p>
        </p:txBody>
      </p:sp>
      <p:sp>
        <p:nvSpPr>
          <p:cNvPr id="20" name="Textfeld 19">
            <a:extLst>
              <a:ext uri="{FF2B5EF4-FFF2-40B4-BE49-F238E27FC236}">
                <a16:creationId xmlns:a16="http://schemas.microsoft.com/office/drawing/2014/main" id="{6F969C56-454E-4E76-B592-EC92B7F57517}"/>
              </a:ext>
            </a:extLst>
          </p:cNvPr>
          <p:cNvSpPr txBox="1"/>
          <p:nvPr/>
        </p:nvSpPr>
        <p:spPr>
          <a:xfrm>
            <a:off x="1717411" y="3113115"/>
            <a:ext cx="5742384" cy="338554"/>
          </a:xfrm>
          <a:prstGeom prst="rect">
            <a:avLst/>
          </a:prstGeom>
          <a:noFill/>
        </p:spPr>
        <p:txBody>
          <a:bodyPr wrap="square">
            <a:spAutoFit/>
          </a:bodyPr>
          <a:lstStyle/>
          <a:p>
            <a:r>
              <a:rPr lang="de-DE" dirty="0">
                <a:hlinkClick r:id="rId7"/>
              </a:rPr>
              <a:t>Zur Berechnung der Investitionskosten für die Energiewende</a:t>
            </a:r>
            <a:endParaRPr lang="de-DE" dirty="0"/>
          </a:p>
        </p:txBody>
      </p:sp>
      <p:pic>
        <p:nvPicPr>
          <p:cNvPr id="5" name="Grafik 4">
            <a:extLst>
              <a:ext uri="{FF2B5EF4-FFF2-40B4-BE49-F238E27FC236}">
                <a16:creationId xmlns:a16="http://schemas.microsoft.com/office/drawing/2014/main" id="{DE8F38FB-64C8-46C3-9213-63F9148A88F1}"/>
              </a:ext>
            </a:extLst>
          </p:cNvPr>
          <p:cNvPicPr>
            <a:picLocks noChangeAspect="1"/>
          </p:cNvPicPr>
          <p:nvPr/>
        </p:nvPicPr>
        <p:blipFill>
          <a:blip r:embed="rId8"/>
          <a:stretch>
            <a:fillRect/>
          </a:stretch>
        </p:blipFill>
        <p:spPr>
          <a:xfrm>
            <a:off x="585784" y="3523974"/>
            <a:ext cx="7972425" cy="19050"/>
          </a:xfrm>
          <a:prstGeom prst="rect">
            <a:avLst/>
          </a:prstGeom>
        </p:spPr>
      </p:pic>
      <p:sp>
        <p:nvSpPr>
          <p:cNvPr id="2" name="Foliennummernplatzhalter 1">
            <a:extLst>
              <a:ext uri="{FF2B5EF4-FFF2-40B4-BE49-F238E27FC236}">
                <a16:creationId xmlns:a16="http://schemas.microsoft.com/office/drawing/2014/main" id="{0A13A3BA-346E-4D84-BCE4-6572CE443451}"/>
              </a:ext>
            </a:extLst>
          </p:cNvPr>
          <p:cNvSpPr>
            <a:spLocks noGrp="1"/>
          </p:cNvSpPr>
          <p:nvPr>
            <p:ph type="sldNum" sz="quarter" idx="12"/>
          </p:nvPr>
        </p:nvSpPr>
        <p:spPr/>
        <p:txBody>
          <a:bodyPr/>
          <a:lstStyle/>
          <a:p>
            <a:pPr lvl="1">
              <a:defRPr/>
            </a:pPr>
            <a:fld id="{75CF06A5-FA69-4E60-A97D-2E367DEC9131}" type="slidenum">
              <a:rPr lang="de-DE" altLang="de-DE" smtClean="0"/>
              <a:pPr lvl="1">
                <a:defRPr/>
              </a:pPr>
              <a:t>70</a:t>
            </a:fld>
            <a:endParaRPr lang="de-DE" altLang="de-DE">
              <a:latin typeface="+mn-lt"/>
            </a:endParaRPr>
          </a:p>
        </p:txBody>
      </p:sp>
    </p:spTree>
    <p:extLst>
      <p:ext uri="{BB962C8B-B14F-4D97-AF65-F5344CB8AC3E}">
        <p14:creationId xmlns:p14="http://schemas.microsoft.com/office/powerpoint/2010/main" val="64871008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out)">
                                      <p:cBhvr>
                                        <p:cTn id="7" dur="2000"/>
                                        <p:tgtEl>
                                          <p:spTgt spid="15"/>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out)">
                                      <p:cBhvr>
                                        <p:cTn id="10" dur="2000"/>
                                        <p:tgtEl>
                                          <p:spTgt spid="10"/>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circle(out)">
                                      <p:cBhvr>
                                        <p:cTn id="13" dur="20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out)">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ircle(out)">
                                      <p:cBhvr>
                                        <p:cTn id="23" dur="2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circle(out)">
                                      <p:cBhvr>
                                        <p:cTn id="28" dur="2000"/>
                                        <p:tgtEl>
                                          <p:spTgt spid="18"/>
                                        </p:tgtEl>
                                      </p:cBhvr>
                                    </p:animEffect>
                                  </p:childTnLst>
                                </p:cTn>
                              </p:par>
                              <p:par>
                                <p:cTn id="29" presetID="6" presetClass="entr" presetSubtype="3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circle(out)">
                                      <p:cBhvr>
                                        <p:cTn id="31" dur="2000"/>
                                        <p:tgtEl>
                                          <p:spTgt spid="14"/>
                                        </p:tgtEl>
                                      </p:cBhvr>
                                    </p:animEffect>
                                  </p:childTnLst>
                                </p:cTn>
                              </p:par>
                              <p:par>
                                <p:cTn id="32" presetID="6" presetClass="entr" presetSubtype="32"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circle(out)">
                                      <p:cBhvr>
                                        <p:cTn id="3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5" grpId="0"/>
      <p:bldP spid="18" grpId="0"/>
      <p:bldP spid="2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41" name="Rectangle 5"/>
          <p:cNvSpPr>
            <a:spLocks noChangeArrowheads="1"/>
          </p:cNvSpPr>
          <p:nvPr/>
        </p:nvSpPr>
        <p:spPr bwMode="auto">
          <a:xfrm>
            <a:off x="287338" y="0"/>
            <a:ext cx="84963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Kosten der Energiewende</a:t>
            </a:r>
          </a:p>
        </p:txBody>
      </p:sp>
      <p:sp>
        <p:nvSpPr>
          <p:cNvPr id="3" name="Fußzeilenplatzhalter 2"/>
          <p:cNvSpPr>
            <a:spLocks noGrp="1"/>
          </p:cNvSpPr>
          <p:nvPr>
            <p:ph type="ftr" sz="quarter" idx="11"/>
          </p:nvPr>
        </p:nvSpPr>
        <p:spPr>
          <a:xfrm>
            <a:off x="71500" y="6245225"/>
            <a:ext cx="4608512" cy="476250"/>
          </a:xfrm>
        </p:spPr>
        <p:txBody>
          <a:bodyPr/>
          <a:lstStyle/>
          <a:p>
            <a:pPr>
              <a:defRPr/>
            </a:pPr>
            <a:r>
              <a:rPr lang="de-DE" altLang="de-DE"/>
              <a:t>Konferenz des Schiller-Instituts in Berlin am 30.-31.05.2026                                                                                </a:t>
            </a:r>
            <a:endParaRPr lang="de-DE" altLang="de-DE" dirty="0"/>
          </a:p>
        </p:txBody>
      </p:sp>
      <p:sp>
        <p:nvSpPr>
          <p:cNvPr id="10" name="Textfeld 9">
            <a:extLst>
              <a:ext uri="{FF2B5EF4-FFF2-40B4-BE49-F238E27FC236}">
                <a16:creationId xmlns:a16="http://schemas.microsoft.com/office/drawing/2014/main" id="{8E709F09-1FBF-4996-AAED-5D70E7126DD3}"/>
              </a:ext>
            </a:extLst>
          </p:cNvPr>
          <p:cNvSpPr txBox="1"/>
          <p:nvPr/>
        </p:nvSpPr>
        <p:spPr>
          <a:xfrm>
            <a:off x="413213" y="2069566"/>
            <a:ext cx="8244547" cy="830997"/>
          </a:xfrm>
          <a:prstGeom prst="rect">
            <a:avLst/>
          </a:prstGeom>
          <a:noFill/>
        </p:spPr>
        <p:txBody>
          <a:bodyPr wrap="square">
            <a:spAutoFit/>
          </a:bodyPr>
          <a:lstStyle/>
          <a:p>
            <a:pPr algn="ctr"/>
            <a:r>
              <a:rPr lang="de-DE" sz="2000" b="1" dirty="0">
                <a:solidFill>
                  <a:srgbClr val="322A26"/>
                </a:solidFill>
                <a:cs typeface="Times New Roman" panose="02020603050405020304" pitchFamily="18" charset="0"/>
              </a:rPr>
              <a:t>Aktuelle</a:t>
            </a:r>
            <a:r>
              <a:rPr lang="de-DE" sz="2400" b="1" i="0" dirty="0">
                <a:solidFill>
                  <a:srgbClr val="003366"/>
                </a:solidFill>
                <a:effectLst/>
                <a:latin typeface="Source Sans Pro Semi Bold"/>
              </a:rPr>
              <a:t> </a:t>
            </a:r>
            <a:r>
              <a:rPr lang="de-DE" sz="2000" b="1" dirty="0">
                <a:solidFill>
                  <a:srgbClr val="322A26"/>
                </a:solidFill>
                <a:cs typeface="Times New Roman" panose="02020603050405020304" pitchFamily="18" charset="0"/>
              </a:rPr>
              <a:t>Energiewende-Politik kostet bis zu </a:t>
            </a:r>
            <a:r>
              <a:rPr lang="de-DE" sz="2800" b="1" dirty="0">
                <a:solidFill>
                  <a:srgbClr val="FF0000"/>
                </a:solidFill>
                <a:cs typeface="Times New Roman" panose="02020603050405020304" pitchFamily="18" charset="0"/>
              </a:rPr>
              <a:t>5,4 Billionen Euro</a:t>
            </a:r>
          </a:p>
          <a:p>
            <a:pPr algn="ctr"/>
            <a:endParaRPr lang="de-DE" sz="2000" b="1" dirty="0"/>
          </a:p>
        </p:txBody>
      </p:sp>
      <p:sp>
        <p:nvSpPr>
          <p:cNvPr id="15" name="Textfeld 14">
            <a:extLst>
              <a:ext uri="{FF2B5EF4-FFF2-40B4-BE49-F238E27FC236}">
                <a16:creationId xmlns:a16="http://schemas.microsoft.com/office/drawing/2014/main" id="{5ADCE3CD-6CAE-4BAA-91CA-20AA1C085BFC}"/>
              </a:ext>
            </a:extLst>
          </p:cNvPr>
          <p:cNvSpPr txBox="1"/>
          <p:nvPr/>
        </p:nvSpPr>
        <p:spPr>
          <a:xfrm>
            <a:off x="4212322" y="1892673"/>
            <a:ext cx="646331" cy="338554"/>
          </a:xfrm>
          <a:prstGeom prst="rect">
            <a:avLst/>
          </a:prstGeom>
          <a:noFill/>
        </p:spPr>
        <p:txBody>
          <a:bodyPr wrap="none" rtlCol="0">
            <a:spAutoFit/>
          </a:bodyPr>
          <a:lstStyle/>
          <a:p>
            <a:r>
              <a:rPr lang="de-DE" dirty="0"/>
              <a:t>09.25</a:t>
            </a:r>
          </a:p>
        </p:txBody>
      </p:sp>
      <p:sp>
        <p:nvSpPr>
          <p:cNvPr id="18" name="Textfeld 17">
            <a:extLst>
              <a:ext uri="{FF2B5EF4-FFF2-40B4-BE49-F238E27FC236}">
                <a16:creationId xmlns:a16="http://schemas.microsoft.com/office/drawing/2014/main" id="{47CDD2B8-DC37-43EA-A6AF-9475AF0D047A}"/>
              </a:ext>
            </a:extLst>
          </p:cNvPr>
          <p:cNvSpPr txBox="1"/>
          <p:nvPr/>
        </p:nvSpPr>
        <p:spPr>
          <a:xfrm>
            <a:off x="4248833" y="4109837"/>
            <a:ext cx="646331" cy="338554"/>
          </a:xfrm>
          <a:prstGeom prst="rect">
            <a:avLst/>
          </a:prstGeom>
          <a:noFill/>
        </p:spPr>
        <p:txBody>
          <a:bodyPr wrap="none" rtlCol="0">
            <a:spAutoFit/>
          </a:bodyPr>
          <a:lstStyle/>
          <a:p>
            <a:r>
              <a:rPr lang="de-DE" dirty="0"/>
              <a:t>04.21</a:t>
            </a:r>
          </a:p>
        </p:txBody>
      </p:sp>
      <p:pic>
        <p:nvPicPr>
          <p:cNvPr id="19" name="Grafik 18">
            <a:extLst>
              <a:ext uri="{FF2B5EF4-FFF2-40B4-BE49-F238E27FC236}">
                <a16:creationId xmlns:a16="http://schemas.microsoft.com/office/drawing/2014/main" id="{A0272373-232D-43F8-BBC8-FCCE9563902C}"/>
              </a:ext>
            </a:extLst>
          </p:cNvPr>
          <p:cNvPicPr>
            <a:picLocks noChangeAspect="1"/>
          </p:cNvPicPr>
          <p:nvPr/>
        </p:nvPicPr>
        <p:blipFill>
          <a:blip r:embed="rId3"/>
          <a:stretch>
            <a:fillRect/>
          </a:stretch>
        </p:blipFill>
        <p:spPr>
          <a:xfrm>
            <a:off x="2043685" y="730623"/>
            <a:ext cx="4962525" cy="1162050"/>
          </a:xfrm>
          <a:prstGeom prst="rect">
            <a:avLst/>
          </a:prstGeom>
        </p:spPr>
      </p:pic>
      <p:sp>
        <p:nvSpPr>
          <p:cNvPr id="24" name="Textfeld 23">
            <a:extLst>
              <a:ext uri="{FF2B5EF4-FFF2-40B4-BE49-F238E27FC236}">
                <a16:creationId xmlns:a16="http://schemas.microsoft.com/office/drawing/2014/main" id="{C0989292-6022-44A1-94FB-25F15F20AA38}"/>
              </a:ext>
            </a:extLst>
          </p:cNvPr>
          <p:cNvSpPr txBox="1"/>
          <p:nvPr/>
        </p:nvSpPr>
        <p:spPr>
          <a:xfrm>
            <a:off x="1862180" y="2525342"/>
            <a:ext cx="5598368" cy="338554"/>
          </a:xfrm>
          <a:prstGeom prst="rect">
            <a:avLst/>
          </a:prstGeom>
          <a:noFill/>
        </p:spPr>
        <p:txBody>
          <a:bodyPr wrap="square">
            <a:spAutoFit/>
          </a:bodyPr>
          <a:lstStyle/>
          <a:p>
            <a:r>
              <a:rPr lang="de-DE" dirty="0">
                <a:hlinkClick r:id="rId4"/>
              </a:rPr>
              <a:t>Aktuelle Energiewende-Politik kostet bis zu 5,4 Billionen Euro</a:t>
            </a:r>
            <a:endParaRPr lang="de-DE" dirty="0"/>
          </a:p>
        </p:txBody>
      </p:sp>
      <p:sp>
        <p:nvSpPr>
          <p:cNvPr id="28" name="Textfeld 27">
            <a:extLst>
              <a:ext uri="{FF2B5EF4-FFF2-40B4-BE49-F238E27FC236}">
                <a16:creationId xmlns:a16="http://schemas.microsoft.com/office/drawing/2014/main" id="{BF2F8F28-3E2D-4C94-8ED7-38FD42038AE6}"/>
              </a:ext>
            </a:extLst>
          </p:cNvPr>
          <p:cNvSpPr txBox="1"/>
          <p:nvPr/>
        </p:nvSpPr>
        <p:spPr>
          <a:xfrm>
            <a:off x="539091" y="4393619"/>
            <a:ext cx="8244547" cy="1446550"/>
          </a:xfrm>
          <a:prstGeom prst="rect">
            <a:avLst/>
          </a:prstGeom>
          <a:noFill/>
        </p:spPr>
        <p:txBody>
          <a:bodyPr wrap="square">
            <a:spAutoFit/>
          </a:bodyPr>
          <a:lstStyle/>
          <a:p>
            <a:pPr algn="ctr"/>
            <a:r>
              <a:rPr lang="de-DE" sz="2000" b="1" dirty="0">
                <a:solidFill>
                  <a:srgbClr val="322A26"/>
                </a:solidFill>
                <a:cs typeface="Times New Roman" panose="02020603050405020304" pitchFamily="18" charset="0"/>
              </a:rPr>
              <a:t>Ausgehend von einer konsequenten und raschen Umsetzung der Energiewende seien in Deutschland bis 2045 Gesamtinvestitionen in Höhe von rund </a:t>
            </a:r>
            <a:r>
              <a:rPr lang="de-DE" sz="2800" b="1" dirty="0">
                <a:solidFill>
                  <a:srgbClr val="FF0000"/>
                </a:solidFill>
                <a:cs typeface="Times New Roman" panose="02020603050405020304" pitchFamily="18" charset="0"/>
              </a:rPr>
              <a:t>6 Billionen Euro </a:t>
            </a:r>
            <a:r>
              <a:rPr lang="de-DE" sz="2000" b="1" dirty="0">
                <a:solidFill>
                  <a:srgbClr val="322A26"/>
                </a:solidFill>
                <a:cs typeface="Times New Roman" panose="02020603050405020304" pitchFamily="18" charset="0"/>
              </a:rPr>
              <a:t>notwendig, wie aus einer Untersuchung der Unternehmensberatung McKinsey hervorgeht.</a:t>
            </a:r>
          </a:p>
        </p:txBody>
      </p:sp>
      <p:sp>
        <p:nvSpPr>
          <p:cNvPr id="30" name="Textfeld 29">
            <a:extLst>
              <a:ext uri="{FF2B5EF4-FFF2-40B4-BE49-F238E27FC236}">
                <a16:creationId xmlns:a16="http://schemas.microsoft.com/office/drawing/2014/main" id="{5817ACFA-EB07-4888-8EF7-55A0AF3C033F}"/>
              </a:ext>
            </a:extLst>
          </p:cNvPr>
          <p:cNvSpPr txBox="1"/>
          <p:nvPr/>
        </p:nvSpPr>
        <p:spPr>
          <a:xfrm>
            <a:off x="1366772" y="5840169"/>
            <a:ext cx="7056783" cy="338554"/>
          </a:xfrm>
          <a:prstGeom prst="rect">
            <a:avLst/>
          </a:prstGeom>
          <a:noFill/>
        </p:spPr>
        <p:txBody>
          <a:bodyPr wrap="square">
            <a:spAutoFit/>
          </a:bodyPr>
          <a:lstStyle/>
          <a:p>
            <a:r>
              <a:rPr lang="de-DE" dirty="0">
                <a:hlinkClick r:id="rId5"/>
              </a:rPr>
              <a:t>Studie: Klimaneutralität in Deutschland kostet 6 Billionen Euro | </a:t>
            </a:r>
            <a:r>
              <a:rPr lang="de-DE" dirty="0" err="1">
                <a:hlinkClick r:id="rId5"/>
              </a:rPr>
              <a:t>heise</a:t>
            </a:r>
            <a:r>
              <a:rPr lang="de-DE" dirty="0">
                <a:hlinkClick r:id="rId5"/>
              </a:rPr>
              <a:t> online</a:t>
            </a:r>
            <a:endParaRPr lang="de-DE" dirty="0"/>
          </a:p>
        </p:txBody>
      </p:sp>
      <p:cxnSp>
        <p:nvCxnSpPr>
          <p:cNvPr id="12" name="Gerader Verbinder 11">
            <a:extLst>
              <a:ext uri="{FF2B5EF4-FFF2-40B4-BE49-F238E27FC236}">
                <a16:creationId xmlns:a16="http://schemas.microsoft.com/office/drawing/2014/main" id="{0C4BFD75-A639-4E6A-A7C9-85D4744CB7B3}"/>
              </a:ext>
            </a:extLst>
          </p:cNvPr>
          <p:cNvCxnSpPr/>
          <p:nvPr/>
        </p:nvCxnSpPr>
        <p:spPr bwMode="auto">
          <a:xfrm>
            <a:off x="539091" y="2920738"/>
            <a:ext cx="7956885"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Grafik 5">
            <a:extLst>
              <a:ext uri="{FF2B5EF4-FFF2-40B4-BE49-F238E27FC236}">
                <a16:creationId xmlns:a16="http://schemas.microsoft.com/office/drawing/2014/main" id="{05E963A1-C79B-4E58-90B2-EE12537FA47C}"/>
              </a:ext>
            </a:extLst>
          </p:cNvPr>
          <p:cNvPicPr>
            <a:picLocks noChangeAspect="1"/>
          </p:cNvPicPr>
          <p:nvPr/>
        </p:nvPicPr>
        <p:blipFill>
          <a:blip r:embed="rId6"/>
          <a:stretch>
            <a:fillRect/>
          </a:stretch>
        </p:blipFill>
        <p:spPr>
          <a:xfrm>
            <a:off x="2915816" y="2997663"/>
            <a:ext cx="3312368" cy="1134290"/>
          </a:xfrm>
          <a:prstGeom prst="rect">
            <a:avLst/>
          </a:prstGeom>
        </p:spPr>
      </p:pic>
      <p:sp>
        <p:nvSpPr>
          <p:cNvPr id="2" name="Foliennummernplatzhalter 1">
            <a:extLst>
              <a:ext uri="{FF2B5EF4-FFF2-40B4-BE49-F238E27FC236}">
                <a16:creationId xmlns:a16="http://schemas.microsoft.com/office/drawing/2014/main" id="{B4F3510A-5128-419F-9ECD-2A70BA973767}"/>
              </a:ext>
            </a:extLst>
          </p:cNvPr>
          <p:cNvSpPr>
            <a:spLocks noGrp="1"/>
          </p:cNvSpPr>
          <p:nvPr>
            <p:ph type="sldNum" sz="quarter" idx="12"/>
          </p:nvPr>
        </p:nvSpPr>
        <p:spPr/>
        <p:txBody>
          <a:bodyPr/>
          <a:lstStyle/>
          <a:p>
            <a:pPr lvl="1">
              <a:defRPr/>
            </a:pPr>
            <a:fld id="{75CF06A5-FA69-4E60-A97D-2E367DEC9131}" type="slidenum">
              <a:rPr lang="de-DE" altLang="de-DE" smtClean="0"/>
              <a:pPr lvl="1">
                <a:defRPr/>
              </a:pPr>
              <a:t>71</a:t>
            </a:fld>
            <a:endParaRPr lang="de-DE" altLang="de-DE">
              <a:latin typeface="+mn-lt"/>
            </a:endParaRPr>
          </a:p>
        </p:txBody>
      </p:sp>
    </p:spTree>
    <p:extLst>
      <p:ext uri="{BB962C8B-B14F-4D97-AF65-F5344CB8AC3E}">
        <p14:creationId xmlns:p14="http://schemas.microsoft.com/office/powerpoint/2010/main" val="149881624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out)">
                                      <p:cBhvr>
                                        <p:cTn id="7" dur="2000"/>
                                        <p:tgtEl>
                                          <p:spTgt spid="15"/>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out)">
                                      <p:cBhvr>
                                        <p:cTn id="10" dur="2000"/>
                                        <p:tgtEl>
                                          <p:spTgt spid="10"/>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circle(out)">
                                      <p:cBhvr>
                                        <p:cTn id="13" dur="20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ircle(out)">
                                      <p:cBhvr>
                                        <p:cTn id="18" dur="2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out)">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circle(out)">
                                      <p:cBhvr>
                                        <p:cTn id="28" dur="2000"/>
                                        <p:tgtEl>
                                          <p:spTgt spid="18"/>
                                        </p:tgtEl>
                                      </p:cBhvr>
                                    </p:animEffect>
                                  </p:childTnLst>
                                </p:cTn>
                              </p:par>
                              <p:par>
                                <p:cTn id="29" presetID="6" presetClass="entr" presetSubtype="32"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circle(out)">
                                      <p:cBhvr>
                                        <p:cTn id="31" dur="2000"/>
                                        <p:tgtEl>
                                          <p:spTgt spid="28"/>
                                        </p:tgtEl>
                                      </p:cBhvr>
                                    </p:animEffect>
                                  </p:childTnLst>
                                </p:cTn>
                              </p:par>
                              <p:par>
                                <p:cTn id="32" presetID="6" presetClass="entr" presetSubtype="32"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circle(out)">
                                      <p:cBhvr>
                                        <p:cTn id="34"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8" grpId="0"/>
      <p:bldP spid="24" grpId="0"/>
      <p:bldP spid="28" grpId="0"/>
      <p:bldP spid="3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81461"/>
            <a:ext cx="8229600" cy="166030"/>
          </a:xfrm>
        </p:spPr>
        <p:txBody>
          <a:bodyPr/>
          <a:lstStyle/>
          <a:p>
            <a:r>
              <a:rPr lang="de-DE" dirty="0"/>
              <a:t>Widersprüche der deutschen Energiepolitik</a:t>
            </a:r>
          </a:p>
        </p:txBody>
      </p:sp>
      <p:sp>
        <p:nvSpPr>
          <p:cNvPr id="7" name="Textfeld 6"/>
          <p:cNvSpPr txBox="1"/>
          <p:nvPr/>
        </p:nvSpPr>
        <p:spPr>
          <a:xfrm>
            <a:off x="5508104" y="980729"/>
            <a:ext cx="184731" cy="338554"/>
          </a:xfrm>
          <a:prstGeom prst="rect">
            <a:avLst/>
          </a:prstGeom>
          <a:noFill/>
        </p:spPr>
        <p:txBody>
          <a:bodyPr wrap="none" rtlCol="0">
            <a:spAutoFit/>
          </a:bodyPr>
          <a:lstStyle/>
          <a:p>
            <a:endParaRPr lang="de-DE" dirty="0"/>
          </a:p>
        </p:txBody>
      </p:sp>
      <p:sp>
        <p:nvSpPr>
          <p:cNvPr id="10" name="Textfeld 9"/>
          <p:cNvSpPr txBox="1"/>
          <p:nvPr/>
        </p:nvSpPr>
        <p:spPr>
          <a:xfrm rot="21088009">
            <a:off x="6703897" y="3015185"/>
            <a:ext cx="2270076" cy="707886"/>
          </a:xfrm>
          <a:prstGeom prst="rect">
            <a:avLst/>
          </a:prstGeom>
          <a:noFill/>
        </p:spPr>
        <p:txBody>
          <a:bodyPr wrap="square" rtlCol="0">
            <a:spAutoFit/>
          </a:bodyPr>
          <a:lstStyle/>
          <a:p>
            <a:endParaRPr lang="de-DE" sz="4000" b="1" dirty="0">
              <a:solidFill>
                <a:srgbClr val="FF0000"/>
              </a:solidFill>
              <a:effectLst>
                <a:outerShdw blurRad="38100" dist="38100" dir="2700000" algn="tl">
                  <a:srgbClr val="000000">
                    <a:alpha val="43137"/>
                  </a:srgbClr>
                </a:outerShdw>
              </a:effectLst>
            </a:endParaRPr>
          </a:p>
        </p:txBody>
      </p:sp>
      <p:sp>
        <p:nvSpPr>
          <p:cNvPr id="12" name="Fußzeilenplatzhalter 11"/>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EF6D331F-3233-4835-9E40-9ED97D008282}"/>
              </a:ext>
            </a:extLst>
          </p:cNvPr>
          <p:cNvSpPr>
            <a:spLocks noGrp="1"/>
          </p:cNvSpPr>
          <p:nvPr>
            <p:ph type="sldNum" sz="quarter" idx="12"/>
          </p:nvPr>
        </p:nvSpPr>
        <p:spPr/>
        <p:txBody>
          <a:bodyPr/>
          <a:lstStyle/>
          <a:p>
            <a:pPr>
              <a:defRPr/>
            </a:pPr>
            <a:fld id="{1C2867A0-F623-427E-AB3E-7CA64D419047}" type="slidenum">
              <a:rPr lang="de-DE" altLang="de-DE" smtClean="0"/>
              <a:pPr>
                <a:defRPr/>
              </a:pPr>
              <a:t>72</a:t>
            </a:fld>
            <a:endParaRPr lang="de-DE" altLang="de-DE"/>
          </a:p>
        </p:txBody>
      </p:sp>
      <p:sp>
        <p:nvSpPr>
          <p:cNvPr id="8" name="Textfeld 7">
            <a:extLst>
              <a:ext uri="{FF2B5EF4-FFF2-40B4-BE49-F238E27FC236}">
                <a16:creationId xmlns:a16="http://schemas.microsoft.com/office/drawing/2014/main" id="{2B63C41D-FD4F-46CB-B374-5A6177A0C97E}"/>
              </a:ext>
            </a:extLst>
          </p:cNvPr>
          <p:cNvSpPr txBox="1"/>
          <p:nvPr/>
        </p:nvSpPr>
        <p:spPr>
          <a:xfrm>
            <a:off x="143000" y="1012954"/>
            <a:ext cx="8870928" cy="4832092"/>
          </a:xfrm>
          <a:prstGeom prst="rect">
            <a:avLst/>
          </a:prstGeom>
          <a:solidFill>
            <a:schemeClr val="bg1"/>
          </a:solidFill>
        </p:spPr>
        <p:txBody>
          <a:bodyPr wrap="square" rtlCol="0">
            <a:spAutoFit/>
          </a:bodyPr>
          <a:lstStyle>
            <a:defPPr>
              <a:defRPr lang="en-US"/>
            </a:defPPr>
            <a:lvl1pPr algn="ctr">
              <a:defRPr sz="2400" b="1"/>
            </a:lvl1pPr>
          </a:lstStyle>
          <a:p>
            <a:r>
              <a:rPr lang="de-DE" altLang="de-DE" sz="3600" dirty="0"/>
              <a:t>Dr. Ing. Leonhard Birnbaum</a:t>
            </a:r>
          </a:p>
          <a:p>
            <a:r>
              <a:rPr lang="de-DE" altLang="de-DE" dirty="0"/>
              <a:t>Interview vom November 2025</a:t>
            </a:r>
          </a:p>
          <a:p>
            <a:r>
              <a:rPr lang="de-DE" altLang="de-DE" dirty="0"/>
              <a:t>Vorstandsvorsitzenden des Energiekonzerns E.ON </a:t>
            </a:r>
          </a:p>
          <a:p>
            <a:endParaRPr lang="de-DE" altLang="de-DE" dirty="0"/>
          </a:p>
          <a:p>
            <a:r>
              <a:rPr lang="de-DE" altLang="de-DE" sz="2800" dirty="0"/>
              <a:t>die aktuelle deutsche Energiewende ist "extrem teuer„ und es sind grundlegende Reformen notwendig</a:t>
            </a:r>
            <a:endParaRPr lang="de-DE" sz="2800" dirty="0"/>
          </a:p>
          <a:p>
            <a:r>
              <a:rPr lang="de-DE" altLang="de-DE" dirty="0"/>
              <a:t>. </a:t>
            </a:r>
          </a:p>
          <a:p>
            <a:r>
              <a:rPr lang="de-DE" altLang="de-DE" sz="4000" dirty="0"/>
              <a:t>„Wir bauen Erneuerbare, die wir nicht brauchen, in ein Netz, das es nicht verträgt“</a:t>
            </a:r>
          </a:p>
        </p:txBody>
      </p:sp>
    </p:spTree>
    <p:extLst>
      <p:ext uri="{BB962C8B-B14F-4D97-AF65-F5344CB8AC3E}">
        <p14:creationId xmlns:p14="http://schemas.microsoft.com/office/powerpoint/2010/main" val="259789960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nodePh="1">
                                  <p:stCondLst>
                                    <p:cond delay="200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73</a:t>
            </a:fld>
            <a:endParaRPr lang="de-DE" altLang="de-DE"/>
          </a:p>
        </p:txBody>
      </p:sp>
      <p:sp>
        <p:nvSpPr>
          <p:cNvPr id="7" name="Titel 6">
            <a:extLst>
              <a:ext uri="{FF2B5EF4-FFF2-40B4-BE49-F238E27FC236}">
                <a16:creationId xmlns:a16="http://schemas.microsoft.com/office/drawing/2014/main" id="{F0F58C0B-B447-4B36-9C1B-E7D1CB79590A}"/>
              </a:ext>
            </a:extLst>
          </p:cNvPr>
          <p:cNvSpPr>
            <a:spLocks noGrp="1"/>
          </p:cNvSpPr>
          <p:nvPr>
            <p:ph type="title"/>
          </p:nvPr>
        </p:nvSpPr>
        <p:spPr>
          <a:xfrm>
            <a:off x="457200" y="136525"/>
            <a:ext cx="8229600" cy="562074"/>
          </a:xfrm>
        </p:spPr>
        <p:txBody>
          <a:bodyPr/>
          <a:lstStyle/>
          <a:p>
            <a:r>
              <a:rPr lang="de-DE" dirty="0"/>
              <a:t>Generatorspannung Solaranlagen</a:t>
            </a:r>
          </a:p>
        </p:txBody>
      </p:sp>
      <p:sp>
        <p:nvSpPr>
          <p:cNvPr id="9" name="AutoShape 2" descr="Flächenkraftwerk: !Original: Stefan RieplVector: Mrmw / CC0 Quelle: Wikipedia">
            <a:extLst>
              <a:ext uri="{FF2B5EF4-FFF2-40B4-BE49-F238E27FC236}">
                <a16:creationId xmlns:a16="http://schemas.microsoft.com/office/drawing/2014/main" id="{63D781F9-873A-46F3-B5F0-BCCD1D0BB748}"/>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0" name="AutoShape 4" descr="Flächenkraftwerk: !Original: Stefan RieplVector: Mrmw / CC0 Quelle: Wikipedia">
            <a:extLst>
              <a:ext uri="{FF2B5EF4-FFF2-40B4-BE49-F238E27FC236}">
                <a16:creationId xmlns:a16="http://schemas.microsoft.com/office/drawing/2014/main" id="{E3DCA6D4-10F6-47E4-AE06-7DAA5F41A76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34" name="Textfeld 33">
            <a:extLst>
              <a:ext uri="{FF2B5EF4-FFF2-40B4-BE49-F238E27FC236}">
                <a16:creationId xmlns:a16="http://schemas.microsoft.com/office/drawing/2014/main" id="{6C811F0B-500F-4F94-A019-643425558A77}"/>
              </a:ext>
            </a:extLst>
          </p:cNvPr>
          <p:cNvSpPr txBox="1"/>
          <p:nvPr/>
        </p:nvSpPr>
        <p:spPr>
          <a:xfrm>
            <a:off x="601049" y="1232756"/>
            <a:ext cx="7941901" cy="3716402"/>
          </a:xfrm>
          <a:prstGeom prst="rect">
            <a:avLst/>
          </a:prstGeom>
          <a:noFill/>
        </p:spPr>
        <p:txBody>
          <a:bodyPr wrap="square">
            <a:spAutoFit/>
          </a:bodyPr>
          <a:lstStyle/>
          <a:p>
            <a:pPr marL="342900" lvl="0" indent="-342900">
              <a:lnSpc>
                <a:spcPts val="1800"/>
              </a:lnSpc>
              <a:spcAft>
                <a:spcPts val="900"/>
              </a:spcAft>
              <a:buSzPts val="1000"/>
              <a:buFont typeface="Arial" panose="020B0604020202020204" pitchFamily="34" charset="0"/>
              <a:buChar char="•"/>
              <a:tabLst>
                <a:tab pos="457200" algn="l"/>
              </a:tabLst>
            </a:pPr>
            <a:r>
              <a:rPr lang="de-DE" sz="2400" b="1" dirty="0">
                <a:solidFill>
                  <a:srgbClr val="0A0A0A"/>
                </a:solidFill>
                <a:cs typeface="Times New Roman" panose="02020603050405020304" pitchFamily="18" charset="0"/>
              </a:rPr>
              <a:t>Einzelnes Solarmodul (Standard): Liegt typischerweise </a:t>
            </a:r>
          </a:p>
          <a:p>
            <a:pPr lvl="0">
              <a:lnSpc>
                <a:spcPts val="1800"/>
              </a:lnSpc>
              <a:spcAft>
                <a:spcPts val="900"/>
              </a:spcAft>
              <a:buSzPts val="1000"/>
              <a:tabLst>
                <a:tab pos="457200" algn="l"/>
              </a:tabLst>
            </a:pPr>
            <a:r>
              <a:rPr lang="de-DE" sz="2400" b="1" dirty="0">
                <a:solidFill>
                  <a:srgbClr val="0A0A0A"/>
                </a:solidFill>
                <a:cs typeface="Times New Roman" panose="02020603050405020304" pitchFamily="18" charset="0"/>
              </a:rPr>
              <a:t>     zwischen 30 und 50 Volt (DC).</a:t>
            </a:r>
          </a:p>
          <a:p>
            <a:pPr marL="342900" lvl="0" indent="-342900">
              <a:lnSpc>
                <a:spcPts val="1800"/>
              </a:lnSpc>
              <a:spcAft>
                <a:spcPts val="900"/>
              </a:spcAft>
              <a:buSzPts val="1000"/>
              <a:buFont typeface="Arial" panose="020B0604020202020204" pitchFamily="34" charset="0"/>
              <a:buChar char="•"/>
              <a:tabLst>
                <a:tab pos="457200" algn="l"/>
              </a:tabLst>
            </a:pPr>
            <a:endParaRPr lang="de-DE" sz="2400" b="1" dirty="0">
              <a:solidFill>
                <a:srgbClr val="0A0A0A"/>
              </a:solidFill>
              <a:cs typeface="Times New Roman" panose="02020603050405020304" pitchFamily="18" charset="0"/>
            </a:endParaRPr>
          </a:p>
          <a:p>
            <a:pPr marL="342900" indent="-342900">
              <a:buFont typeface="Arial" panose="020B0604020202020204" pitchFamily="34" charset="0"/>
              <a:buChar char="•"/>
            </a:pPr>
            <a:r>
              <a:rPr lang="de-DE" sz="2400" b="1" dirty="0">
                <a:solidFill>
                  <a:srgbClr val="0A0A0A"/>
                </a:solidFill>
                <a:effectLst/>
                <a:ea typeface="Times New Roman" panose="02020603050405020304" pitchFamily="18" charset="0"/>
                <a:cs typeface="Times New Roman" panose="02020603050405020304" pitchFamily="18" charset="0"/>
              </a:rPr>
              <a:t>Solar-String (Reihenschaltung): Bei größeren Anlagen werden Module in Reihe geschaltet, wodurch sich die Spannungen addieren, oft 300V bis 800V DC.</a:t>
            </a:r>
            <a:r>
              <a:rPr lang="de-DE" sz="2400" b="1" dirty="0">
                <a:effectLst/>
                <a:ea typeface="Times New Roman" panose="02020603050405020304" pitchFamily="18" charset="0"/>
                <a:cs typeface="Times New Roman" panose="02020603050405020304" pitchFamily="18" charset="0"/>
              </a:rPr>
              <a:t> </a:t>
            </a:r>
            <a:r>
              <a:rPr lang="de-DE" sz="2400" b="1" dirty="0">
                <a:solidFill>
                  <a:srgbClr val="0A0A0A"/>
                </a:solidFill>
                <a:effectLst/>
                <a:ea typeface="Times New Roman" panose="02020603050405020304" pitchFamily="18" charset="0"/>
                <a:cs typeface="Times New Roman" panose="02020603050405020304" pitchFamily="18" charset="0"/>
              </a:rPr>
              <a:t>Inselanlagen/</a:t>
            </a:r>
          </a:p>
          <a:p>
            <a:pPr marL="342900" indent="-342900">
              <a:buFont typeface="Arial" panose="020B0604020202020204" pitchFamily="34" charset="0"/>
              <a:buChar char="•"/>
            </a:pPr>
            <a:endParaRPr lang="de-DE" sz="2400" b="1" dirty="0">
              <a:solidFill>
                <a:srgbClr val="0A0A0A"/>
              </a:solidFill>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b="1" dirty="0">
                <a:solidFill>
                  <a:srgbClr val="0A0A0A"/>
                </a:solidFill>
                <a:effectLst/>
                <a:ea typeface="Times New Roman" panose="02020603050405020304" pitchFamily="18" charset="0"/>
                <a:cs typeface="Times New Roman" panose="02020603050405020304" pitchFamily="18" charset="0"/>
              </a:rPr>
              <a:t>Balkonkraftwerke: 12V-, 24V- oder 48V-Systeme, wobei die Modulspannung oft über Laderegler angepasst wird</a:t>
            </a:r>
            <a:r>
              <a:rPr lang="de-DE" sz="2400" b="1" dirty="0">
                <a:effectLst/>
                <a:ea typeface="Times New Roman" panose="02020603050405020304" pitchFamily="18" charset="0"/>
                <a:cs typeface="Times New Roman" panose="02020603050405020304" pitchFamily="18" charset="0"/>
              </a:rPr>
              <a:t> </a:t>
            </a:r>
            <a:endParaRPr lang="de-DE" sz="2400" dirty="0">
              <a:cs typeface="Times New Roman" panose="02020603050405020304" pitchFamily="18" charset="0"/>
            </a:endParaRPr>
          </a:p>
        </p:txBody>
      </p:sp>
    </p:spTree>
    <p:extLst>
      <p:ext uri="{BB962C8B-B14F-4D97-AF65-F5344CB8AC3E}">
        <p14:creationId xmlns:p14="http://schemas.microsoft.com/office/powerpoint/2010/main" val="65752686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circle(out)">
                                      <p:cBhvr>
                                        <p:cTn id="7" dur="2000"/>
                                        <p:tgtEl>
                                          <p:spTgt spid="34">
                                            <p:txEl>
                                              <p:pRg st="0" end="0"/>
                                            </p:txEl>
                                          </p:spTgt>
                                        </p:tgtEl>
                                      </p:cBhvr>
                                    </p:animEffect>
                                  </p:childTnLst>
                                </p:cTn>
                              </p:par>
                              <p:par>
                                <p:cTn id="8" presetID="6" presetClass="entr" presetSubtype="32" fill="hold" nodeType="withEffect">
                                  <p:stCondLst>
                                    <p:cond delay="0"/>
                                  </p:stCondLst>
                                  <p:childTnLst>
                                    <p:set>
                                      <p:cBhvr>
                                        <p:cTn id="9" dur="1" fill="hold">
                                          <p:stCondLst>
                                            <p:cond delay="0"/>
                                          </p:stCondLst>
                                        </p:cTn>
                                        <p:tgtEl>
                                          <p:spTgt spid="34">
                                            <p:txEl>
                                              <p:pRg st="1" end="1"/>
                                            </p:txEl>
                                          </p:spTgt>
                                        </p:tgtEl>
                                        <p:attrNameLst>
                                          <p:attrName>style.visibility</p:attrName>
                                        </p:attrNameLst>
                                      </p:cBhvr>
                                      <p:to>
                                        <p:strVal val="visible"/>
                                      </p:to>
                                    </p:set>
                                    <p:animEffect transition="in" filter="circle(out)">
                                      <p:cBhvr>
                                        <p:cTn id="10" dur="2000"/>
                                        <p:tgtEl>
                                          <p:spTgt spid="3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32" fill="hold" nodeType="clickEffect">
                                  <p:stCondLst>
                                    <p:cond delay="0"/>
                                  </p:stCondLst>
                                  <p:childTnLst>
                                    <p:set>
                                      <p:cBhvr>
                                        <p:cTn id="14" dur="1" fill="hold">
                                          <p:stCondLst>
                                            <p:cond delay="0"/>
                                          </p:stCondLst>
                                        </p:cTn>
                                        <p:tgtEl>
                                          <p:spTgt spid="34">
                                            <p:txEl>
                                              <p:pRg st="3" end="3"/>
                                            </p:txEl>
                                          </p:spTgt>
                                        </p:tgtEl>
                                        <p:attrNameLst>
                                          <p:attrName>style.visibility</p:attrName>
                                        </p:attrNameLst>
                                      </p:cBhvr>
                                      <p:to>
                                        <p:strVal val="visible"/>
                                      </p:to>
                                    </p:set>
                                    <p:animEffect transition="in" filter="circle(out)">
                                      <p:cBhvr>
                                        <p:cTn id="15" dur="2000"/>
                                        <p:tgtEl>
                                          <p:spTgt spid="3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nodeType="clickEffect">
                                  <p:stCondLst>
                                    <p:cond delay="0"/>
                                  </p:stCondLst>
                                  <p:childTnLst>
                                    <p:set>
                                      <p:cBhvr>
                                        <p:cTn id="19" dur="1" fill="hold">
                                          <p:stCondLst>
                                            <p:cond delay="0"/>
                                          </p:stCondLst>
                                        </p:cTn>
                                        <p:tgtEl>
                                          <p:spTgt spid="34">
                                            <p:txEl>
                                              <p:pRg st="5" end="5"/>
                                            </p:txEl>
                                          </p:spTgt>
                                        </p:tgtEl>
                                        <p:attrNameLst>
                                          <p:attrName>style.visibility</p:attrName>
                                        </p:attrNameLst>
                                      </p:cBhvr>
                                      <p:to>
                                        <p:strVal val="visible"/>
                                      </p:to>
                                    </p:set>
                                    <p:animEffect transition="in" filter="circle(out)">
                                      <p:cBhvr>
                                        <p:cTn id="20" dur="2000"/>
                                        <p:tgtEl>
                                          <p:spTgt spid="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2"/>
          <p:cNvSpPr txBox="1">
            <a:spLocks noChangeArrowheads="1"/>
          </p:cNvSpPr>
          <p:nvPr/>
        </p:nvSpPr>
        <p:spPr bwMode="auto">
          <a:xfrm>
            <a:off x="278153" y="905226"/>
            <a:ext cx="8640959" cy="5216813"/>
          </a:xfrm>
          <a:prstGeom prst="rect">
            <a:avLst/>
          </a:prstGeom>
          <a:solidFill>
            <a:schemeClr val="bg1"/>
          </a:solidFill>
          <a:ln>
            <a:noFill/>
          </a:ln>
          <a:effectLst/>
        </p:spPr>
        <p:txBody>
          <a:bodyPr wrap="squar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defRPr/>
            </a:pPr>
            <a:r>
              <a:rPr lang="de-DE" altLang="de-DE" sz="2800" b="1" dirty="0"/>
              <a:t>Kurzfristig</a:t>
            </a:r>
          </a:p>
          <a:p>
            <a:pPr algn="ctr">
              <a:lnSpc>
                <a:spcPct val="100000"/>
              </a:lnSpc>
              <a:spcBef>
                <a:spcPct val="0"/>
              </a:spcBef>
              <a:buClrTx/>
              <a:buSzTx/>
              <a:buFontTx/>
              <a:buNone/>
              <a:defRPr/>
            </a:pPr>
            <a:endParaRPr lang="de-DE" altLang="de-DE" sz="1100" b="1" dirty="0"/>
          </a:p>
          <a:p>
            <a:pPr marL="1943100" lvl="3" indent="-342900">
              <a:spcBef>
                <a:spcPct val="0"/>
              </a:spcBef>
              <a:buClrTx/>
              <a:buFont typeface="Arial" panose="020B0604020202020204" pitchFamily="34" charset="0"/>
              <a:buChar char="•"/>
              <a:defRPr/>
            </a:pPr>
            <a:r>
              <a:rPr lang="de-DE" altLang="de-DE" sz="2400" b="1" dirty="0"/>
              <a:t>Sofortiger Baustopp Solar- und Windanlagen</a:t>
            </a:r>
          </a:p>
          <a:p>
            <a:pPr marL="1943100" lvl="3" indent="-342900">
              <a:spcBef>
                <a:spcPct val="0"/>
              </a:spcBef>
              <a:buClrTx/>
              <a:buFont typeface="Arial" panose="020B0604020202020204" pitchFamily="34" charset="0"/>
              <a:buChar char="•"/>
              <a:defRPr/>
            </a:pPr>
            <a:r>
              <a:rPr lang="de-DE" altLang="de-DE" sz="2400" b="1" dirty="0"/>
              <a:t>Beibehaltung der Kohlekraftwerke</a:t>
            </a:r>
          </a:p>
          <a:p>
            <a:pPr marL="1943100" lvl="3" indent="-342900">
              <a:spcBef>
                <a:spcPct val="0"/>
              </a:spcBef>
              <a:buClrTx/>
              <a:buFont typeface="Arial" panose="020B0604020202020204" pitchFamily="34" charset="0"/>
              <a:buChar char="•"/>
              <a:defRPr/>
            </a:pPr>
            <a:r>
              <a:rPr lang="de-DE" altLang="de-DE" sz="2400" b="1" dirty="0"/>
              <a:t>Wiederinbetriebnahme der letzten 6 </a:t>
            </a:r>
            <a:r>
              <a:rPr lang="de-DE" altLang="de-DE" sz="2400" b="1" dirty="0" err="1"/>
              <a:t>KKW´s</a:t>
            </a:r>
            <a:endParaRPr lang="de-DE" altLang="de-DE" sz="2400" b="1" dirty="0"/>
          </a:p>
          <a:p>
            <a:pPr marL="1943100" lvl="3" indent="-342900">
              <a:spcBef>
                <a:spcPct val="0"/>
              </a:spcBef>
              <a:buClrTx/>
              <a:buFont typeface="Arial" panose="020B0604020202020204" pitchFamily="34" charset="0"/>
              <a:buChar char="•"/>
              <a:defRPr/>
            </a:pPr>
            <a:r>
              <a:rPr lang="de-DE" altLang="de-DE" sz="2400" b="1" dirty="0"/>
              <a:t>Gasförderung in Deutschland</a:t>
            </a:r>
          </a:p>
          <a:p>
            <a:pPr marL="1943100" lvl="3" indent="-342900">
              <a:spcBef>
                <a:spcPct val="0"/>
              </a:spcBef>
              <a:buClrTx/>
              <a:buFont typeface="Arial" panose="020B0604020202020204" pitchFamily="34" charset="0"/>
              <a:buChar char="•"/>
              <a:defRPr/>
            </a:pPr>
            <a:r>
              <a:rPr lang="de-DE" altLang="de-DE" sz="2400" b="1" dirty="0"/>
              <a:t>Bau von 50 GW Gasturbinen (170 Anlagen)</a:t>
            </a:r>
          </a:p>
          <a:p>
            <a:pPr marL="1943100" lvl="3" indent="-342900">
              <a:spcBef>
                <a:spcPct val="0"/>
              </a:spcBef>
              <a:buClrTx/>
              <a:buFont typeface="Arial" panose="020B0604020202020204" pitchFamily="34" charset="0"/>
              <a:buChar char="•"/>
              <a:defRPr/>
            </a:pPr>
            <a:r>
              <a:rPr lang="de-DE" altLang="de-DE" sz="2400" b="1" dirty="0"/>
              <a:t>Bau von Reaktoren der Gen 3 +</a:t>
            </a:r>
          </a:p>
          <a:p>
            <a:pPr marL="1943100" lvl="3" indent="-342900">
              <a:spcBef>
                <a:spcPct val="0"/>
              </a:spcBef>
              <a:buClrTx/>
              <a:buFont typeface="Arial" panose="020B0604020202020204" pitchFamily="34" charset="0"/>
              <a:buChar char="•"/>
              <a:defRPr/>
            </a:pPr>
            <a:endParaRPr lang="de-DE" altLang="de-DE" dirty="0"/>
          </a:p>
          <a:p>
            <a:pPr lvl="3" indent="0">
              <a:spcBef>
                <a:spcPct val="0"/>
              </a:spcBef>
              <a:buClrTx/>
              <a:buNone/>
              <a:defRPr/>
            </a:pPr>
            <a:endParaRPr lang="de-DE" altLang="de-DE" dirty="0"/>
          </a:p>
          <a:p>
            <a:pPr algn="ctr">
              <a:lnSpc>
                <a:spcPct val="100000"/>
              </a:lnSpc>
              <a:spcBef>
                <a:spcPct val="0"/>
              </a:spcBef>
              <a:buClrTx/>
              <a:buSzTx/>
              <a:buNone/>
              <a:defRPr/>
            </a:pPr>
            <a:r>
              <a:rPr lang="de-DE" altLang="de-DE" sz="2800" b="1" dirty="0"/>
              <a:t>Langfristig</a:t>
            </a:r>
            <a:endParaRPr lang="de-DE" altLang="de-DE" sz="1100" b="1" dirty="0"/>
          </a:p>
          <a:p>
            <a:pPr algn="ctr">
              <a:lnSpc>
                <a:spcPct val="100000"/>
              </a:lnSpc>
              <a:spcBef>
                <a:spcPct val="0"/>
              </a:spcBef>
              <a:buClrTx/>
              <a:buSzTx/>
              <a:buFontTx/>
              <a:buNone/>
              <a:defRPr/>
            </a:pPr>
            <a:r>
              <a:rPr lang="de-DE" altLang="de-DE" sz="2800" b="1" dirty="0">
                <a:solidFill>
                  <a:srgbClr val="C00000"/>
                </a:solidFill>
              </a:rPr>
              <a:t>Wir müssen uns neuen Technologien zuwenden</a:t>
            </a:r>
          </a:p>
          <a:p>
            <a:pPr algn="ctr">
              <a:lnSpc>
                <a:spcPct val="100000"/>
              </a:lnSpc>
              <a:spcBef>
                <a:spcPct val="0"/>
              </a:spcBef>
              <a:buClrTx/>
              <a:buSzTx/>
              <a:buFontTx/>
              <a:buNone/>
              <a:defRPr/>
            </a:pPr>
            <a:endParaRPr lang="de-DE" altLang="de-DE" sz="1400" b="1" dirty="0"/>
          </a:p>
          <a:p>
            <a:pPr marL="1943100" lvl="3" indent="-342900">
              <a:spcBef>
                <a:spcPct val="0"/>
              </a:spcBef>
              <a:buClrTx/>
              <a:buFont typeface="Arial" panose="020B0604020202020204" pitchFamily="34" charset="0"/>
              <a:buChar char="•"/>
              <a:defRPr/>
            </a:pPr>
            <a:r>
              <a:rPr lang="de-DE" altLang="de-DE" b="1" dirty="0"/>
              <a:t>Reaktoren der Gen 4 </a:t>
            </a:r>
          </a:p>
          <a:p>
            <a:pPr marL="1943100" lvl="3" indent="-342900">
              <a:spcBef>
                <a:spcPct val="0"/>
              </a:spcBef>
              <a:buClrTx/>
              <a:buFont typeface="Arial" panose="020B0604020202020204" pitchFamily="34" charset="0"/>
              <a:buChar char="•"/>
              <a:defRPr/>
            </a:pPr>
            <a:r>
              <a:rPr lang="de-DE" altLang="de-DE" b="1" dirty="0"/>
              <a:t>Fusionsanlagen </a:t>
            </a:r>
          </a:p>
        </p:txBody>
      </p:sp>
      <p:sp>
        <p:nvSpPr>
          <p:cNvPr id="9" name="Rectangle 3"/>
          <p:cNvSpPr>
            <a:spLocks noChangeArrowheads="1"/>
          </p:cNvSpPr>
          <p:nvPr/>
        </p:nvSpPr>
        <p:spPr bwMode="auto">
          <a:xfrm>
            <a:off x="3095836" y="90011"/>
            <a:ext cx="2492990"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Maßnahmen</a:t>
            </a:r>
            <a:endParaRPr lang="de-DE" altLang="de-DE" sz="3200" dirty="0">
              <a:solidFill>
                <a:schemeClr val="tx2"/>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5D444216-D408-4963-B93E-2D9960EC0C7B}"/>
              </a:ext>
            </a:extLst>
          </p:cNvPr>
          <p:cNvSpPr>
            <a:spLocks noGrp="1"/>
          </p:cNvSpPr>
          <p:nvPr>
            <p:ph type="sldNum" sz="quarter" idx="12"/>
          </p:nvPr>
        </p:nvSpPr>
        <p:spPr/>
        <p:txBody>
          <a:bodyPr/>
          <a:lstStyle/>
          <a:p>
            <a:pPr>
              <a:defRPr/>
            </a:pPr>
            <a:fld id="{1C2867A0-F623-427E-AB3E-7CA64D419047}" type="slidenum">
              <a:rPr lang="de-DE" altLang="de-DE" smtClean="0"/>
              <a:pPr>
                <a:defRPr/>
              </a:pPr>
              <a:t>74</a:t>
            </a:fld>
            <a:endParaRPr lang="de-DE" altLang="de-DE"/>
          </a:p>
        </p:txBody>
      </p:sp>
    </p:spTree>
    <p:extLst>
      <p:ext uri="{BB962C8B-B14F-4D97-AF65-F5344CB8AC3E}">
        <p14:creationId xmlns:p14="http://schemas.microsoft.com/office/powerpoint/2010/main" val="203632945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3668">
                                            <p:txEl>
                                              <p:pRg st="3" end="3"/>
                                            </p:txEl>
                                          </p:spTgt>
                                        </p:tgtEl>
                                        <p:attrNameLst>
                                          <p:attrName>style.visibility</p:attrName>
                                        </p:attrNameLst>
                                      </p:cBhvr>
                                      <p:to>
                                        <p:strVal val="visible"/>
                                      </p:to>
                                    </p:set>
                                    <p:animEffect transition="in" filter="fade">
                                      <p:cBhvr>
                                        <p:cTn id="7" dur="1000"/>
                                        <p:tgtEl>
                                          <p:spTgt spid="113668">
                                            <p:txEl>
                                              <p:pRg st="3" end="3"/>
                                            </p:txEl>
                                          </p:spTgt>
                                        </p:tgtEl>
                                      </p:cBhvr>
                                    </p:animEffect>
                                    <p:anim calcmode="lin" valueType="num">
                                      <p:cBhvr>
                                        <p:cTn id="8" dur="1000" fill="hold"/>
                                        <p:tgtEl>
                                          <p:spTgt spid="113668">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1366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3668">
                                            <p:txEl>
                                              <p:pRg st="4" end="4"/>
                                            </p:txEl>
                                          </p:spTgt>
                                        </p:tgtEl>
                                        <p:attrNameLst>
                                          <p:attrName>style.visibility</p:attrName>
                                        </p:attrNameLst>
                                      </p:cBhvr>
                                      <p:to>
                                        <p:strVal val="visible"/>
                                      </p:to>
                                    </p:set>
                                    <p:animEffect transition="in" filter="fade">
                                      <p:cBhvr>
                                        <p:cTn id="14" dur="1000"/>
                                        <p:tgtEl>
                                          <p:spTgt spid="113668">
                                            <p:txEl>
                                              <p:pRg st="4" end="4"/>
                                            </p:txEl>
                                          </p:spTgt>
                                        </p:tgtEl>
                                      </p:cBhvr>
                                    </p:animEffect>
                                    <p:anim calcmode="lin" valueType="num">
                                      <p:cBhvr>
                                        <p:cTn id="15" dur="1000" fill="hold"/>
                                        <p:tgtEl>
                                          <p:spTgt spid="113668">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1366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3668">
                                            <p:txEl>
                                              <p:pRg st="5" end="5"/>
                                            </p:txEl>
                                          </p:spTgt>
                                        </p:tgtEl>
                                        <p:attrNameLst>
                                          <p:attrName>style.visibility</p:attrName>
                                        </p:attrNameLst>
                                      </p:cBhvr>
                                      <p:to>
                                        <p:strVal val="visible"/>
                                      </p:to>
                                    </p:set>
                                    <p:animEffect transition="in" filter="fade">
                                      <p:cBhvr>
                                        <p:cTn id="21" dur="1000"/>
                                        <p:tgtEl>
                                          <p:spTgt spid="113668">
                                            <p:txEl>
                                              <p:pRg st="5" end="5"/>
                                            </p:txEl>
                                          </p:spTgt>
                                        </p:tgtEl>
                                      </p:cBhvr>
                                    </p:animEffect>
                                    <p:anim calcmode="lin" valueType="num">
                                      <p:cBhvr>
                                        <p:cTn id="22" dur="1000" fill="hold"/>
                                        <p:tgtEl>
                                          <p:spTgt spid="113668">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11366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3668">
                                            <p:txEl>
                                              <p:pRg st="6" end="6"/>
                                            </p:txEl>
                                          </p:spTgt>
                                        </p:tgtEl>
                                        <p:attrNameLst>
                                          <p:attrName>style.visibility</p:attrName>
                                        </p:attrNameLst>
                                      </p:cBhvr>
                                      <p:to>
                                        <p:strVal val="visible"/>
                                      </p:to>
                                    </p:set>
                                    <p:animEffect transition="in" filter="fade">
                                      <p:cBhvr>
                                        <p:cTn id="28" dur="1000"/>
                                        <p:tgtEl>
                                          <p:spTgt spid="113668">
                                            <p:txEl>
                                              <p:pRg st="6" end="6"/>
                                            </p:txEl>
                                          </p:spTgt>
                                        </p:tgtEl>
                                      </p:cBhvr>
                                    </p:animEffect>
                                    <p:anim calcmode="lin" valueType="num">
                                      <p:cBhvr>
                                        <p:cTn id="29" dur="1000" fill="hold"/>
                                        <p:tgtEl>
                                          <p:spTgt spid="113668">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11366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3668">
                                            <p:txEl>
                                              <p:pRg st="7" end="7"/>
                                            </p:txEl>
                                          </p:spTgt>
                                        </p:tgtEl>
                                        <p:attrNameLst>
                                          <p:attrName>style.visibility</p:attrName>
                                        </p:attrNameLst>
                                      </p:cBhvr>
                                      <p:to>
                                        <p:strVal val="visible"/>
                                      </p:to>
                                    </p:set>
                                    <p:animEffect transition="in" filter="fade">
                                      <p:cBhvr>
                                        <p:cTn id="35" dur="1000"/>
                                        <p:tgtEl>
                                          <p:spTgt spid="113668">
                                            <p:txEl>
                                              <p:pRg st="7" end="7"/>
                                            </p:txEl>
                                          </p:spTgt>
                                        </p:tgtEl>
                                      </p:cBhvr>
                                    </p:animEffect>
                                    <p:anim calcmode="lin" valueType="num">
                                      <p:cBhvr>
                                        <p:cTn id="36" dur="1000" fill="hold"/>
                                        <p:tgtEl>
                                          <p:spTgt spid="113668">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11366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3668">
                                            <p:txEl>
                                              <p:pRg st="10" end="10"/>
                                            </p:txEl>
                                          </p:spTgt>
                                        </p:tgtEl>
                                        <p:attrNameLst>
                                          <p:attrName>style.visibility</p:attrName>
                                        </p:attrNameLst>
                                      </p:cBhvr>
                                      <p:to>
                                        <p:strVal val="visible"/>
                                      </p:to>
                                    </p:set>
                                    <p:animEffect transition="in" filter="fade">
                                      <p:cBhvr>
                                        <p:cTn id="42" dur="1000"/>
                                        <p:tgtEl>
                                          <p:spTgt spid="113668">
                                            <p:txEl>
                                              <p:pRg st="10" end="10"/>
                                            </p:txEl>
                                          </p:spTgt>
                                        </p:tgtEl>
                                      </p:cBhvr>
                                    </p:animEffect>
                                    <p:anim calcmode="lin" valueType="num">
                                      <p:cBhvr>
                                        <p:cTn id="43" dur="1000" fill="hold"/>
                                        <p:tgtEl>
                                          <p:spTgt spid="113668">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113668">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3668">
                                            <p:txEl>
                                              <p:pRg st="11" end="11"/>
                                            </p:txEl>
                                          </p:spTgt>
                                        </p:tgtEl>
                                        <p:attrNameLst>
                                          <p:attrName>style.visibility</p:attrName>
                                        </p:attrNameLst>
                                      </p:cBhvr>
                                      <p:to>
                                        <p:strVal val="visible"/>
                                      </p:to>
                                    </p:set>
                                    <p:animEffect transition="in" filter="fade">
                                      <p:cBhvr>
                                        <p:cTn id="49" dur="1000"/>
                                        <p:tgtEl>
                                          <p:spTgt spid="113668">
                                            <p:txEl>
                                              <p:pRg st="11" end="11"/>
                                            </p:txEl>
                                          </p:spTgt>
                                        </p:tgtEl>
                                      </p:cBhvr>
                                    </p:animEffect>
                                    <p:anim calcmode="lin" valueType="num">
                                      <p:cBhvr>
                                        <p:cTn id="50" dur="1000" fill="hold"/>
                                        <p:tgtEl>
                                          <p:spTgt spid="113668">
                                            <p:txEl>
                                              <p:pRg st="11" end="11"/>
                                            </p:txEl>
                                          </p:spTgt>
                                        </p:tgtEl>
                                        <p:attrNameLst>
                                          <p:attrName>ppt_x</p:attrName>
                                        </p:attrNameLst>
                                      </p:cBhvr>
                                      <p:tavLst>
                                        <p:tav tm="0">
                                          <p:val>
                                            <p:strVal val="#ppt_x"/>
                                          </p:val>
                                        </p:tav>
                                        <p:tav tm="100000">
                                          <p:val>
                                            <p:strVal val="#ppt_x"/>
                                          </p:val>
                                        </p:tav>
                                      </p:tavLst>
                                    </p:anim>
                                    <p:anim calcmode="lin" valueType="num">
                                      <p:cBhvr>
                                        <p:cTn id="51" dur="1000" fill="hold"/>
                                        <p:tgtEl>
                                          <p:spTgt spid="113668">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13668">
                                            <p:txEl>
                                              <p:pRg st="13" end="13"/>
                                            </p:txEl>
                                          </p:spTgt>
                                        </p:tgtEl>
                                        <p:attrNameLst>
                                          <p:attrName>style.visibility</p:attrName>
                                        </p:attrNameLst>
                                      </p:cBhvr>
                                      <p:to>
                                        <p:strVal val="visible"/>
                                      </p:to>
                                    </p:set>
                                    <p:animEffect transition="in" filter="fade">
                                      <p:cBhvr>
                                        <p:cTn id="56" dur="1000"/>
                                        <p:tgtEl>
                                          <p:spTgt spid="113668">
                                            <p:txEl>
                                              <p:pRg st="13" end="13"/>
                                            </p:txEl>
                                          </p:spTgt>
                                        </p:tgtEl>
                                      </p:cBhvr>
                                    </p:animEffect>
                                    <p:anim calcmode="lin" valueType="num">
                                      <p:cBhvr>
                                        <p:cTn id="57" dur="1000" fill="hold"/>
                                        <p:tgtEl>
                                          <p:spTgt spid="113668">
                                            <p:txEl>
                                              <p:pRg st="13" end="13"/>
                                            </p:txEl>
                                          </p:spTgt>
                                        </p:tgtEl>
                                        <p:attrNameLst>
                                          <p:attrName>ppt_x</p:attrName>
                                        </p:attrNameLst>
                                      </p:cBhvr>
                                      <p:tavLst>
                                        <p:tav tm="0">
                                          <p:val>
                                            <p:strVal val="#ppt_x"/>
                                          </p:val>
                                        </p:tav>
                                        <p:tav tm="100000">
                                          <p:val>
                                            <p:strVal val="#ppt_x"/>
                                          </p:val>
                                        </p:tav>
                                      </p:tavLst>
                                    </p:anim>
                                    <p:anim calcmode="lin" valueType="num">
                                      <p:cBhvr>
                                        <p:cTn id="58" dur="1000" fill="hold"/>
                                        <p:tgtEl>
                                          <p:spTgt spid="113668">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3668">
                                            <p:txEl>
                                              <p:pRg st="14" end="14"/>
                                            </p:txEl>
                                          </p:spTgt>
                                        </p:tgtEl>
                                        <p:attrNameLst>
                                          <p:attrName>style.visibility</p:attrName>
                                        </p:attrNameLst>
                                      </p:cBhvr>
                                      <p:to>
                                        <p:strVal val="visible"/>
                                      </p:to>
                                    </p:set>
                                    <p:animEffect transition="in" filter="fade">
                                      <p:cBhvr>
                                        <p:cTn id="63" dur="1000"/>
                                        <p:tgtEl>
                                          <p:spTgt spid="113668">
                                            <p:txEl>
                                              <p:pRg st="14" end="14"/>
                                            </p:txEl>
                                          </p:spTgt>
                                        </p:tgtEl>
                                      </p:cBhvr>
                                    </p:animEffect>
                                    <p:anim calcmode="lin" valueType="num">
                                      <p:cBhvr>
                                        <p:cTn id="64" dur="1000" fill="hold"/>
                                        <p:tgtEl>
                                          <p:spTgt spid="113668">
                                            <p:txEl>
                                              <p:pRg st="14" end="14"/>
                                            </p:txEl>
                                          </p:spTgt>
                                        </p:tgtEl>
                                        <p:attrNameLst>
                                          <p:attrName>ppt_x</p:attrName>
                                        </p:attrNameLst>
                                      </p:cBhvr>
                                      <p:tavLst>
                                        <p:tav tm="0">
                                          <p:val>
                                            <p:strVal val="#ppt_x"/>
                                          </p:val>
                                        </p:tav>
                                        <p:tav tm="100000">
                                          <p:val>
                                            <p:strVal val="#ppt_x"/>
                                          </p:val>
                                        </p:tav>
                                      </p:tavLst>
                                    </p:anim>
                                    <p:anim calcmode="lin" valueType="num">
                                      <p:cBhvr>
                                        <p:cTn id="65" dur="1000" fill="hold"/>
                                        <p:tgtEl>
                                          <p:spTgt spid="113668">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2"/>
          <p:cNvSpPr txBox="1">
            <a:spLocks noChangeArrowheads="1"/>
          </p:cNvSpPr>
          <p:nvPr/>
        </p:nvSpPr>
        <p:spPr bwMode="auto">
          <a:xfrm>
            <a:off x="314321" y="836052"/>
            <a:ext cx="8424863" cy="5409173"/>
          </a:xfrm>
          <a:prstGeom prst="rect">
            <a:avLst/>
          </a:prstGeom>
          <a:solidFill>
            <a:schemeClr val="bg1"/>
          </a:solidFill>
          <a:ln>
            <a:noFill/>
          </a:ln>
          <a:effectLst/>
        </p:spPr>
        <p:txBody>
          <a:bodyPr>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defRPr/>
            </a:pPr>
            <a:endParaRPr lang="de-DE" altLang="de-DE" sz="2000" dirty="0"/>
          </a:p>
          <a:p>
            <a:pPr algn="ctr">
              <a:lnSpc>
                <a:spcPct val="100000"/>
              </a:lnSpc>
              <a:spcBef>
                <a:spcPct val="0"/>
              </a:spcBef>
              <a:buClrTx/>
              <a:buSzTx/>
              <a:buFontTx/>
              <a:buNone/>
              <a:defRPr/>
            </a:pPr>
            <a:r>
              <a:rPr lang="de-DE" altLang="de-DE" sz="2400" b="1" dirty="0"/>
              <a:t>Wir sollten den ständig steigenden EE-Umlagebetrag von</a:t>
            </a:r>
          </a:p>
          <a:p>
            <a:pPr algn="ctr">
              <a:lnSpc>
                <a:spcPct val="100000"/>
              </a:lnSpc>
              <a:spcBef>
                <a:spcPct val="0"/>
              </a:spcBef>
              <a:buClrTx/>
              <a:buSzTx/>
              <a:buFontTx/>
              <a:buNone/>
              <a:defRPr/>
            </a:pPr>
            <a:endParaRPr lang="de-DE" altLang="de-DE" sz="1000" b="1" dirty="0"/>
          </a:p>
          <a:p>
            <a:pPr algn="ctr">
              <a:lnSpc>
                <a:spcPct val="100000"/>
              </a:lnSpc>
              <a:spcBef>
                <a:spcPct val="0"/>
              </a:spcBef>
              <a:buClrTx/>
              <a:buSzTx/>
              <a:buFontTx/>
              <a:buNone/>
              <a:defRPr/>
            </a:pPr>
            <a:r>
              <a:rPr lang="de-DE" altLang="de-DE" sz="3600" b="1" dirty="0"/>
              <a:t>heute 18,5 Milliarden </a:t>
            </a:r>
          </a:p>
          <a:p>
            <a:pPr algn="ctr">
              <a:lnSpc>
                <a:spcPct val="100000"/>
              </a:lnSpc>
              <a:spcBef>
                <a:spcPct val="0"/>
              </a:spcBef>
              <a:buClrTx/>
              <a:buSzTx/>
              <a:buFontTx/>
              <a:buNone/>
              <a:defRPr/>
            </a:pPr>
            <a:endParaRPr lang="de-DE" altLang="de-DE" sz="1050" b="1" dirty="0"/>
          </a:p>
          <a:p>
            <a:pPr algn="ctr">
              <a:lnSpc>
                <a:spcPct val="100000"/>
              </a:lnSpc>
              <a:spcBef>
                <a:spcPct val="0"/>
              </a:spcBef>
              <a:buClrTx/>
              <a:buSzTx/>
              <a:buFontTx/>
              <a:buNone/>
              <a:defRPr/>
            </a:pPr>
            <a:r>
              <a:rPr lang="de-DE" altLang="de-DE" sz="2000" b="1" dirty="0"/>
              <a:t>für wetterabhängige Energiesysteme zukünftig nicht jedes Jahr aus dem Fenster werfen,</a:t>
            </a:r>
          </a:p>
          <a:p>
            <a:pPr algn="ctr">
              <a:lnSpc>
                <a:spcPct val="100000"/>
              </a:lnSpc>
              <a:spcBef>
                <a:spcPct val="0"/>
              </a:spcBef>
              <a:buClrTx/>
              <a:buSzTx/>
              <a:buFontTx/>
              <a:buNone/>
              <a:defRPr/>
            </a:pPr>
            <a:r>
              <a:rPr lang="de-DE" altLang="de-DE" sz="2000" b="1" dirty="0"/>
              <a:t>sondern dieses Kapital in</a:t>
            </a:r>
          </a:p>
          <a:p>
            <a:pPr algn="ctr">
              <a:lnSpc>
                <a:spcPct val="100000"/>
              </a:lnSpc>
              <a:spcBef>
                <a:spcPct val="0"/>
              </a:spcBef>
              <a:buClrTx/>
              <a:buSzTx/>
              <a:buFontTx/>
              <a:buNone/>
              <a:defRPr/>
            </a:pPr>
            <a:endParaRPr lang="de-DE" altLang="de-DE" sz="2000" b="1" dirty="0"/>
          </a:p>
          <a:p>
            <a:pPr algn="ctr">
              <a:lnSpc>
                <a:spcPct val="100000"/>
              </a:lnSpc>
              <a:spcBef>
                <a:spcPct val="0"/>
              </a:spcBef>
              <a:buClrTx/>
              <a:buSzTx/>
              <a:buFontTx/>
              <a:buNone/>
              <a:defRPr/>
            </a:pPr>
            <a:endParaRPr lang="de-DE" altLang="de-DE" sz="1050" b="1" dirty="0">
              <a:solidFill>
                <a:schemeClr val="accent2"/>
              </a:solidFill>
            </a:endParaRPr>
          </a:p>
          <a:p>
            <a:pPr algn="ctr">
              <a:lnSpc>
                <a:spcPct val="100000"/>
              </a:lnSpc>
              <a:spcBef>
                <a:spcPct val="0"/>
              </a:spcBef>
              <a:buClrTx/>
              <a:buSzTx/>
              <a:buFontTx/>
              <a:buNone/>
              <a:defRPr/>
            </a:pPr>
            <a:r>
              <a:rPr lang="de-DE" altLang="de-DE" sz="4000" b="1" dirty="0">
                <a:solidFill>
                  <a:srgbClr val="006600"/>
                </a:solidFill>
              </a:rPr>
              <a:t>Bildung und Grundlagenforschung </a:t>
            </a:r>
          </a:p>
          <a:p>
            <a:pPr algn="ctr">
              <a:lnSpc>
                <a:spcPct val="100000"/>
              </a:lnSpc>
              <a:spcBef>
                <a:spcPct val="0"/>
              </a:spcBef>
              <a:buClrTx/>
              <a:buSzTx/>
              <a:buFontTx/>
              <a:buNone/>
              <a:defRPr/>
            </a:pPr>
            <a:endParaRPr lang="de-DE" altLang="de-DE" sz="1050" b="1" dirty="0">
              <a:solidFill>
                <a:srgbClr val="006600"/>
              </a:solidFill>
            </a:endParaRPr>
          </a:p>
          <a:p>
            <a:pPr algn="ctr">
              <a:lnSpc>
                <a:spcPct val="100000"/>
              </a:lnSpc>
              <a:spcBef>
                <a:spcPct val="0"/>
              </a:spcBef>
              <a:buClrTx/>
              <a:buSzTx/>
              <a:buFontTx/>
              <a:buNone/>
              <a:defRPr/>
            </a:pPr>
            <a:r>
              <a:rPr lang="de-DE" altLang="de-DE" sz="2400" b="1" dirty="0">
                <a:solidFill>
                  <a:srgbClr val="006600"/>
                </a:solidFill>
              </a:rPr>
              <a:t>investieren, dann hätten unsere Enkel und unsere Industrie auch eine Zukunft</a:t>
            </a:r>
          </a:p>
          <a:p>
            <a:pPr algn="ctr">
              <a:lnSpc>
                <a:spcPct val="100000"/>
              </a:lnSpc>
              <a:spcBef>
                <a:spcPct val="0"/>
              </a:spcBef>
              <a:buClrTx/>
              <a:buSzTx/>
              <a:buFontTx/>
              <a:buNone/>
              <a:defRPr/>
            </a:pPr>
            <a:endParaRPr lang="de-DE" altLang="de-DE" sz="2400" b="1" dirty="0"/>
          </a:p>
          <a:p>
            <a:pPr algn="ctr">
              <a:lnSpc>
                <a:spcPct val="100000"/>
              </a:lnSpc>
              <a:spcBef>
                <a:spcPct val="0"/>
              </a:spcBef>
              <a:buClrTx/>
              <a:buSzTx/>
              <a:buFontTx/>
              <a:buNone/>
              <a:defRPr/>
            </a:pPr>
            <a:r>
              <a:rPr lang="de-DE" altLang="de-DE" b="1" dirty="0">
                <a:solidFill>
                  <a:srgbClr val="C00000"/>
                </a:solidFill>
              </a:rPr>
              <a:t>Wir müssen uns neuen Technologien zuwenden </a:t>
            </a:r>
          </a:p>
        </p:txBody>
      </p:sp>
      <p:sp>
        <p:nvSpPr>
          <p:cNvPr id="9" name="Rectangle 3"/>
          <p:cNvSpPr>
            <a:spLocks noChangeArrowheads="1"/>
          </p:cNvSpPr>
          <p:nvPr/>
        </p:nvSpPr>
        <p:spPr bwMode="auto">
          <a:xfrm>
            <a:off x="2189479" y="136525"/>
            <a:ext cx="4674549"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Wo liegt unsere Zukunft</a:t>
            </a:r>
            <a:endParaRPr lang="de-DE" altLang="de-DE" sz="3200" dirty="0">
              <a:solidFill>
                <a:schemeClr val="tx2"/>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E7E7C016-25FA-4823-ADEF-1DBC89CA13FC}"/>
              </a:ext>
            </a:extLst>
          </p:cNvPr>
          <p:cNvSpPr>
            <a:spLocks noGrp="1"/>
          </p:cNvSpPr>
          <p:nvPr>
            <p:ph type="sldNum" sz="quarter" idx="12"/>
          </p:nvPr>
        </p:nvSpPr>
        <p:spPr/>
        <p:txBody>
          <a:bodyPr/>
          <a:lstStyle/>
          <a:p>
            <a:pPr>
              <a:defRPr/>
            </a:pPr>
            <a:fld id="{1C2867A0-F623-427E-AB3E-7CA64D419047}" type="slidenum">
              <a:rPr lang="de-DE" altLang="de-DE" smtClean="0"/>
              <a:pPr>
                <a:defRPr/>
              </a:pPr>
              <a:t>75</a:t>
            </a:fld>
            <a:endParaRPr lang="de-DE" altLang="de-DE"/>
          </a:p>
        </p:txBody>
      </p:sp>
    </p:spTree>
    <p:extLst>
      <p:ext uri="{BB962C8B-B14F-4D97-AF65-F5344CB8AC3E}">
        <p14:creationId xmlns:p14="http://schemas.microsoft.com/office/powerpoint/2010/main" val="229511295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3668">
                                            <p:txEl>
                                              <p:pRg st="1" end="1"/>
                                            </p:txEl>
                                          </p:spTgt>
                                        </p:tgtEl>
                                        <p:attrNameLst>
                                          <p:attrName>style.visibility</p:attrName>
                                        </p:attrNameLst>
                                      </p:cBhvr>
                                      <p:to>
                                        <p:strVal val="visible"/>
                                      </p:to>
                                    </p:set>
                                    <p:animEffect transition="in" filter="fade">
                                      <p:cBhvr>
                                        <p:cTn id="7" dur="1000"/>
                                        <p:tgtEl>
                                          <p:spTgt spid="113668">
                                            <p:txEl>
                                              <p:pRg st="1" end="1"/>
                                            </p:txEl>
                                          </p:spTgt>
                                        </p:tgtEl>
                                      </p:cBhvr>
                                    </p:animEffect>
                                    <p:anim calcmode="lin" valueType="num">
                                      <p:cBhvr>
                                        <p:cTn id="8" dur="1000" fill="hold"/>
                                        <p:tgtEl>
                                          <p:spTgt spid="11366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3668">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3668">
                                            <p:txEl>
                                              <p:pRg st="3" end="3"/>
                                            </p:txEl>
                                          </p:spTgt>
                                        </p:tgtEl>
                                        <p:attrNameLst>
                                          <p:attrName>style.visibility</p:attrName>
                                        </p:attrNameLst>
                                      </p:cBhvr>
                                      <p:to>
                                        <p:strVal val="visible"/>
                                      </p:to>
                                    </p:set>
                                    <p:animEffect transition="in" filter="fade">
                                      <p:cBhvr>
                                        <p:cTn id="12" dur="1000"/>
                                        <p:tgtEl>
                                          <p:spTgt spid="113668">
                                            <p:txEl>
                                              <p:pRg st="3" end="3"/>
                                            </p:txEl>
                                          </p:spTgt>
                                        </p:tgtEl>
                                      </p:cBhvr>
                                    </p:animEffect>
                                    <p:anim calcmode="lin" valueType="num">
                                      <p:cBhvr>
                                        <p:cTn id="13" dur="1000" fill="hold"/>
                                        <p:tgtEl>
                                          <p:spTgt spid="113668">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113668">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3668">
                                            <p:txEl>
                                              <p:pRg st="5" end="5"/>
                                            </p:txEl>
                                          </p:spTgt>
                                        </p:tgtEl>
                                        <p:attrNameLst>
                                          <p:attrName>style.visibility</p:attrName>
                                        </p:attrNameLst>
                                      </p:cBhvr>
                                      <p:to>
                                        <p:strVal val="visible"/>
                                      </p:to>
                                    </p:set>
                                    <p:animEffect transition="in" filter="fade">
                                      <p:cBhvr>
                                        <p:cTn id="17" dur="1000"/>
                                        <p:tgtEl>
                                          <p:spTgt spid="113668">
                                            <p:txEl>
                                              <p:pRg st="5" end="5"/>
                                            </p:txEl>
                                          </p:spTgt>
                                        </p:tgtEl>
                                      </p:cBhvr>
                                    </p:animEffect>
                                    <p:anim calcmode="lin" valueType="num">
                                      <p:cBhvr>
                                        <p:cTn id="18" dur="1000" fill="hold"/>
                                        <p:tgtEl>
                                          <p:spTgt spid="113668">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113668">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3668">
                                            <p:txEl>
                                              <p:pRg st="6" end="6"/>
                                            </p:txEl>
                                          </p:spTgt>
                                        </p:tgtEl>
                                        <p:attrNameLst>
                                          <p:attrName>style.visibility</p:attrName>
                                        </p:attrNameLst>
                                      </p:cBhvr>
                                      <p:to>
                                        <p:strVal val="visible"/>
                                      </p:to>
                                    </p:set>
                                    <p:animEffect transition="in" filter="fade">
                                      <p:cBhvr>
                                        <p:cTn id="22" dur="1000"/>
                                        <p:tgtEl>
                                          <p:spTgt spid="113668">
                                            <p:txEl>
                                              <p:pRg st="6" end="6"/>
                                            </p:txEl>
                                          </p:spTgt>
                                        </p:tgtEl>
                                      </p:cBhvr>
                                    </p:animEffect>
                                    <p:anim calcmode="lin" valueType="num">
                                      <p:cBhvr>
                                        <p:cTn id="23" dur="1000" fill="hold"/>
                                        <p:tgtEl>
                                          <p:spTgt spid="113668">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11366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3668">
                                            <p:txEl>
                                              <p:pRg st="9" end="9"/>
                                            </p:txEl>
                                          </p:spTgt>
                                        </p:tgtEl>
                                        <p:attrNameLst>
                                          <p:attrName>style.visibility</p:attrName>
                                        </p:attrNameLst>
                                      </p:cBhvr>
                                      <p:to>
                                        <p:strVal val="visible"/>
                                      </p:to>
                                    </p:set>
                                    <p:anim calcmode="lin" valueType="num">
                                      <p:cBhvr additive="base">
                                        <p:cTn id="29" dur="3000" fill="hold"/>
                                        <p:tgtEl>
                                          <p:spTgt spid="113668">
                                            <p:txEl>
                                              <p:pRg st="9" end="9"/>
                                            </p:txEl>
                                          </p:spTgt>
                                        </p:tgtEl>
                                        <p:attrNameLst>
                                          <p:attrName>ppt_x</p:attrName>
                                        </p:attrNameLst>
                                      </p:cBhvr>
                                      <p:tavLst>
                                        <p:tav tm="0">
                                          <p:val>
                                            <p:strVal val="#ppt_x"/>
                                          </p:val>
                                        </p:tav>
                                        <p:tav tm="100000">
                                          <p:val>
                                            <p:strVal val="#ppt_x"/>
                                          </p:val>
                                        </p:tav>
                                      </p:tavLst>
                                    </p:anim>
                                    <p:anim calcmode="lin" valueType="num">
                                      <p:cBhvr additive="base">
                                        <p:cTn id="30" dur="3000" fill="hold"/>
                                        <p:tgtEl>
                                          <p:spTgt spid="11366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13668">
                                            <p:txEl>
                                              <p:pRg st="11" end="11"/>
                                            </p:txEl>
                                          </p:spTgt>
                                        </p:tgtEl>
                                        <p:attrNameLst>
                                          <p:attrName>style.visibility</p:attrName>
                                        </p:attrNameLst>
                                      </p:cBhvr>
                                      <p:to>
                                        <p:strVal val="visible"/>
                                      </p:to>
                                    </p:set>
                                    <p:anim calcmode="lin" valueType="num">
                                      <p:cBhvr additive="base">
                                        <p:cTn id="35" dur="3000" fill="hold"/>
                                        <p:tgtEl>
                                          <p:spTgt spid="113668">
                                            <p:txEl>
                                              <p:pRg st="11" end="11"/>
                                            </p:txEl>
                                          </p:spTgt>
                                        </p:tgtEl>
                                        <p:attrNameLst>
                                          <p:attrName>ppt_x</p:attrName>
                                        </p:attrNameLst>
                                      </p:cBhvr>
                                      <p:tavLst>
                                        <p:tav tm="0">
                                          <p:val>
                                            <p:strVal val="#ppt_x"/>
                                          </p:val>
                                        </p:tav>
                                        <p:tav tm="100000">
                                          <p:val>
                                            <p:strVal val="#ppt_x"/>
                                          </p:val>
                                        </p:tav>
                                      </p:tavLst>
                                    </p:anim>
                                    <p:anim calcmode="lin" valueType="num">
                                      <p:cBhvr additive="base">
                                        <p:cTn id="36" dur="3000" fill="hold"/>
                                        <p:tgtEl>
                                          <p:spTgt spid="11366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13668">
                                            <p:txEl>
                                              <p:pRg st="13" end="13"/>
                                            </p:txEl>
                                          </p:spTgt>
                                        </p:tgtEl>
                                        <p:attrNameLst>
                                          <p:attrName>style.visibility</p:attrName>
                                        </p:attrNameLst>
                                      </p:cBhvr>
                                      <p:to>
                                        <p:strVal val="visible"/>
                                      </p:to>
                                    </p:set>
                                    <p:animEffect transition="in" filter="fade">
                                      <p:cBhvr>
                                        <p:cTn id="41" dur="3000"/>
                                        <p:tgtEl>
                                          <p:spTgt spid="113668">
                                            <p:txEl>
                                              <p:pRg st="13" end="13"/>
                                            </p:txEl>
                                          </p:spTgt>
                                        </p:tgtEl>
                                      </p:cBhvr>
                                    </p:animEffect>
                                    <p:anim calcmode="lin" valueType="num">
                                      <p:cBhvr>
                                        <p:cTn id="42" dur="3000" fill="hold"/>
                                        <p:tgtEl>
                                          <p:spTgt spid="113668">
                                            <p:txEl>
                                              <p:pRg st="13" end="13"/>
                                            </p:txEl>
                                          </p:spTgt>
                                        </p:tgtEl>
                                        <p:attrNameLst>
                                          <p:attrName>ppt_x</p:attrName>
                                        </p:attrNameLst>
                                      </p:cBhvr>
                                      <p:tavLst>
                                        <p:tav tm="0">
                                          <p:val>
                                            <p:strVal val="#ppt_x"/>
                                          </p:val>
                                        </p:tav>
                                        <p:tav tm="100000">
                                          <p:val>
                                            <p:strVal val="#ppt_x"/>
                                          </p:val>
                                        </p:tav>
                                      </p:tavLst>
                                    </p:anim>
                                    <p:anim calcmode="lin" valueType="num">
                                      <p:cBhvr>
                                        <p:cTn id="43" dur="3000" fill="hold"/>
                                        <p:tgtEl>
                                          <p:spTgt spid="113668">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Text Box 2"/>
          <p:cNvSpPr txBox="1">
            <a:spLocks noChangeArrowheads="1"/>
          </p:cNvSpPr>
          <p:nvPr/>
        </p:nvSpPr>
        <p:spPr bwMode="auto">
          <a:xfrm>
            <a:off x="314323" y="980728"/>
            <a:ext cx="8424863" cy="5084469"/>
          </a:xfrm>
          <a:prstGeom prst="rect">
            <a:avLst/>
          </a:prstGeom>
          <a:solidFill>
            <a:schemeClr val="bg1"/>
          </a:solidFill>
          <a:ln>
            <a:noFill/>
          </a:ln>
          <a:effectLst/>
        </p:spPr>
        <p:txBody>
          <a:bodyPr>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buNone/>
            </a:pPr>
            <a:r>
              <a:rPr lang="de-DE" sz="4400" b="1" dirty="0">
                <a:solidFill>
                  <a:srgbClr val="C00000"/>
                </a:solidFill>
              </a:rPr>
              <a:t>IPCC:</a:t>
            </a:r>
          </a:p>
          <a:p>
            <a:pPr algn="ctr">
              <a:buNone/>
            </a:pPr>
            <a:r>
              <a:rPr lang="de-DE" sz="4400" b="1" dirty="0">
                <a:solidFill>
                  <a:srgbClr val="C00000"/>
                </a:solidFill>
              </a:rPr>
              <a:t>Kernenergie bleibt Teil der Lösung gegen den Klimawandel</a:t>
            </a:r>
            <a:endParaRPr lang="de-DE" b="1" dirty="0"/>
          </a:p>
          <a:p>
            <a:pPr algn="ctr">
              <a:buNone/>
            </a:pPr>
            <a:endParaRPr lang="de-DE" sz="1600" b="1" dirty="0"/>
          </a:p>
          <a:p>
            <a:pPr algn="ctr">
              <a:buNone/>
            </a:pPr>
            <a:r>
              <a:rPr lang="de-DE" b="1" dirty="0"/>
              <a:t>Laut eines neuen Berichts des Weltklimarats sind «sofortige und tiefgreifende» Emissionsreduktionen notwendig,  Die dazu notwendigen kohlenstoffarmen Technologien seien bereits verfügbar, einschließlich der Kernenergie.</a:t>
            </a:r>
          </a:p>
        </p:txBody>
      </p:sp>
      <p:sp>
        <p:nvSpPr>
          <p:cNvPr id="9" name="Rectangle 3"/>
          <p:cNvSpPr>
            <a:spLocks noChangeArrowheads="1"/>
          </p:cNvSpPr>
          <p:nvPr/>
        </p:nvSpPr>
        <p:spPr bwMode="auto">
          <a:xfrm>
            <a:off x="2189479" y="136525"/>
            <a:ext cx="4486677"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Aussagen Weltklimarat</a:t>
            </a:r>
            <a:endParaRPr lang="de-DE" altLang="de-DE" sz="3200" dirty="0">
              <a:solidFill>
                <a:schemeClr val="tx2"/>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E7E7C016-25FA-4823-ADEF-1DBC89CA13FC}"/>
              </a:ext>
            </a:extLst>
          </p:cNvPr>
          <p:cNvSpPr>
            <a:spLocks noGrp="1"/>
          </p:cNvSpPr>
          <p:nvPr>
            <p:ph type="sldNum" sz="quarter" idx="12"/>
          </p:nvPr>
        </p:nvSpPr>
        <p:spPr/>
        <p:txBody>
          <a:bodyPr/>
          <a:lstStyle/>
          <a:p>
            <a:pPr>
              <a:defRPr/>
            </a:pPr>
            <a:fld id="{1C2867A0-F623-427E-AB3E-7CA64D419047}" type="slidenum">
              <a:rPr lang="de-DE" altLang="de-DE" smtClean="0"/>
              <a:pPr>
                <a:defRPr/>
              </a:pPr>
              <a:t>76</a:t>
            </a:fld>
            <a:endParaRPr lang="de-DE" altLang="de-DE"/>
          </a:p>
        </p:txBody>
      </p:sp>
    </p:spTree>
    <p:extLst>
      <p:ext uri="{BB962C8B-B14F-4D97-AF65-F5344CB8AC3E}">
        <p14:creationId xmlns:p14="http://schemas.microsoft.com/office/powerpoint/2010/main" val="95413163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13668">
                                            <p:txEl>
                                              <p:pRg st="0" end="0"/>
                                            </p:txEl>
                                          </p:spTgt>
                                        </p:tgtEl>
                                        <p:attrNameLst>
                                          <p:attrName>style.visibility</p:attrName>
                                        </p:attrNameLst>
                                      </p:cBhvr>
                                      <p:to>
                                        <p:strVal val="visible"/>
                                      </p:to>
                                    </p:set>
                                    <p:animEffect transition="in" filter="circle(out)">
                                      <p:cBhvr>
                                        <p:cTn id="7" dur="2000"/>
                                        <p:tgtEl>
                                          <p:spTgt spid="113668">
                                            <p:txEl>
                                              <p:pRg st="0" end="0"/>
                                            </p:txEl>
                                          </p:spTgt>
                                        </p:tgtEl>
                                      </p:cBhvr>
                                    </p:animEffect>
                                  </p:childTnLst>
                                </p:cTn>
                              </p:par>
                              <p:par>
                                <p:cTn id="8" presetID="6" presetClass="entr" presetSubtype="32" fill="hold" nodeType="withEffect">
                                  <p:stCondLst>
                                    <p:cond delay="0"/>
                                  </p:stCondLst>
                                  <p:childTnLst>
                                    <p:set>
                                      <p:cBhvr>
                                        <p:cTn id="9" dur="1" fill="hold">
                                          <p:stCondLst>
                                            <p:cond delay="0"/>
                                          </p:stCondLst>
                                        </p:cTn>
                                        <p:tgtEl>
                                          <p:spTgt spid="113668">
                                            <p:txEl>
                                              <p:pRg st="1" end="1"/>
                                            </p:txEl>
                                          </p:spTgt>
                                        </p:tgtEl>
                                        <p:attrNameLst>
                                          <p:attrName>style.visibility</p:attrName>
                                        </p:attrNameLst>
                                      </p:cBhvr>
                                      <p:to>
                                        <p:strVal val="visible"/>
                                      </p:to>
                                    </p:set>
                                    <p:animEffect transition="in" filter="circle(out)">
                                      <p:cBhvr>
                                        <p:cTn id="10" dur="2000"/>
                                        <p:tgtEl>
                                          <p:spTgt spid="11366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32" fill="hold" nodeType="clickEffect">
                                  <p:stCondLst>
                                    <p:cond delay="0"/>
                                  </p:stCondLst>
                                  <p:childTnLst>
                                    <p:set>
                                      <p:cBhvr>
                                        <p:cTn id="14" dur="1" fill="hold">
                                          <p:stCondLst>
                                            <p:cond delay="0"/>
                                          </p:stCondLst>
                                        </p:cTn>
                                        <p:tgtEl>
                                          <p:spTgt spid="113668">
                                            <p:txEl>
                                              <p:pRg st="3" end="3"/>
                                            </p:txEl>
                                          </p:spTgt>
                                        </p:tgtEl>
                                        <p:attrNameLst>
                                          <p:attrName>style.visibility</p:attrName>
                                        </p:attrNameLst>
                                      </p:cBhvr>
                                      <p:to>
                                        <p:strVal val="visible"/>
                                      </p:to>
                                    </p:set>
                                    <p:animEffect transition="in" filter="circle(out)">
                                      <p:cBhvr>
                                        <p:cTn id="15" dur="2000"/>
                                        <p:tgtEl>
                                          <p:spTgt spid="1136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87524" y="2816932"/>
            <a:ext cx="8229600" cy="896963"/>
          </a:xfrm>
        </p:spPr>
        <p:txBody>
          <a:bodyPr/>
          <a:lstStyle/>
          <a:p>
            <a:pPr marL="0" indent="0" algn="ctr">
              <a:buNone/>
            </a:pPr>
            <a:r>
              <a:rPr lang="de-DE" sz="6000" dirty="0"/>
              <a:t>Backup - Folien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DB303730-DF5A-42B5-82BB-97A734BB1867}"/>
              </a:ext>
            </a:extLst>
          </p:cNvPr>
          <p:cNvSpPr>
            <a:spLocks noGrp="1"/>
          </p:cNvSpPr>
          <p:nvPr>
            <p:ph type="sldNum" sz="quarter" idx="12"/>
          </p:nvPr>
        </p:nvSpPr>
        <p:spPr/>
        <p:txBody>
          <a:bodyPr/>
          <a:lstStyle/>
          <a:p>
            <a:pPr>
              <a:defRPr/>
            </a:pPr>
            <a:fld id="{1C2867A0-F623-427E-AB3E-7CA64D419047}" type="slidenum">
              <a:rPr lang="de-DE" altLang="de-DE" smtClean="0"/>
              <a:pPr>
                <a:defRPr/>
              </a:pPr>
              <a:t>77</a:t>
            </a:fld>
            <a:endParaRPr lang="de-DE" altLang="de-DE"/>
          </a:p>
        </p:txBody>
      </p:sp>
      <p:pic>
        <p:nvPicPr>
          <p:cNvPr id="6" name="Grafik 5">
            <a:extLst>
              <a:ext uri="{FF2B5EF4-FFF2-40B4-BE49-F238E27FC236}">
                <a16:creationId xmlns:a16="http://schemas.microsoft.com/office/drawing/2014/main" id="{30C7F922-C612-4A7A-A2E0-976A0B6FEB82}"/>
              </a:ext>
            </a:extLst>
          </p:cNvPr>
          <p:cNvPicPr>
            <a:picLocks noChangeAspect="1"/>
          </p:cNvPicPr>
          <p:nvPr/>
        </p:nvPicPr>
        <p:blipFill>
          <a:blip r:embed="rId3"/>
          <a:stretch>
            <a:fillRect/>
          </a:stretch>
        </p:blipFill>
        <p:spPr>
          <a:xfrm>
            <a:off x="1005575" y="841162"/>
            <a:ext cx="7128916" cy="5175675"/>
          </a:xfrm>
          <a:prstGeom prst="rect">
            <a:avLst/>
          </a:prstGeom>
        </p:spPr>
      </p:pic>
    </p:spTree>
    <p:extLst>
      <p:ext uri="{BB962C8B-B14F-4D97-AF65-F5344CB8AC3E}">
        <p14:creationId xmlns:p14="http://schemas.microsoft.com/office/powerpoint/2010/main" val="324087440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Angaben der Badenova</a:t>
            </a:r>
            <a:endParaRPr lang="de-DE" altLang="de-DE" sz="2400" dirty="0">
              <a:solidFill>
                <a:schemeClr val="tx2"/>
              </a:solidFill>
            </a:endParaRP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4DCF16E6-1B05-432D-9087-5372E4B81D47}"/>
              </a:ext>
            </a:extLst>
          </p:cNvPr>
          <p:cNvSpPr>
            <a:spLocks noGrp="1"/>
          </p:cNvSpPr>
          <p:nvPr>
            <p:ph type="sldNum" sz="quarter" idx="12"/>
          </p:nvPr>
        </p:nvSpPr>
        <p:spPr/>
        <p:txBody>
          <a:bodyPr/>
          <a:lstStyle/>
          <a:p>
            <a:pPr>
              <a:defRPr/>
            </a:pPr>
            <a:fld id="{1C2867A0-F623-427E-AB3E-7CA64D419047}" type="slidenum">
              <a:rPr lang="de-DE" altLang="de-DE" smtClean="0"/>
              <a:pPr>
                <a:defRPr/>
              </a:pPr>
              <a:t>78</a:t>
            </a:fld>
            <a:endParaRPr lang="de-DE" altLang="de-DE"/>
          </a:p>
        </p:txBody>
      </p:sp>
      <p:sp>
        <p:nvSpPr>
          <p:cNvPr id="7" name="Textfeld 6">
            <a:extLst>
              <a:ext uri="{FF2B5EF4-FFF2-40B4-BE49-F238E27FC236}">
                <a16:creationId xmlns:a16="http://schemas.microsoft.com/office/drawing/2014/main" id="{D48977FC-2612-4C5A-B5C1-D69589DCFB3B}"/>
              </a:ext>
            </a:extLst>
          </p:cNvPr>
          <p:cNvSpPr txBox="1"/>
          <p:nvPr/>
        </p:nvSpPr>
        <p:spPr>
          <a:xfrm>
            <a:off x="415203" y="762589"/>
            <a:ext cx="8337944" cy="1815882"/>
          </a:xfrm>
          <a:prstGeom prst="rect">
            <a:avLst/>
          </a:prstGeom>
          <a:noFill/>
        </p:spPr>
        <p:txBody>
          <a:bodyPr wrap="square">
            <a:spAutoFit/>
          </a:bodyPr>
          <a:lstStyle/>
          <a:p>
            <a:pPr algn="ctr"/>
            <a:r>
              <a:rPr lang="de-DE" sz="1600" b="0" i="0" u="none" strike="noStrike" baseline="0" dirty="0">
                <a:latin typeface="UniversLTStd"/>
              </a:rPr>
              <a:t>Der vorläufig geplante Anlagentyp ist eine E-175 EP5 E2 des deutschen Herstellers Enercon (Leistung  7 MW, Rotordurchmesser 175 m, Nabenhöhe 174,50 m, Gesamthöhe 262 m).</a:t>
            </a:r>
          </a:p>
          <a:p>
            <a:pPr algn="ctr"/>
            <a:r>
              <a:rPr lang="de-DE" sz="1600" b="0" i="0" u="none" strike="noStrike" baseline="0" dirty="0">
                <a:latin typeface="UniversLTStd"/>
              </a:rPr>
              <a:t>Fünf Anlagen produzieren pro Jahr rund 60 Millionen Kilowattstunden Strom. </a:t>
            </a:r>
            <a:r>
              <a:rPr lang="de-DE" sz="1800" b="1" i="0" u="none" strike="noStrike" baseline="0" dirty="0">
                <a:latin typeface="UniversLTStd"/>
              </a:rPr>
              <a:t>Damit können ca. 40.000 Personen mit Strom versorgt werden.</a:t>
            </a:r>
            <a:r>
              <a:rPr lang="de-DE" sz="1600" b="0" i="0" u="none" strike="noStrike" baseline="0" dirty="0">
                <a:latin typeface="UniversLTStd"/>
              </a:rPr>
              <a:t> Lokale Unternehmen</a:t>
            </a:r>
          </a:p>
          <a:p>
            <a:pPr algn="ctr"/>
            <a:r>
              <a:rPr lang="de-DE" sz="1600" b="0" i="0" u="none" strike="noStrike" baseline="0" dirty="0">
                <a:latin typeface="UniversLTStd"/>
              </a:rPr>
              <a:t>haben bereits Interesse an einer Direktstromlieferung  angemeldet. </a:t>
            </a:r>
          </a:p>
          <a:p>
            <a:pPr algn="ctr"/>
            <a:r>
              <a:rPr lang="de-DE" sz="2800" b="1" i="0" u="none" strike="noStrike" baseline="0" dirty="0">
                <a:latin typeface="UniversLTStd"/>
              </a:rPr>
              <a:t>Die </a:t>
            </a:r>
            <a:r>
              <a:rPr lang="de-DE" sz="2800" b="1" dirty="0">
                <a:latin typeface="UniversLTStd"/>
              </a:rPr>
              <a:t>B</a:t>
            </a:r>
            <a:r>
              <a:rPr lang="de-DE" sz="2800" b="1" i="0" u="none" strike="noStrike" baseline="0" dirty="0">
                <a:latin typeface="UniversLTStd"/>
              </a:rPr>
              <a:t>adenova plant, den Strom vor Ort zu speichern.</a:t>
            </a:r>
            <a:endParaRPr lang="de-DE" sz="1800" b="1" dirty="0"/>
          </a:p>
        </p:txBody>
      </p:sp>
      <p:sp>
        <p:nvSpPr>
          <p:cNvPr id="6" name="Textfeld 5">
            <a:extLst>
              <a:ext uri="{FF2B5EF4-FFF2-40B4-BE49-F238E27FC236}">
                <a16:creationId xmlns:a16="http://schemas.microsoft.com/office/drawing/2014/main" id="{1054A5E6-1771-4AD7-8EC9-14BED63F6406}"/>
              </a:ext>
            </a:extLst>
          </p:cNvPr>
          <p:cNvSpPr txBox="1"/>
          <p:nvPr/>
        </p:nvSpPr>
        <p:spPr>
          <a:xfrm>
            <a:off x="407238" y="2624367"/>
            <a:ext cx="8329523" cy="4216539"/>
          </a:xfrm>
          <a:prstGeom prst="rect">
            <a:avLst/>
          </a:prstGeom>
          <a:noFill/>
        </p:spPr>
        <p:txBody>
          <a:bodyPr wrap="none" rtlCol="0">
            <a:spAutoFit/>
          </a:bodyPr>
          <a:lstStyle/>
          <a:p>
            <a:pPr algn="ctr"/>
            <a:r>
              <a:rPr lang="de-DE" sz="4000" b="1" dirty="0">
                <a:solidFill>
                  <a:srgbClr val="C00000"/>
                </a:solidFill>
              </a:rPr>
              <a:t>Speicherkosten mit Batterien</a:t>
            </a:r>
          </a:p>
          <a:p>
            <a:pPr algn="ctr"/>
            <a:endParaRPr lang="de-DE" sz="1200" dirty="0">
              <a:solidFill>
                <a:srgbClr val="C00000"/>
              </a:solidFill>
            </a:endParaRPr>
          </a:p>
          <a:p>
            <a:pPr algn="ctr"/>
            <a:r>
              <a:rPr lang="de-DE" sz="2400" dirty="0">
                <a:solidFill>
                  <a:srgbClr val="C00000"/>
                </a:solidFill>
              </a:rPr>
              <a:t>Um 40.000 Personen einen Tag mit Strom zu versorgen</a:t>
            </a:r>
          </a:p>
          <a:p>
            <a:pPr algn="ctr"/>
            <a:r>
              <a:rPr lang="de-DE" sz="2400" dirty="0">
                <a:solidFill>
                  <a:srgbClr val="C00000"/>
                </a:solidFill>
              </a:rPr>
              <a:t>sind 176 MWh erforderlich</a:t>
            </a:r>
          </a:p>
          <a:p>
            <a:pPr algn="ctr"/>
            <a:r>
              <a:rPr lang="de-DE" sz="3200" dirty="0">
                <a:solidFill>
                  <a:srgbClr val="C00000"/>
                </a:solidFill>
              </a:rPr>
              <a:t>Investkosten des  Speichers </a:t>
            </a:r>
          </a:p>
          <a:p>
            <a:pPr algn="ctr"/>
            <a:endParaRPr lang="de-DE" sz="600" dirty="0">
              <a:solidFill>
                <a:srgbClr val="C00000"/>
              </a:solidFill>
            </a:endParaRPr>
          </a:p>
          <a:p>
            <a:pPr algn="ctr"/>
            <a:r>
              <a:rPr lang="de-DE" sz="4400" b="1" dirty="0">
                <a:solidFill>
                  <a:srgbClr val="C00000"/>
                </a:solidFill>
              </a:rPr>
              <a:t>70 Mio. €</a:t>
            </a:r>
          </a:p>
          <a:p>
            <a:pPr algn="ctr"/>
            <a:endParaRPr lang="de-DE" sz="1800" dirty="0">
              <a:solidFill>
                <a:srgbClr val="C00000"/>
              </a:solidFill>
            </a:endParaRPr>
          </a:p>
          <a:p>
            <a:pPr algn="ctr"/>
            <a:r>
              <a:rPr lang="de-DE" sz="2400" dirty="0">
                <a:solidFill>
                  <a:srgbClr val="C00000"/>
                </a:solidFill>
              </a:rPr>
              <a:t>Bei einem Blackout wäre der Speicher nicht für den Ort verfügbar</a:t>
            </a:r>
          </a:p>
          <a:p>
            <a:pPr algn="ctr"/>
            <a:endParaRPr lang="de-DE" sz="2800" dirty="0">
              <a:solidFill>
                <a:srgbClr val="C00000"/>
              </a:solidFill>
            </a:endParaRPr>
          </a:p>
          <a:p>
            <a:pPr algn="ctr"/>
            <a:r>
              <a:rPr lang="de-DE" dirty="0"/>
              <a:t> </a:t>
            </a:r>
          </a:p>
        </p:txBody>
      </p:sp>
      <p:sp>
        <p:nvSpPr>
          <p:cNvPr id="3" name="Rechteck 2">
            <a:extLst>
              <a:ext uri="{FF2B5EF4-FFF2-40B4-BE49-F238E27FC236}">
                <a16:creationId xmlns:a16="http://schemas.microsoft.com/office/drawing/2014/main" id="{AB5C4CC7-30BA-4336-90E5-9F179ED46E35}"/>
              </a:ext>
            </a:extLst>
          </p:cNvPr>
          <p:cNvSpPr/>
          <p:nvPr/>
        </p:nvSpPr>
        <p:spPr>
          <a:xfrm rot="19127754">
            <a:off x="-213592" y="4206879"/>
            <a:ext cx="2762296" cy="923330"/>
          </a:xfrm>
          <a:prstGeom prst="rect">
            <a:avLst/>
          </a:prstGeom>
          <a:noFill/>
        </p:spPr>
        <p:txBody>
          <a:bodyPr wrap="none" lIns="91440" tIns="45720" rIns="91440" bIns="45720">
            <a:spAutoFit/>
          </a:bodyPr>
          <a:lstStyle/>
          <a:p>
            <a:pPr algn="ctr"/>
            <a:r>
              <a:rPr lang="de-DE" sz="5400" b="1" dirty="0">
                <a:ln w="12700">
                  <a:solidFill>
                    <a:schemeClr val="accent5"/>
                  </a:solidFill>
                  <a:prstDash val="solid"/>
                </a:ln>
                <a:solidFill>
                  <a:srgbClr val="92D050"/>
                </a:solidFill>
              </a:rPr>
              <a:t>U</a:t>
            </a:r>
            <a:r>
              <a:rPr lang="de-DE" sz="5400" b="1" cap="none" spc="0" dirty="0">
                <a:ln w="12700">
                  <a:solidFill>
                    <a:schemeClr val="accent5"/>
                  </a:solidFill>
                  <a:prstDash val="solid"/>
                </a:ln>
                <a:solidFill>
                  <a:srgbClr val="92D050"/>
                </a:solidFill>
                <a:effectLst/>
              </a:rPr>
              <a:t>nseriös</a:t>
            </a:r>
          </a:p>
        </p:txBody>
      </p:sp>
      <p:sp>
        <p:nvSpPr>
          <p:cNvPr id="8" name="Rechteck 7">
            <a:extLst>
              <a:ext uri="{FF2B5EF4-FFF2-40B4-BE49-F238E27FC236}">
                <a16:creationId xmlns:a16="http://schemas.microsoft.com/office/drawing/2014/main" id="{3F24A65A-3547-44F3-921F-6AD841E1EB1A}"/>
              </a:ext>
            </a:extLst>
          </p:cNvPr>
          <p:cNvSpPr/>
          <p:nvPr/>
        </p:nvSpPr>
        <p:spPr>
          <a:xfrm rot="1784759">
            <a:off x="6525651" y="4054038"/>
            <a:ext cx="2762296" cy="923330"/>
          </a:xfrm>
          <a:prstGeom prst="rect">
            <a:avLst/>
          </a:prstGeom>
          <a:noFill/>
        </p:spPr>
        <p:txBody>
          <a:bodyPr wrap="none" lIns="91440" tIns="45720" rIns="91440" bIns="45720">
            <a:spAutoFit/>
          </a:bodyPr>
          <a:lstStyle/>
          <a:p>
            <a:pPr algn="ctr"/>
            <a:r>
              <a:rPr lang="de-DE" sz="5400" b="1" dirty="0">
                <a:ln w="12700">
                  <a:solidFill>
                    <a:schemeClr val="accent5"/>
                  </a:solidFill>
                  <a:prstDash val="solid"/>
                </a:ln>
                <a:solidFill>
                  <a:srgbClr val="92D050"/>
                </a:solidFill>
              </a:rPr>
              <a:t>U</a:t>
            </a:r>
            <a:r>
              <a:rPr lang="de-DE" sz="5400" b="1" cap="none" spc="0" dirty="0">
                <a:ln w="12700">
                  <a:solidFill>
                    <a:schemeClr val="accent5"/>
                  </a:solidFill>
                  <a:prstDash val="solid"/>
                </a:ln>
                <a:solidFill>
                  <a:srgbClr val="92D050"/>
                </a:solidFill>
                <a:effectLst/>
              </a:rPr>
              <a:t>nseriös</a:t>
            </a:r>
          </a:p>
        </p:txBody>
      </p:sp>
    </p:spTree>
    <p:extLst>
      <p:ext uri="{BB962C8B-B14F-4D97-AF65-F5344CB8AC3E}">
        <p14:creationId xmlns:p14="http://schemas.microsoft.com/office/powerpoint/2010/main" val="3381558895"/>
      </p:ext>
    </p:extLst>
  </p:cSld>
  <p:clrMapOvr>
    <a:masterClrMapping/>
  </p:clrMapOvr>
  <mc:AlternateContent xmlns:mc="http://schemas.openxmlformats.org/markup-compatibility/2006" xmlns:p14="http://schemas.microsoft.com/office/powerpoint/2010/main">
    <mc:Choice Requires="p14">
      <p:transition spd="slow" p14:dur="25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ircle(out)">
                                      <p:cBhvr>
                                        <p:cTn id="7" dur="2000"/>
                                        <p:tgtEl>
                                          <p:spTgt spid="7">
                                            <p:txEl>
                                              <p:pRg st="0" end="0"/>
                                            </p:txEl>
                                          </p:spTgt>
                                        </p:tgtEl>
                                      </p:cBhvr>
                                    </p:animEffect>
                                  </p:childTnLst>
                                </p:cTn>
                              </p:par>
                              <p:par>
                                <p:cTn id="8" presetID="6" presetClass="entr" presetSubtype="32"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circle(out)">
                                      <p:cBhvr>
                                        <p:cTn id="10" dur="2000"/>
                                        <p:tgtEl>
                                          <p:spTgt spid="7">
                                            <p:txEl>
                                              <p:pRg st="1" end="1"/>
                                            </p:txEl>
                                          </p:spTgt>
                                        </p:tgtEl>
                                      </p:cBhvr>
                                    </p:animEffect>
                                  </p:childTnLst>
                                </p:cTn>
                              </p:par>
                              <p:par>
                                <p:cTn id="11" presetID="6" presetClass="entr" presetSubtype="32"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circle(out)">
                                      <p:cBhvr>
                                        <p:cTn id="13" dur="2000"/>
                                        <p:tgtEl>
                                          <p:spTgt spid="7">
                                            <p:txEl>
                                              <p:pRg st="2" end="2"/>
                                            </p:txEl>
                                          </p:spTgt>
                                        </p:tgtEl>
                                      </p:cBhvr>
                                    </p:animEffect>
                                  </p:childTnLst>
                                </p:cTn>
                              </p:par>
                              <p:par>
                                <p:cTn id="14" presetID="6" presetClass="entr" presetSubtype="32"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circle(out)">
                                      <p:cBhvr>
                                        <p:cTn id="16" dur="200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circle(out)">
                                      <p:cBhvr>
                                        <p:cTn id="21" dur="20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circle(out)">
                                      <p:cBhvr>
                                        <p:cTn id="26" dur="2000"/>
                                        <p:tgtEl>
                                          <p:spTgt spid="6">
                                            <p:txEl>
                                              <p:pRg st="2" end="2"/>
                                            </p:txEl>
                                          </p:spTgt>
                                        </p:tgtEl>
                                      </p:cBhvr>
                                    </p:animEffect>
                                  </p:childTnLst>
                                </p:cTn>
                              </p:par>
                              <p:par>
                                <p:cTn id="27" presetID="6" presetClass="entr" presetSubtype="32"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circle(out)">
                                      <p:cBhvr>
                                        <p:cTn id="29" dur="2000"/>
                                        <p:tgtEl>
                                          <p:spTgt spid="6">
                                            <p:txEl>
                                              <p:pRg st="3" end="3"/>
                                            </p:txEl>
                                          </p:spTgt>
                                        </p:tgtEl>
                                      </p:cBhvr>
                                    </p:animEffect>
                                  </p:childTnLst>
                                </p:cTn>
                              </p:par>
                              <p:par>
                                <p:cTn id="30" presetID="6" presetClass="entr" presetSubtype="32" fill="hold" nodeType="with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circle(out)">
                                      <p:cBhvr>
                                        <p:cTn id="32" dur="20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circle(out)">
                                      <p:cBhvr>
                                        <p:cTn id="37" dur="20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32"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circle(out)">
                                      <p:cBhvr>
                                        <p:cTn id="42" dur="2000"/>
                                        <p:tgtEl>
                                          <p:spTgt spid="6">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32"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circle(out)">
                                      <p:cBhvr>
                                        <p:cTn id="47" dur="2000"/>
                                        <p:tgtEl>
                                          <p:spTgt spid="3"/>
                                        </p:tgtEl>
                                      </p:cBhvr>
                                    </p:animEffect>
                                  </p:childTnLst>
                                </p:cTn>
                              </p:par>
                              <p:par>
                                <p:cTn id="48" presetID="6" presetClass="entr" presetSubtype="32"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circle(out)">
                                      <p:cBhvr>
                                        <p:cTn id="5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79</a:t>
            </a:fld>
            <a:endParaRPr lang="de-DE" altLang="de-DE"/>
          </a:p>
        </p:txBody>
      </p:sp>
      <p:pic>
        <p:nvPicPr>
          <p:cNvPr id="6" name="Grafik 5">
            <a:extLst>
              <a:ext uri="{FF2B5EF4-FFF2-40B4-BE49-F238E27FC236}">
                <a16:creationId xmlns:a16="http://schemas.microsoft.com/office/drawing/2014/main" id="{32866ACF-E50B-48DE-9964-E9DBD1DC4F74}"/>
              </a:ext>
            </a:extLst>
          </p:cNvPr>
          <p:cNvPicPr>
            <a:picLocks noChangeAspect="1"/>
          </p:cNvPicPr>
          <p:nvPr/>
        </p:nvPicPr>
        <p:blipFill>
          <a:blip r:embed="rId3"/>
          <a:stretch>
            <a:fillRect/>
          </a:stretch>
        </p:blipFill>
        <p:spPr>
          <a:xfrm>
            <a:off x="341784" y="1124744"/>
            <a:ext cx="8424428" cy="4896543"/>
          </a:xfrm>
          <a:prstGeom prst="rect">
            <a:avLst/>
          </a:prstGeom>
        </p:spPr>
      </p:pic>
      <p:sp>
        <p:nvSpPr>
          <p:cNvPr id="7" name="Titel 6">
            <a:extLst>
              <a:ext uri="{FF2B5EF4-FFF2-40B4-BE49-F238E27FC236}">
                <a16:creationId xmlns:a16="http://schemas.microsoft.com/office/drawing/2014/main" id="{0321B92C-7072-4529-A667-2C0DE945A490}"/>
              </a:ext>
            </a:extLst>
          </p:cNvPr>
          <p:cNvSpPr>
            <a:spLocks noGrp="1"/>
          </p:cNvSpPr>
          <p:nvPr>
            <p:ph type="title"/>
          </p:nvPr>
        </p:nvSpPr>
        <p:spPr>
          <a:xfrm>
            <a:off x="457200" y="151823"/>
            <a:ext cx="8229600" cy="562075"/>
          </a:xfrm>
        </p:spPr>
        <p:txBody>
          <a:bodyPr/>
          <a:lstStyle/>
          <a:p>
            <a:r>
              <a:rPr lang="de-DE" dirty="0"/>
              <a:t>Stromerzeug  D   F </a:t>
            </a:r>
          </a:p>
        </p:txBody>
      </p:sp>
    </p:spTree>
    <p:extLst>
      <p:ext uri="{BB962C8B-B14F-4D97-AF65-F5344CB8AC3E}">
        <p14:creationId xmlns:p14="http://schemas.microsoft.com/office/powerpoint/2010/main" val="278870652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9198" y="290512"/>
            <a:ext cx="8229600" cy="549734"/>
          </a:xfrm>
        </p:spPr>
        <p:txBody>
          <a:bodyPr/>
          <a:lstStyle/>
          <a:p>
            <a:r>
              <a:rPr lang="de-DE" sz="3600" b="1" dirty="0">
                <a:solidFill>
                  <a:schemeClr val="tx1"/>
                </a:solidFill>
              </a:rPr>
              <a:t>Gesicherte Leistung </a:t>
            </a:r>
            <a:br>
              <a:rPr lang="de-DE" sz="3600" b="1" dirty="0">
                <a:solidFill>
                  <a:schemeClr val="tx1"/>
                </a:solidFill>
              </a:rPr>
            </a:br>
            <a:endParaRPr lang="de-DE" sz="1800" dirty="0">
              <a:solidFill>
                <a:schemeClr val="tx1"/>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80</a:t>
            </a:fld>
            <a:endParaRPr lang="de-DE" altLang="de-DE"/>
          </a:p>
        </p:txBody>
      </p:sp>
      <p:pic>
        <p:nvPicPr>
          <p:cNvPr id="7" name="Grafik 6">
            <a:extLst>
              <a:ext uri="{FF2B5EF4-FFF2-40B4-BE49-F238E27FC236}">
                <a16:creationId xmlns:a16="http://schemas.microsoft.com/office/drawing/2014/main" id="{F97CB848-BB86-4412-9A07-826BA23DF519}"/>
              </a:ext>
            </a:extLst>
          </p:cNvPr>
          <p:cNvPicPr>
            <a:picLocks noChangeAspect="1"/>
          </p:cNvPicPr>
          <p:nvPr/>
        </p:nvPicPr>
        <p:blipFill>
          <a:blip r:embed="rId3"/>
          <a:stretch>
            <a:fillRect/>
          </a:stretch>
        </p:blipFill>
        <p:spPr>
          <a:xfrm>
            <a:off x="223010" y="2420888"/>
            <a:ext cx="8697980" cy="3420380"/>
          </a:xfrm>
          <a:prstGeom prst="rect">
            <a:avLst/>
          </a:prstGeom>
        </p:spPr>
      </p:pic>
      <p:sp>
        <p:nvSpPr>
          <p:cNvPr id="9" name="Textfeld 8">
            <a:extLst>
              <a:ext uri="{FF2B5EF4-FFF2-40B4-BE49-F238E27FC236}">
                <a16:creationId xmlns:a16="http://schemas.microsoft.com/office/drawing/2014/main" id="{2DCAB89C-D0EE-446A-80E5-0B2FDAB57425}"/>
              </a:ext>
            </a:extLst>
          </p:cNvPr>
          <p:cNvSpPr txBox="1"/>
          <p:nvPr/>
        </p:nvSpPr>
        <p:spPr>
          <a:xfrm>
            <a:off x="1331640" y="1511024"/>
            <a:ext cx="954107" cy="707886"/>
          </a:xfrm>
          <a:prstGeom prst="rect">
            <a:avLst/>
          </a:prstGeom>
          <a:noFill/>
        </p:spPr>
        <p:txBody>
          <a:bodyPr wrap="none" rtlCol="0">
            <a:spAutoFit/>
          </a:bodyPr>
          <a:lstStyle/>
          <a:p>
            <a:r>
              <a:rPr lang="de-DE" sz="4000" b="1" dirty="0"/>
              <a:t>0%</a:t>
            </a:r>
          </a:p>
        </p:txBody>
      </p:sp>
      <p:sp>
        <p:nvSpPr>
          <p:cNvPr id="12" name="Rechteck 11">
            <a:extLst>
              <a:ext uri="{FF2B5EF4-FFF2-40B4-BE49-F238E27FC236}">
                <a16:creationId xmlns:a16="http://schemas.microsoft.com/office/drawing/2014/main" id="{60F6D7BB-F033-43BA-918E-22369137B2F1}"/>
              </a:ext>
            </a:extLst>
          </p:cNvPr>
          <p:cNvSpPr/>
          <p:nvPr/>
        </p:nvSpPr>
        <p:spPr bwMode="auto">
          <a:xfrm>
            <a:off x="3275856" y="2420888"/>
            <a:ext cx="5645134" cy="3420380"/>
          </a:xfrm>
          <a:prstGeom prst="rect">
            <a:avLst/>
          </a:prstGeom>
          <a:solidFill>
            <a:srgbClr val="F9FDFD"/>
          </a:solid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382115129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9198" y="290512"/>
            <a:ext cx="8229600" cy="549734"/>
          </a:xfrm>
        </p:spPr>
        <p:txBody>
          <a:bodyPr/>
          <a:lstStyle/>
          <a:p>
            <a:r>
              <a:rPr lang="de-DE" sz="3600" b="1" dirty="0">
                <a:solidFill>
                  <a:schemeClr val="tx1"/>
                </a:solidFill>
              </a:rPr>
              <a:t>Gesicherte Leistung </a:t>
            </a:r>
            <a:br>
              <a:rPr lang="de-DE" sz="3600" b="1" dirty="0">
                <a:solidFill>
                  <a:schemeClr val="tx1"/>
                </a:solidFill>
              </a:rPr>
            </a:br>
            <a:endParaRPr lang="de-DE" sz="1800" dirty="0">
              <a:solidFill>
                <a:schemeClr val="tx1"/>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81</a:t>
            </a:fld>
            <a:endParaRPr lang="de-DE" altLang="de-DE"/>
          </a:p>
        </p:txBody>
      </p:sp>
      <p:pic>
        <p:nvPicPr>
          <p:cNvPr id="7" name="Grafik 6">
            <a:extLst>
              <a:ext uri="{FF2B5EF4-FFF2-40B4-BE49-F238E27FC236}">
                <a16:creationId xmlns:a16="http://schemas.microsoft.com/office/drawing/2014/main" id="{F97CB848-BB86-4412-9A07-826BA23DF519}"/>
              </a:ext>
            </a:extLst>
          </p:cNvPr>
          <p:cNvPicPr>
            <a:picLocks noChangeAspect="1"/>
          </p:cNvPicPr>
          <p:nvPr/>
        </p:nvPicPr>
        <p:blipFill>
          <a:blip r:embed="rId3"/>
          <a:stretch>
            <a:fillRect/>
          </a:stretch>
        </p:blipFill>
        <p:spPr>
          <a:xfrm>
            <a:off x="223010" y="2420888"/>
            <a:ext cx="8697980" cy="3420380"/>
          </a:xfrm>
          <a:prstGeom prst="rect">
            <a:avLst/>
          </a:prstGeom>
        </p:spPr>
      </p:pic>
      <p:sp>
        <p:nvSpPr>
          <p:cNvPr id="9" name="Textfeld 8">
            <a:extLst>
              <a:ext uri="{FF2B5EF4-FFF2-40B4-BE49-F238E27FC236}">
                <a16:creationId xmlns:a16="http://schemas.microsoft.com/office/drawing/2014/main" id="{2DCAB89C-D0EE-446A-80E5-0B2FDAB57425}"/>
              </a:ext>
            </a:extLst>
          </p:cNvPr>
          <p:cNvSpPr txBox="1"/>
          <p:nvPr/>
        </p:nvSpPr>
        <p:spPr>
          <a:xfrm>
            <a:off x="1331640" y="1511024"/>
            <a:ext cx="954107" cy="707886"/>
          </a:xfrm>
          <a:prstGeom prst="rect">
            <a:avLst/>
          </a:prstGeom>
          <a:noFill/>
        </p:spPr>
        <p:txBody>
          <a:bodyPr wrap="none" rtlCol="0">
            <a:spAutoFit/>
          </a:bodyPr>
          <a:lstStyle/>
          <a:p>
            <a:r>
              <a:rPr lang="de-DE" sz="4000" b="1" dirty="0"/>
              <a:t>0%</a:t>
            </a:r>
          </a:p>
        </p:txBody>
      </p:sp>
      <p:sp>
        <p:nvSpPr>
          <p:cNvPr id="11" name="Textfeld 10">
            <a:extLst>
              <a:ext uri="{FF2B5EF4-FFF2-40B4-BE49-F238E27FC236}">
                <a16:creationId xmlns:a16="http://schemas.microsoft.com/office/drawing/2014/main" id="{7B5AC536-D746-4524-8428-DC46F79E3580}"/>
              </a:ext>
            </a:extLst>
          </p:cNvPr>
          <p:cNvSpPr txBox="1"/>
          <p:nvPr/>
        </p:nvSpPr>
        <p:spPr>
          <a:xfrm>
            <a:off x="4247964" y="1511024"/>
            <a:ext cx="954107" cy="707886"/>
          </a:xfrm>
          <a:prstGeom prst="rect">
            <a:avLst/>
          </a:prstGeom>
          <a:noFill/>
        </p:spPr>
        <p:txBody>
          <a:bodyPr wrap="none" rtlCol="0">
            <a:spAutoFit/>
          </a:bodyPr>
          <a:lstStyle/>
          <a:p>
            <a:r>
              <a:rPr lang="de-DE" sz="4000" b="1" dirty="0"/>
              <a:t>6%</a:t>
            </a:r>
          </a:p>
        </p:txBody>
      </p:sp>
      <p:sp>
        <p:nvSpPr>
          <p:cNvPr id="12" name="Rechteck 11">
            <a:extLst>
              <a:ext uri="{FF2B5EF4-FFF2-40B4-BE49-F238E27FC236}">
                <a16:creationId xmlns:a16="http://schemas.microsoft.com/office/drawing/2014/main" id="{60F6D7BB-F033-43BA-918E-22369137B2F1}"/>
              </a:ext>
            </a:extLst>
          </p:cNvPr>
          <p:cNvSpPr/>
          <p:nvPr/>
        </p:nvSpPr>
        <p:spPr bwMode="auto">
          <a:xfrm>
            <a:off x="6084168" y="2420888"/>
            <a:ext cx="2836822" cy="3420380"/>
          </a:xfrm>
          <a:prstGeom prst="rect">
            <a:avLst/>
          </a:prstGeom>
          <a:solidFill>
            <a:srgbClr val="F9FDFD"/>
          </a:solidFill>
          <a:ln w="9525" cap="flat" cmpd="sng" algn="ctr">
            <a:solidFill>
              <a:schemeClr val="accent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27996069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9198" y="290512"/>
            <a:ext cx="8229600" cy="549734"/>
          </a:xfrm>
        </p:spPr>
        <p:txBody>
          <a:bodyPr/>
          <a:lstStyle/>
          <a:p>
            <a:r>
              <a:rPr lang="de-DE" sz="3600" b="1" dirty="0">
                <a:solidFill>
                  <a:schemeClr val="tx1"/>
                </a:solidFill>
              </a:rPr>
              <a:t>Gesicherte Leistung </a:t>
            </a:r>
            <a:br>
              <a:rPr lang="de-DE" sz="3600" b="1" dirty="0">
                <a:solidFill>
                  <a:schemeClr val="tx1"/>
                </a:solidFill>
              </a:rPr>
            </a:br>
            <a:endParaRPr lang="de-DE" sz="1800" dirty="0">
              <a:solidFill>
                <a:schemeClr val="tx1"/>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82</a:t>
            </a:fld>
            <a:endParaRPr lang="de-DE" altLang="de-DE"/>
          </a:p>
        </p:txBody>
      </p:sp>
      <p:pic>
        <p:nvPicPr>
          <p:cNvPr id="7" name="Grafik 6">
            <a:extLst>
              <a:ext uri="{FF2B5EF4-FFF2-40B4-BE49-F238E27FC236}">
                <a16:creationId xmlns:a16="http://schemas.microsoft.com/office/drawing/2014/main" id="{F97CB848-BB86-4412-9A07-826BA23DF519}"/>
              </a:ext>
            </a:extLst>
          </p:cNvPr>
          <p:cNvPicPr>
            <a:picLocks noChangeAspect="1"/>
          </p:cNvPicPr>
          <p:nvPr/>
        </p:nvPicPr>
        <p:blipFill>
          <a:blip r:embed="rId3"/>
          <a:stretch>
            <a:fillRect/>
          </a:stretch>
        </p:blipFill>
        <p:spPr>
          <a:xfrm>
            <a:off x="223010" y="2420888"/>
            <a:ext cx="8697980" cy="3420380"/>
          </a:xfrm>
          <a:prstGeom prst="rect">
            <a:avLst/>
          </a:prstGeom>
        </p:spPr>
      </p:pic>
      <p:sp>
        <p:nvSpPr>
          <p:cNvPr id="9" name="Textfeld 8">
            <a:extLst>
              <a:ext uri="{FF2B5EF4-FFF2-40B4-BE49-F238E27FC236}">
                <a16:creationId xmlns:a16="http://schemas.microsoft.com/office/drawing/2014/main" id="{2DCAB89C-D0EE-446A-80E5-0B2FDAB57425}"/>
              </a:ext>
            </a:extLst>
          </p:cNvPr>
          <p:cNvSpPr txBox="1"/>
          <p:nvPr/>
        </p:nvSpPr>
        <p:spPr>
          <a:xfrm>
            <a:off x="1331640" y="1511024"/>
            <a:ext cx="954107" cy="707886"/>
          </a:xfrm>
          <a:prstGeom prst="rect">
            <a:avLst/>
          </a:prstGeom>
          <a:noFill/>
        </p:spPr>
        <p:txBody>
          <a:bodyPr wrap="none" rtlCol="0">
            <a:spAutoFit/>
          </a:bodyPr>
          <a:lstStyle/>
          <a:p>
            <a:r>
              <a:rPr lang="de-DE" sz="4000" b="1" dirty="0"/>
              <a:t>0%</a:t>
            </a:r>
          </a:p>
        </p:txBody>
      </p:sp>
      <p:sp>
        <p:nvSpPr>
          <p:cNvPr id="10" name="Textfeld 9">
            <a:extLst>
              <a:ext uri="{FF2B5EF4-FFF2-40B4-BE49-F238E27FC236}">
                <a16:creationId xmlns:a16="http://schemas.microsoft.com/office/drawing/2014/main" id="{6CA4B537-F77B-4927-8AB2-5B6C0F201317}"/>
              </a:ext>
            </a:extLst>
          </p:cNvPr>
          <p:cNvSpPr txBox="1"/>
          <p:nvPr/>
        </p:nvSpPr>
        <p:spPr>
          <a:xfrm>
            <a:off x="7104299" y="1505305"/>
            <a:ext cx="1210588" cy="707886"/>
          </a:xfrm>
          <a:prstGeom prst="rect">
            <a:avLst/>
          </a:prstGeom>
          <a:noFill/>
        </p:spPr>
        <p:txBody>
          <a:bodyPr wrap="none" rtlCol="0">
            <a:spAutoFit/>
          </a:bodyPr>
          <a:lstStyle/>
          <a:p>
            <a:r>
              <a:rPr lang="de-DE" sz="4000" b="1" dirty="0"/>
              <a:t>85%</a:t>
            </a:r>
          </a:p>
        </p:txBody>
      </p:sp>
      <p:sp>
        <p:nvSpPr>
          <p:cNvPr id="11" name="Textfeld 10">
            <a:extLst>
              <a:ext uri="{FF2B5EF4-FFF2-40B4-BE49-F238E27FC236}">
                <a16:creationId xmlns:a16="http://schemas.microsoft.com/office/drawing/2014/main" id="{7B5AC536-D746-4524-8428-DC46F79E3580}"/>
              </a:ext>
            </a:extLst>
          </p:cNvPr>
          <p:cNvSpPr txBox="1"/>
          <p:nvPr/>
        </p:nvSpPr>
        <p:spPr>
          <a:xfrm>
            <a:off x="4247964" y="1511024"/>
            <a:ext cx="954107" cy="707886"/>
          </a:xfrm>
          <a:prstGeom prst="rect">
            <a:avLst/>
          </a:prstGeom>
          <a:noFill/>
        </p:spPr>
        <p:txBody>
          <a:bodyPr wrap="none" rtlCol="0">
            <a:spAutoFit/>
          </a:bodyPr>
          <a:lstStyle/>
          <a:p>
            <a:r>
              <a:rPr lang="de-DE" sz="4000" b="1" dirty="0"/>
              <a:t>6%</a:t>
            </a:r>
          </a:p>
        </p:txBody>
      </p:sp>
      <p:sp>
        <p:nvSpPr>
          <p:cNvPr id="3" name="Rechteck 2">
            <a:extLst>
              <a:ext uri="{FF2B5EF4-FFF2-40B4-BE49-F238E27FC236}">
                <a16:creationId xmlns:a16="http://schemas.microsoft.com/office/drawing/2014/main" id="{7C33E981-1D83-49FD-8CD4-6783D7567CEB}"/>
              </a:ext>
            </a:extLst>
          </p:cNvPr>
          <p:cNvSpPr/>
          <p:nvPr/>
        </p:nvSpPr>
        <p:spPr>
          <a:xfrm rot="20217381">
            <a:off x="-29633" y="2070722"/>
            <a:ext cx="6958361" cy="3293209"/>
          </a:xfrm>
          <a:prstGeom prst="rect">
            <a:avLst/>
          </a:prstGeom>
          <a:noFill/>
          <a:ln>
            <a:solidFill>
              <a:schemeClr val="bg1"/>
            </a:solidFill>
          </a:ln>
        </p:spPr>
        <p:txBody>
          <a:bodyPr wrap="square" lIns="91440" tIns="45720" rIns="91440" bIns="45720">
            <a:spAutoFit/>
          </a:bodyPr>
          <a:lstStyle/>
          <a:p>
            <a:pPr algn="ctr"/>
            <a:r>
              <a:rPr lang="de-DE" sz="6000" b="1" cap="none" spc="50" dirty="0">
                <a:ln w="9525" cmpd="sng">
                  <a:solidFill>
                    <a:schemeClr val="accent1"/>
                  </a:solidFill>
                  <a:prstDash val="solid"/>
                </a:ln>
                <a:solidFill>
                  <a:srgbClr val="002060"/>
                </a:solidFill>
                <a:effectLst>
                  <a:glow rad="38100">
                    <a:schemeClr val="accent1">
                      <a:alpha val="40000"/>
                    </a:schemeClr>
                  </a:glow>
                </a:effectLst>
              </a:rPr>
              <a:t>Speicher, Ersatzstromanlagen</a:t>
            </a:r>
          </a:p>
          <a:p>
            <a:pPr algn="ctr"/>
            <a:r>
              <a:rPr lang="de-DE" sz="2800" b="1" cap="none" spc="50" dirty="0">
                <a:ln w="9525" cmpd="sng">
                  <a:solidFill>
                    <a:schemeClr val="accent1"/>
                  </a:solidFill>
                  <a:prstDash val="solid"/>
                </a:ln>
                <a:solidFill>
                  <a:srgbClr val="002060"/>
                </a:solidFill>
                <a:effectLst>
                  <a:glow rad="38100">
                    <a:schemeClr val="accent1">
                      <a:alpha val="40000"/>
                    </a:schemeClr>
                  </a:glow>
                </a:effectLst>
              </a:rPr>
              <a:t> </a:t>
            </a:r>
          </a:p>
          <a:p>
            <a:pPr algn="ctr"/>
            <a:r>
              <a:rPr lang="de-DE" sz="6000" b="1" cap="none" spc="50" dirty="0">
                <a:ln w="9525" cmpd="sng">
                  <a:solidFill>
                    <a:schemeClr val="accent1"/>
                  </a:solidFill>
                  <a:prstDash val="solid"/>
                </a:ln>
                <a:solidFill>
                  <a:srgbClr val="002060"/>
                </a:solidFill>
                <a:effectLst>
                  <a:glow rad="38100">
                    <a:schemeClr val="accent1">
                      <a:alpha val="40000"/>
                    </a:schemeClr>
                  </a:glow>
                </a:effectLst>
              </a:rPr>
              <a:t> notwendig</a:t>
            </a:r>
          </a:p>
        </p:txBody>
      </p:sp>
    </p:spTree>
    <p:extLst>
      <p:ext uri="{BB962C8B-B14F-4D97-AF65-F5344CB8AC3E}">
        <p14:creationId xmlns:p14="http://schemas.microsoft.com/office/powerpoint/2010/main" val="350476840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6765" y="0"/>
            <a:ext cx="8744200" cy="890612"/>
          </a:xfrm>
        </p:spPr>
        <p:txBody>
          <a:bodyPr>
            <a:normAutofit fontScale="90000"/>
          </a:bodyPr>
          <a:lstStyle/>
          <a:p>
            <a:r>
              <a:rPr lang="de-DE" b="1" dirty="0">
                <a:latin typeface="Times New Roman" panose="02020603050405020304" pitchFamily="18" charset="0"/>
                <a:cs typeface="Times New Roman" panose="02020603050405020304" pitchFamily="18" charset="0"/>
              </a:rPr>
              <a:t>Autarkie Solaranlage Einfamilienhaus</a:t>
            </a:r>
            <a:endParaRPr lang="de-DE" sz="3600" b="1" dirty="0">
              <a:solidFill>
                <a:schemeClr val="tx1"/>
              </a:solidFill>
              <a:latin typeface="Times New Roman" panose="02020603050405020304" pitchFamily="18" charset="0"/>
              <a:cs typeface="Times New Roman" panose="02020603050405020304" pitchFamily="18" charset="0"/>
            </a:endParaRPr>
          </a:p>
        </p:txBody>
      </p:sp>
      <p:sp>
        <p:nvSpPr>
          <p:cNvPr id="7" name="Fußzeilenplatzhalter 6"/>
          <p:cNvSpPr>
            <a:spLocks noGrp="1"/>
          </p:cNvSpPr>
          <p:nvPr>
            <p:ph type="ftr" sz="quarter" idx="11"/>
          </p:nvPr>
        </p:nvSpPr>
        <p:spPr>
          <a:xfrm>
            <a:off x="71500" y="6245225"/>
            <a:ext cx="4896544" cy="476250"/>
          </a:xfrm>
        </p:spPr>
        <p:txBody>
          <a:bodyPr/>
          <a:lstStyle/>
          <a:p>
            <a:pPr>
              <a:defRPr/>
            </a:pPr>
            <a:r>
              <a:rPr lang="de-DE" altLang="de-DE"/>
              <a:t>Konferenz des Schiller-Instituts in Berlin am 30.-31.05.2026                                                                                </a:t>
            </a:r>
            <a:endParaRPr lang="de-DE" altLang="de-DE" dirty="0"/>
          </a:p>
        </p:txBody>
      </p:sp>
      <p:sp>
        <p:nvSpPr>
          <p:cNvPr id="3" name="Textfeld 2">
            <a:extLst>
              <a:ext uri="{FF2B5EF4-FFF2-40B4-BE49-F238E27FC236}">
                <a16:creationId xmlns:a16="http://schemas.microsoft.com/office/drawing/2014/main" id="{94182F6D-498C-452F-B20B-0B1390A45053}"/>
              </a:ext>
            </a:extLst>
          </p:cNvPr>
          <p:cNvSpPr txBox="1"/>
          <p:nvPr/>
        </p:nvSpPr>
        <p:spPr>
          <a:xfrm>
            <a:off x="7920372" y="1196752"/>
            <a:ext cx="184731" cy="338554"/>
          </a:xfrm>
          <a:prstGeom prst="rect">
            <a:avLst/>
          </a:prstGeom>
          <a:noFill/>
        </p:spPr>
        <p:txBody>
          <a:bodyPr wrap="none" rtlCol="0">
            <a:spAutoFit/>
          </a:bodyPr>
          <a:lstStyle/>
          <a:p>
            <a:endParaRPr lang="de-DE" dirty="0"/>
          </a:p>
        </p:txBody>
      </p:sp>
      <p:sp>
        <p:nvSpPr>
          <p:cNvPr id="4" name="Foliennummernplatzhalter 3">
            <a:extLst>
              <a:ext uri="{FF2B5EF4-FFF2-40B4-BE49-F238E27FC236}">
                <a16:creationId xmlns:a16="http://schemas.microsoft.com/office/drawing/2014/main" id="{BD6A5929-B72E-4F38-B9A2-DA35E22CE027}"/>
              </a:ext>
            </a:extLst>
          </p:cNvPr>
          <p:cNvSpPr>
            <a:spLocks noGrp="1"/>
          </p:cNvSpPr>
          <p:nvPr>
            <p:ph type="sldNum" sz="quarter" idx="12"/>
          </p:nvPr>
        </p:nvSpPr>
        <p:spPr/>
        <p:txBody>
          <a:bodyPr/>
          <a:lstStyle/>
          <a:p>
            <a:pPr>
              <a:defRPr/>
            </a:pPr>
            <a:fld id="{BF9384B9-D178-4EB3-9DF3-52B803BAE356}" type="slidenum">
              <a:rPr lang="de-DE" altLang="de-DE" smtClean="0"/>
              <a:pPr>
                <a:defRPr/>
              </a:pPr>
              <a:t>83</a:t>
            </a:fld>
            <a:endParaRPr lang="de-DE" altLang="de-DE"/>
          </a:p>
        </p:txBody>
      </p:sp>
      <p:pic>
        <p:nvPicPr>
          <p:cNvPr id="11" name="Grafik 10">
            <a:extLst>
              <a:ext uri="{FF2B5EF4-FFF2-40B4-BE49-F238E27FC236}">
                <a16:creationId xmlns:a16="http://schemas.microsoft.com/office/drawing/2014/main" id="{9A01A66B-3AE1-46BB-8250-C853B294A28A}"/>
              </a:ext>
            </a:extLst>
          </p:cNvPr>
          <p:cNvPicPr>
            <a:picLocks noChangeAspect="1"/>
          </p:cNvPicPr>
          <p:nvPr/>
        </p:nvPicPr>
        <p:blipFill>
          <a:blip r:embed="rId3"/>
          <a:stretch>
            <a:fillRect/>
          </a:stretch>
        </p:blipFill>
        <p:spPr>
          <a:xfrm>
            <a:off x="199899" y="890613"/>
            <a:ext cx="8744201" cy="4973852"/>
          </a:xfrm>
          <a:prstGeom prst="rect">
            <a:avLst/>
          </a:prstGeom>
        </p:spPr>
      </p:pic>
      <p:sp>
        <p:nvSpPr>
          <p:cNvPr id="12" name="Textfeld 11">
            <a:extLst>
              <a:ext uri="{FF2B5EF4-FFF2-40B4-BE49-F238E27FC236}">
                <a16:creationId xmlns:a16="http://schemas.microsoft.com/office/drawing/2014/main" id="{0A1B12AD-CEAB-4E28-B23E-8A77E315CEAE}"/>
              </a:ext>
            </a:extLst>
          </p:cNvPr>
          <p:cNvSpPr txBox="1"/>
          <p:nvPr/>
        </p:nvSpPr>
        <p:spPr>
          <a:xfrm>
            <a:off x="1858923" y="5864465"/>
            <a:ext cx="6218241" cy="338554"/>
          </a:xfrm>
          <a:prstGeom prst="rect">
            <a:avLst/>
          </a:prstGeom>
          <a:noFill/>
        </p:spPr>
        <p:txBody>
          <a:bodyPr wrap="none" rtlCol="0">
            <a:spAutoFit/>
          </a:bodyPr>
          <a:lstStyle/>
          <a:p>
            <a:r>
              <a:rPr lang="de-DE" dirty="0">
                <a:hlinkClick r:id="rId4"/>
              </a:rPr>
              <a:t>PV-Anlage reicht nicht: So erreichst du mehr Energieautarkie - Utopia.de</a:t>
            </a:r>
            <a:endParaRPr lang="de-DE" dirty="0"/>
          </a:p>
        </p:txBody>
      </p:sp>
      <p:sp>
        <p:nvSpPr>
          <p:cNvPr id="13" name="Textfeld 12">
            <a:extLst>
              <a:ext uri="{FF2B5EF4-FFF2-40B4-BE49-F238E27FC236}">
                <a16:creationId xmlns:a16="http://schemas.microsoft.com/office/drawing/2014/main" id="{4083EA9A-C0CF-46CE-803C-3FCE9A1F90AC}"/>
              </a:ext>
            </a:extLst>
          </p:cNvPr>
          <p:cNvSpPr txBox="1"/>
          <p:nvPr/>
        </p:nvSpPr>
        <p:spPr>
          <a:xfrm>
            <a:off x="7344308" y="5130974"/>
            <a:ext cx="2736304" cy="369332"/>
          </a:xfrm>
          <a:prstGeom prst="rect">
            <a:avLst/>
          </a:prstGeom>
          <a:noFill/>
        </p:spPr>
        <p:txBody>
          <a:bodyPr wrap="square" rtlCol="0">
            <a:spAutoFit/>
          </a:bodyPr>
          <a:lstStyle/>
          <a:p>
            <a:r>
              <a:rPr lang="de-DE" sz="1800" b="1" dirty="0">
                <a:effectLst/>
                <a:latin typeface="Calibri" panose="020F0502020204030204" pitchFamily="34" charset="0"/>
                <a:ea typeface="Times New Roman" panose="02020603050405020304" pitchFamily="18" charset="0"/>
                <a:cs typeface="Times New Roman" panose="02020603050405020304" pitchFamily="18" charset="0"/>
              </a:rPr>
              <a:t>HTW Berlin </a:t>
            </a:r>
            <a:endParaRPr lang="de-DE" b="1" dirty="0"/>
          </a:p>
        </p:txBody>
      </p:sp>
    </p:spTree>
    <p:extLst>
      <p:ext uri="{BB962C8B-B14F-4D97-AF65-F5344CB8AC3E}">
        <p14:creationId xmlns:p14="http://schemas.microsoft.com/office/powerpoint/2010/main" val="204570645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4DE1BBF1-DA17-4661-8441-115528BC6EAA}"/>
              </a:ext>
            </a:extLst>
          </p:cNvPr>
          <p:cNvPicPr>
            <a:picLocks noChangeAspect="1"/>
          </p:cNvPicPr>
          <p:nvPr/>
        </p:nvPicPr>
        <p:blipFill>
          <a:blip r:embed="rId3"/>
          <a:stretch>
            <a:fillRect/>
          </a:stretch>
        </p:blipFill>
        <p:spPr>
          <a:xfrm>
            <a:off x="707798" y="1069034"/>
            <a:ext cx="7644622" cy="4772234"/>
          </a:xfrm>
          <a:prstGeom prst="rect">
            <a:avLst/>
          </a:prstGeom>
        </p:spPr>
      </p:pic>
      <p:sp>
        <p:nvSpPr>
          <p:cNvPr id="2" name="Titel 1"/>
          <p:cNvSpPr>
            <a:spLocks noGrp="1"/>
          </p:cNvSpPr>
          <p:nvPr>
            <p:ph type="title"/>
          </p:nvPr>
        </p:nvSpPr>
        <p:spPr>
          <a:xfrm>
            <a:off x="71500" y="164239"/>
            <a:ext cx="8964996" cy="634082"/>
          </a:xfrm>
        </p:spPr>
        <p:txBody>
          <a:bodyPr>
            <a:normAutofit fontScale="90000"/>
          </a:bodyPr>
          <a:lstStyle/>
          <a:p>
            <a:r>
              <a:rPr lang="de-DE" sz="4000" b="1" dirty="0">
                <a:solidFill>
                  <a:schemeClr val="tx1"/>
                </a:solidFill>
                <a:latin typeface="Times New Roman" panose="02020603050405020304" pitchFamily="18" charset="0"/>
                <a:ea typeface="+mn-ea"/>
                <a:cs typeface="Times New Roman" panose="02020603050405020304" pitchFamily="18" charset="0"/>
              </a:rPr>
              <a:t>Energieträger  Stromerzeugung in China </a:t>
            </a:r>
            <a:r>
              <a:rPr lang="de-DE" sz="1600" dirty="0"/>
              <a:t>2024</a:t>
            </a:r>
            <a:endParaRPr lang="de-DE" sz="3600" dirty="0">
              <a:solidFill>
                <a:schemeClr val="tx1"/>
              </a:solidFill>
              <a:latin typeface="Times New Roman" panose="02020603050405020304" pitchFamily="18" charset="0"/>
              <a:cs typeface="Times New Roman" panose="02020603050405020304" pitchFamily="18" charset="0"/>
            </a:endParaRPr>
          </a:p>
        </p:txBody>
      </p:sp>
      <p:sp>
        <p:nvSpPr>
          <p:cNvPr id="7" name="Fußzeilenplatzhalter 6"/>
          <p:cNvSpPr>
            <a:spLocks noGrp="1"/>
          </p:cNvSpPr>
          <p:nvPr>
            <p:ph type="ftr" sz="quarter" idx="11"/>
          </p:nvPr>
        </p:nvSpPr>
        <p:spPr>
          <a:xfrm>
            <a:off x="71500" y="6245225"/>
            <a:ext cx="4896544" cy="476250"/>
          </a:xfrm>
        </p:spPr>
        <p:txBody>
          <a:bodyPr/>
          <a:lstStyle/>
          <a:p>
            <a:pPr>
              <a:defRPr/>
            </a:pPr>
            <a:r>
              <a:rPr lang="de-DE" altLang="de-DE"/>
              <a:t>Konferenz des Schiller-Instituts in Berlin am 30.-31.05.2026                                                                                </a:t>
            </a:r>
            <a:endParaRPr lang="de-DE" altLang="de-DE" dirty="0"/>
          </a:p>
        </p:txBody>
      </p:sp>
      <p:sp>
        <p:nvSpPr>
          <p:cNvPr id="3" name="Textfeld 2">
            <a:extLst>
              <a:ext uri="{FF2B5EF4-FFF2-40B4-BE49-F238E27FC236}">
                <a16:creationId xmlns:a16="http://schemas.microsoft.com/office/drawing/2014/main" id="{94182F6D-498C-452F-B20B-0B1390A45053}"/>
              </a:ext>
            </a:extLst>
          </p:cNvPr>
          <p:cNvSpPr txBox="1"/>
          <p:nvPr/>
        </p:nvSpPr>
        <p:spPr>
          <a:xfrm>
            <a:off x="7920372" y="1196752"/>
            <a:ext cx="184731" cy="338554"/>
          </a:xfrm>
          <a:prstGeom prst="rect">
            <a:avLst/>
          </a:prstGeom>
          <a:noFill/>
        </p:spPr>
        <p:txBody>
          <a:bodyPr wrap="none" rtlCol="0">
            <a:spAutoFit/>
          </a:bodyPr>
          <a:lstStyle/>
          <a:p>
            <a:endParaRPr lang="de-DE" dirty="0"/>
          </a:p>
        </p:txBody>
      </p:sp>
      <p:sp>
        <p:nvSpPr>
          <p:cNvPr id="4" name="Foliennummernplatzhalter 3">
            <a:extLst>
              <a:ext uri="{FF2B5EF4-FFF2-40B4-BE49-F238E27FC236}">
                <a16:creationId xmlns:a16="http://schemas.microsoft.com/office/drawing/2014/main" id="{BD6A5929-B72E-4F38-B9A2-DA35E22CE027}"/>
              </a:ext>
            </a:extLst>
          </p:cNvPr>
          <p:cNvSpPr>
            <a:spLocks noGrp="1"/>
          </p:cNvSpPr>
          <p:nvPr>
            <p:ph type="sldNum" sz="quarter" idx="12"/>
          </p:nvPr>
        </p:nvSpPr>
        <p:spPr/>
        <p:txBody>
          <a:bodyPr/>
          <a:lstStyle/>
          <a:p>
            <a:pPr>
              <a:defRPr/>
            </a:pPr>
            <a:fld id="{BF9384B9-D178-4EB3-9DF3-52B803BAE356}" type="slidenum">
              <a:rPr lang="de-DE" altLang="de-DE" smtClean="0"/>
              <a:pPr>
                <a:defRPr/>
              </a:pPr>
              <a:t>84</a:t>
            </a:fld>
            <a:endParaRPr lang="de-DE" altLang="de-DE"/>
          </a:p>
        </p:txBody>
      </p:sp>
      <p:sp>
        <p:nvSpPr>
          <p:cNvPr id="12" name="Textfeld 11">
            <a:extLst>
              <a:ext uri="{FF2B5EF4-FFF2-40B4-BE49-F238E27FC236}">
                <a16:creationId xmlns:a16="http://schemas.microsoft.com/office/drawing/2014/main" id="{3B6BB5CB-3DEF-46BC-B643-87BF55AEC161}"/>
              </a:ext>
            </a:extLst>
          </p:cNvPr>
          <p:cNvSpPr txBox="1"/>
          <p:nvPr/>
        </p:nvSpPr>
        <p:spPr>
          <a:xfrm>
            <a:off x="6624228" y="5708664"/>
            <a:ext cx="1633011" cy="461665"/>
          </a:xfrm>
          <a:prstGeom prst="rect">
            <a:avLst/>
          </a:prstGeom>
          <a:noFill/>
        </p:spPr>
        <p:txBody>
          <a:bodyPr wrap="none" rtlCol="0">
            <a:spAutoFit/>
          </a:bodyPr>
          <a:lstStyle/>
          <a:p>
            <a:r>
              <a:rPr lang="de-DE" sz="2400" b="1" dirty="0"/>
              <a:t>9.900 TWh</a:t>
            </a:r>
          </a:p>
        </p:txBody>
      </p:sp>
      <p:sp>
        <p:nvSpPr>
          <p:cNvPr id="15" name="Textfeld 14">
            <a:extLst>
              <a:ext uri="{FF2B5EF4-FFF2-40B4-BE49-F238E27FC236}">
                <a16:creationId xmlns:a16="http://schemas.microsoft.com/office/drawing/2014/main" id="{A065CE41-8ECE-4926-8D73-D2CEEFF3E9BC}"/>
              </a:ext>
            </a:extLst>
          </p:cNvPr>
          <p:cNvSpPr txBox="1"/>
          <p:nvPr/>
        </p:nvSpPr>
        <p:spPr>
          <a:xfrm>
            <a:off x="3180080" y="3681028"/>
            <a:ext cx="1391920" cy="400110"/>
          </a:xfrm>
          <a:prstGeom prst="rect">
            <a:avLst/>
          </a:prstGeom>
          <a:noFill/>
        </p:spPr>
        <p:txBody>
          <a:bodyPr wrap="none" rtlCol="0">
            <a:spAutoFit/>
          </a:bodyPr>
          <a:lstStyle/>
          <a:p>
            <a:r>
              <a:rPr lang="de-DE" sz="2000" b="1" dirty="0">
                <a:highlight>
                  <a:srgbClr val="FFFF00"/>
                </a:highlight>
              </a:rPr>
              <a:t>2.000 TWh</a:t>
            </a:r>
          </a:p>
        </p:txBody>
      </p:sp>
    </p:spTree>
    <p:extLst>
      <p:ext uri="{BB962C8B-B14F-4D97-AF65-F5344CB8AC3E}">
        <p14:creationId xmlns:p14="http://schemas.microsoft.com/office/powerpoint/2010/main" val="134445118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500" y="164239"/>
            <a:ext cx="8964996" cy="634082"/>
          </a:xfrm>
        </p:spPr>
        <p:txBody>
          <a:bodyPr>
            <a:normAutofit fontScale="90000"/>
          </a:bodyPr>
          <a:lstStyle/>
          <a:p>
            <a:r>
              <a:rPr lang="de-DE" sz="4000" b="1" dirty="0">
                <a:solidFill>
                  <a:schemeClr val="tx1"/>
                </a:solidFill>
                <a:latin typeface="Times New Roman" panose="02020603050405020304" pitchFamily="18" charset="0"/>
                <a:ea typeface="+mn-ea"/>
                <a:cs typeface="Times New Roman" panose="02020603050405020304" pitchFamily="18" charset="0"/>
              </a:rPr>
              <a:t>Kosten Solaranlagen</a:t>
            </a:r>
            <a:endParaRPr lang="de-DE" sz="3600" dirty="0">
              <a:solidFill>
                <a:schemeClr val="tx1"/>
              </a:solidFill>
              <a:latin typeface="Times New Roman" panose="02020603050405020304" pitchFamily="18" charset="0"/>
              <a:cs typeface="Times New Roman" panose="02020603050405020304" pitchFamily="18" charset="0"/>
            </a:endParaRPr>
          </a:p>
        </p:txBody>
      </p:sp>
      <p:sp>
        <p:nvSpPr>
          <p:cNvPr id="7" name="Fußzeilenplatzhalter 6"/>
          <p:cNvSpPr>
            <a:spLocks noGrp="1"/>
          </p:cNvSpPr>
          <p:nvPr>
            <p:ph type="ftr" sz="quarter" idx="11"/>
          </p:nvPr>
        </p:nvSpPr>
        <p:spPr>
          <a:xfrm>
            <a:off x="71500" y="6245225"/>
            <a:ext cx="4896544" cy="476250"/>
          </a:xfrm>
        </p:spPr>
        <p:txBody>
          <a:bodyPr/>
          <a:lstStyle/>
          <a:p>
            <a:pPr>
              <a:defRPr/>
            </a:pPr>
            <a:r>
              <a:rPr lang="de-DE" altLang="de-DE"/>
              <a:t>Konferenz des Schiller-Instituts in Berlin am 30.-31.05.2026                                                                                </a:t>
            </a:r>
            <a:endParaRPr lang="de-DE" altLang="de-DE" dirty="0"/>
          </a:p>
        </p:txBody>
      </p:sp>
      <p:sp>
        <p:nvSpPr>
          <p:cNvPr id="3" name="Textfeld 2">
            <a:extLst>
              <a:ext uri="{FF2B5EF4-FFF2-40B4-BE49-F238E27FC236}">
                <a16:creationId xmlns:a16="http://schemas.microsoft.com/office/drawing/2014/main" id="{94182F6D-498C-452F-B20B-0B1390A45053}"/>
              </a:ext>
            </a:extLst>
          </p:cNvPr>
          <p:cNvSpPr txBox="1"/>
          <p:nvPr/>
        </p:nvSpPr>
        <p:spPr>
          <a:xfrm>
            <a:off x="7920372" y="1196752"/>
            <a:ext cx="184731" cy="338554"/>
          </a:xfrm>
          <a:prstGeom prst="rect">
            <a:avLst/>
          </a:prstGeom>
          <a:noFill/>
        </p:spPr>
        <p:txBody>
          <a:bodyPr wrap="none" rtlCol="0">
            <a:spAutoFit/>
          </a:bodyPr>
          <a:lstStyle/>
          <a:p>
            <a:endParaRPr lang="de-DE" dirty="0"/>
          </a:p>
        </p:txBody>
      </p:sp>
      <p:sp>
        <p:nvSpPr>
          <p:cNvPr id="4" name="Foliennummernplatzhalter 3">
            <a:extLst>
              <a:ext uri="{FF2B5EF4-FFF2-40B4-BE49-F238E27FC236}">
                <a16:creationId xmlns:a16="http://schemas.microsoft.com/office/drawing/2014/main" id="{BD6A5929-B72E-4F38-B9A2-DA35E22CE027}"/>
              </a:ext>
            </a:extLst>
          </p:cNvPr>
          <p:cNvSpPr>
            <a:spLocks noGrp="1"/>
          </p:cNvSpPr>
          <p:nvPr>
            <p:ph type="sldNum" sz="quarter" idx="12"/>
          </p:nvPr>
        </p:nvSpPr>
        <p:spPr/>
        <p:txBody>
          <a:bodyPr/>
          <a:lstStyle/>
          <a:p>
            <a:pPr>
              <a:defRPr/>
            </a:pPr>
            <a:fld id="{BF9384B9-D178-4EB3-9DF3-52B803BAE356}" type="slidenum">
              <a:rPr lang="de-DE" altLang="de-DE" smtClean="0"/>
              <a:pPr>
                <a:defRPr/>
              </a:pPr>
              <a:t>85</a:t>
            </a:fld>
            <a:endParaRPr lang="de-DE" altLang="de-DE"/>
          </a:p>
        </p:txBody>
      </p:sp>
      <p:graphicFrame>
        <p:nvGraphicFramePr>
          <p:cNvPr id="5" name="Tabelle 4">
            <a:extLst>
              <a:ext uri="{FF2B5EF4-FFF2-40B4-BE49-F238E27FC236}">
                <a16:creationId xmlns:a16="http://schemas.microsoft.com/office/drawing/2014/main" id="{F3F9BD4C-AE1D-4CEC-9E48-12772C8EF096}"/>
              </a:ext>
            </a:extLst>
          </p:cNvPr>
          <p:cNvGraphicFramePr>
            <a:graphicFrameLocks noGrp="1"/>
          </p:cNvGraphicFramePr>
          <p:nvPr>
            <p:extLst>
              <p:ext uri="{D42A27DB-BD31-4B8C-83A1-F6EECF244321}">
                <p14:modId xmlns:p14="http://schemas.microsoft.com/office/powerpoint/2010/main" val="2151009746"/>
              </p:ext>
            </p:extLst>
          </p:nvPr>
        </p:nvGraphicFramePr>
        <p:xfrm>
          <a:off x="287524" y="1196753"/>
          <a:ext cx="8640960" cy="4980213"/>
        </p:xfrm>
        <a:graphic>
          <a:graphicData uri="http://schemas.openxmlformats.org/drawingml/2006/table">
            <a:tbl>
              <a:tblPr/>
              <a:tblGrid>
                <a:gridCol w="2160240">
                  <a:extLst>
                    <a:ext uri="{9D8B030D-6E8A-4147-A177-3AD203B41FA5}">
                      <a16:colId xmlns:a16="http://schemas.microsoft.com/office/drawing/2014/main" val="32826214"/>
                    </a:ext>
                  </a:extLst>
                </a:gridCol>
                <a:gridCol w="2160240">
                  <a:extLst>
                    <a:ext uri="{9D8B030D-6E8A-4147-A177-3AD203B41FA5}">
                      <a16:colId xmlns:a16="http://schemas.microsoft.com/office/drawing/2014/main" val="3832910807"/>
                    </a:ext>
                  </a:extLst>
                </a:gridCol>
                <a:gridCol w="2160240">
                  <a:extLst>
                    <a:ext uri="{9D8B030D-6E8A-4147-A177-3AD203B41FA5}">
                      <a16:colId xmlns:a16="http://schemas.microsoft.com/office/drawing/2014/main" val="1558242269"/>
                    </a:ext>
                  </a:extLst>
                </a:gridCol>
                <a:gridCol w="2160240">
                  <a:extLst>
                    <a:ext uri="{9D8B030D-6E8A-4147-A177-3AD203B41FA5}">
                      <a16:colId xmlns:a16="http://schemas.microsoft.com/office/drawing/2014/main" val="4118783053"/>
                    </a:ext>
                  </a:extLst>
                </a:gridCol>
              </a:tblGrid>
              <a:tr h="996043">
                <a:tc>
                  <a:txBody>
                    <a:bodyPr/>
                    <a:lstStyle/>
                    <a:p>
                      <a:pPr algn="l" fontAlgn="base"/>
                      <a:r>
                        <a:rPr lang="de-DE" sz="1700" b="1">
                          <a:effectLst/>
                          <a:latin typeface="inherit"/>
                        </a:rPr>
                        <a:t>Größe der PV-Anlage</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BEFF7"/>
                    </a:solidFill>
                  </a:tcPr>
                </a:tc>
                <a:tc>
                  <a:txBody>
                    <a:bodyPr/>
                    <a:lstStyle/>
                    <a:p>
                      <a:pPr algn="l" fontAlgn="base"/>
                      <a:r>
                        <a:rPr lang="de-DE" sz="1700" b="1">
                          <a:effectLst/>
                          <a:latin typeface="inherit"/>
                        </a:rPr>
                        <a:t>Leistung</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BEFF7"/>
                    </a:solidFill>
                  </a:tcPr>
                </a:tc>
                <a:tc>
                  <a:txBody>
                    <a:bodyPr/>
                    <a:lstStyle/>
                    <a:p>
                      <a:pPr algn="l" fontAlgn="base"/>
                      <a:r>
                        <a:rPr lang="de-DE" sz="1700" b="1">
                          <a:effectLst/>
                          <a:latin typeface="inherit"/>
                        </a:rPr>
                        <a:t>Kosten 2026 (ohne Speicher)*</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BEFF7"/>
                    </a:solidFill>
                  </a:tcPr>
                </a:tc>
                <a:tc>
                  <a:txBody>
                    <a:bodyPr/>
                    <a:lstStyle/>
                    <a:p>
                      <a:pPr algn="l" fontAlgn="base"/>
                      <a:r>
                        <a:rPr lang="de-DE" sz="1700" b="1">
                          <a:effectLst/>
                          <a:latin typeface="inherit"/>
                        </a:rPr>
                        <a:t>Kosten 2026 (mit Speicher)*</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EBEFF7"/>
                    </a:solidFill>
                  </a:tcPr>
                </a:tc>
                <a:extLst>
                  <a:ext uri="{0D108BD9-81ED-4DB2-BD59-A6C34878D82A}">
                    <a16:rowId xmlns:a16="http://schemas.microsoft.com/office/drawing/2014/main" val="571242058"/>
                  </a:ext>
                </a:extLst>
              </a:tr>
              <a:tr h="697229">
                <a:tc>
                  <a:txBody>
                    <a:bodyPr/>
                    <a:lstStyle/>
                    <a:p>
                      <a:pPr fontAlgn="base"/>
                      <a:r>
                        <a:rPr lang="de-DE" sz="1700">
                          <a:effectLst/>
                          <a:latin typeface="inherit"/>
                        </a:rPr>
                        <a:t>Balkonkraftwerk</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300 Wp</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400 bis 1.000 Euro</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i.d.R. ohne Speicher</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extLst>
                  <a:ext uri="{0D108BD9-81ED-4DB2-BD59-A6C34878D82A}">
                    <a16:rowId xmlns:a16="http://schemas.microsoft.com/office/drawing/2014/main" val="1516412261"/>
                  </a:ext>
                </a:extLst>
              </a:tr>
              <a:tr h="996043">
                <a:tc>
                  <a:txBody>
                    <a:bodyPr/>
                    <a:lstStyle/>
                    <a:p>
                      <a:pPr fontAlgn="base"/>
                      <a:r>
                        <a:rPr lang="de-DE" sz="1700">
                          <a:effectLst/>
                          <a:latin typeface="inherit"/>
                        </a:rPr>
                        <a:t>Kleine PV-Anlage</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3 bis 4 kWp</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3.900 bis 6.400 Euro</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7.500 bis 12.100 Euro</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extLst>
                  <a:ext uri="{0D108BD9-81ED-4DB2-BD59-A6C34878D82A}">
                    <a16:rowId xmlns:a16="http://schemas.microsoft.com/office/drawing/2014/main" val="2378901343"/>
                  </a:ext>
                </a:extLst>
              </a:tr>
              <a:tr h="1294855">
                <a:tc>
                  <a:txBody>
                    <a:bodyPr/>
                    <a:lstStyle/>
                    <a:p>
                      <a:pPr fontAlgn="base"/>
                      <a:r>
                        <a:rPr lang="de-DE" sz="1700">
                          <a:effectLst/>
                          <a:latin typeface="inherit"/>
                        </a:rPr>
                        <a:t>PV-Anlage für ein Einfamilienhaus</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4 bis 6 kWp</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7.200 bis 9.600 Euro</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11.000 bis 16.000 Euro</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extLst>
                  <a:ext uri="{0D108BD9-81ED-4DB2-BD59-A6C34878D82A}">
                    <a16:rowId xmlns:a16="http://schemas.microsoft.com/office/drawing/2014/main" val="3952576380"/>
                  </a:ext>
                </a:extLst>
              </a:tr>
              <a:tr h="996043">
                <a:tc>
                  <a:txBody>
                    <a:bodyPr/>
                    <a:lstStyle/>
                    <a:p>
                      <a:pPr fontAlgn="base"/>
                      <a:r>
                        <a:rPr lang="de-DE" sz="1700">
                          <a:effectLst/>
                          <a:latin typeface="inherit"/>
                        </a:rPr>
                        <a:t>Große PV-Anlage</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bis zu 10 kWp</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a:effectLst/>
                          <a:latin typeface="inherit"/>
                        </a:rPr>
                        <a:t>12.000 bis 16.000 Euro</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tc>
                  <a:txBody>
                    <a:bodyPr/>
                    <a:lstStyle/>
                    <a:p>
                      <a:pPr fontAlgn="base"/>
                      <a:r>
                        <a:rPr lang="de-DE" sz="1700" dirty="0">
                          <a:effectLst/>
                          <a:latin typeface="inherit"/>
                        </a:rPr>
                        <a:t>16.000 bis 22.000 Euro</a:t>
                      </a:r>
                    </a:p>
                  </a:txBody>
                  <a:tcPr marL="87027" marR="87027" marT="43513" marB="43513"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7F9FC"/>
                    </a:solidFill>
                  </a:tcPr>
                </a:tc>
                <a:extLst>
                  <a:ext uri="{0D108BD9-81ED-4DB2-BD59-A6C34878D82A}">
                    <a16:rowId xmlns:a16="http://schemas.microsoft.com/office/drawing/2014/main" val="2746690120"/>
                  </a:ext>
                </a:extLst>
              </a:tr>
            </a:tbl>
          </a:graphicData>
        </a:graphic>
      </p:graphicFrame>
    </p:spTree>
    <p:extLst>
      <p:ext uri="{BB962C8B-B14F-4D97-AF65-F5344CB8AC3E}">
        <p14:creationId xmlns:p14="http://schemas.microsoft.com/office/powerpoint/2010/main" val="150796472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1500" y="164239"/>
            <a:ext cx="8964996" cy="634082"/>
          </a:xfrm>
        </p:spPr>
        <p:txBody>
          <a:bodyPr>
            <a:normAutofit fontScale="90000"/>
          </a:bodyPr>
          <a:lstStyle/>
          <a:p>
            <a:r>
              <a:rPr lang="de-DE" sz="4000" b="1" dirty="0" err="1">
                <a:solidFill>
                  <a:schemeClr val="tx1"/>
                </a:solidFill>
                <a:latin typeface="Times New Roman" panose="02020603050405020304" pitchFamily="18" charset="0"/>
                <a:ea typeface="+mn-ea"/>
                <a:cs typeface="Times New Roman" panose="02020603050405020304" pitchFamily="18" charset="0"/>
              </a:rPr>
              <a:t>Einspeisvergütung</a:t>
            </a:r>
            <a:r>
              <a:rPr lang="de-DE" sz="4000" b="1" dirty="0">
                <a:solidFill>
                  <a:schemeClr val="tx1"/>
                </a:solidFill>
                <a:latin typeface="Times New Roman" panose="02020603050405020304" pitchFamily="18" charset="0"/>
                <a:ea typeface="+mn-ea"/>
                <a:cs typeface="Times New Roman" panose="02020603050405020304" pitchFamily="18" charset="0"/>
              </a:rPr>
              <a:t>  Solaranlagen</a:t>
            </a:r>
            <a:endParaRPr lang="de-DE" sz="3600" dirty="0">
              <a:solidFill>
                <a:schemeClr val="tx1"/>
              </a:solidFill>
              <a:latin typeface="Times New Roman" panose="02020603050405020304" pitchFamily="18" charset="0"/>
              <a:cs typeface="Times New Roman" panose="02020603050405020304" pitchFamily="18" charset="0"/>
            </a:endParaRPr>
          </a:p>
        </p:txBody>
      </p:sp>
      <p:sp>
        <p:nvSpPr>
          <p:cNvPr id="7" name="Fußzeilenplatzhalter 6"/>
          <p:cNvSpPr>
            <a:spLocks noGrp="1"/>
          </p:cNvSpPr>
          <p:nvPr>
            <p:ph type="ftr" sz="quarter" idx="11"/>
          </p:nvPr>
        </p:nvSpPr>
        <p:spPr>
          <a:xfrm>
            <a:off x="71500" y="6245225"/>
            <a:ext cx="4896544" cy="476250"/>
          </a:xfrm>
        </p:spPr>
        <p:txBody>
          <a:bodyPr/>
          <a:lstStyle/>
          <a:p>
            <a:pPr>
              <a:defRPr/>
            </a:pPr>
            <a:r>
              <a:rPr lang="de-DE" altLang="de-DE"/>
              <a:t>Konferenz des Schiller-Instituts in Berlin am 30.-31.05.2026                                                                                </a:t>
            </a:r>
            <a:endParaRPr lang="de-DE" altLang="de-DE" dirty="0"/>
          </a:p>
        </p:txBody>
      </p:sp>
      <p:sp>
        <p:nvSpPr>
          <p:cNvPr id="3" name="Textfeld 2">
            <a:extLst>
              <a:ext uri="{FF2B5EF4-FFF2-40B4-BE49-F238E27FC236}">
                <a16:creationId xmlns:a16="http://schemas.microsoft.com/office/drawing/2014/main" id="{94182F6D-498C-452F-B20B-0B1390A45053}"/>
              </a:ext>
            </a:extLst>
          </p:cNvPr>
          <p:cNvSpPr txBox="1"/>
          <p:nvPr/>
        </p:nvSpPr>
        <p:spPr>
          <a:xfrm>
            <a:off x="7920372" y="1196752"/>
            <a:ext cx="184731" cy="338554"/>
          </a:xfrm>
          <a:prstGeom prst="rect">
            <a:avLst/>
          </a:prstGeom>
          <a:noFill/>
        </p:spPr>
        <p:txBody>
          <a:bodyPr wrap="none" rtlCol="0">
            <a:spAutoFit/>
          </a:bodyPr>
          <a:lstStyle/>
          <a:p>
            <a:endParaRPr lang="de-DE" dirty="0"/>
          </a:p>
        </p:txBody>
      </p:sp>
      <p:sp>
        <p:nvSpPr>
          <p:cNvPr id="4" name="Foliennummernplatzhalter 3">
            <a:extLst>
              <a:ext uri="{FF2B5EF4-FFF2-40B4-BE49-F238E27FC236}">
                <a16:creationId xmlns:a16="http://schemas.microsoft.com/office/drawing/2014/main" id="{BD6A5929-B72E-4F38-B9A2-DA35E22CE027}"/>
              </a:ext>
            </a:extLst>
          </p:cNvPr>
          <p:cNvSpPr>
            <a:spLocks noGrp="1"/>
          </p:cNvSpPr>
          <p:nvPr>
            <p:ph type="sldNum" sz="quarter" idx="12"/>
          </p:nvPr>
        </p:nvSpPr>
        <p:spPr/>
        <p:txBody>
          <a:bodyPr/>
          <a:lstStyle/>
          <a:p>
            <a:pPr>
              <a:defRPr/>
            </a:pPr>
            <a:fld id="{BF9384B9-D178-4EB3-9DF3-52B803BAE356}" type="slidenum">
              <a:rPr lang="de-DE" altLang="de-DE" smtClean="0"/>
              <a:pPr>
                <a:defRPr/>
              </a:pPr>
              <a:t>86</a:t>
            </a:fld>
            <a:endParaRPr lang="de-DE" altLang="de-DE"/>
          </a:p>
        </p:txBody>
      </p:sp>
      <p:pic>
        <p:nvPicPr>
          <p:cNvPr id="12" name="Grafik 11">
            <a:extLst>
              <a:ext uri="{FF2B5EF4-FFF2-40B4-BE49-F238E27FC236}">
                <a16:creationId xmlns:a16="http://schemas.microsoft.com/office/drawing/2014/main" id="{914C1B05-5FB6-4A37-96B8-4DD148B2AB10}"/>
              </a:ext>
            </a:extLst>
          </p:cNvPr>
          <p:cNvPicPr>
            <a:picLocks noChangeAspect="1"/>
          </p:cNvPicPr>
          <p:nvPr/>
        </p:nvPicPr>
        <p:blipFill>
          <a:blip r:embed="rId3"/>
          <a:stretch>
            <a:fillRect/>
          </a:stretch>
        </p:blipFill>
        <p:spPr>
          <a:xfrm>
            <a:off x="590550" y="1662112"/>
            <a:ext cx="7962900" cy="3533775"/>
          </a:xfrm>
          <a:prstGeom prst="rect">
            <a:avLst/>
          </a:prstGeom>
        </p:spPr>
      </p:pic>
    </p:spTree>
    <p:extLst>
      <p:ext uri="{BB962C8B-B14F-4D97-AF65-F5344CB8AC3E}">
        <p14:creationId xmlns:p14="http://schemas.microsoft.com/office/powerpoint/2010/main" val="128158481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81461"/>
            <a:ext cx="8229600" cy="166030"/>
          </a:xfrm>
        </p:spPr>
        <p:txBody>
          <a:bodyPr/>
          <a:lstStyle/>
          <a:p>
            <a:r>
              <a:rPr lang="de-DE" dirty="0"/>
              <a:t>Widersprüche der deutschen Energiepolitik</a:t>
            </a:r>
          </a:p>
        </p:txBody>
      </p:sp>
      <p:sp>
        <p:nvSpPr>
          <p:cNvPr id="3" name="Inhaltsplatzhalter 2"/>
          <p:cNvSpPr>
            <a:spLocks noGrp="1"/>
          </p:cNvSpPr>
          <p:nvPr>
            <p:ph idx="1"/>
          </p:nvPr>
        </p:nvSpPr>
        <p:spPr>
          <a:xfrm>
            <a:off x="495890" y="1153578"/>
            <a:ext cx="8352928" cy="2530850"/>
          </a:xfrm>
          <a:solidFill>
            <a:schemeClr val="bg1"/>
          </a:solidFill>
        </p:spPr>
        <p:txBody>
          <a:bodyPr/>
          <a:lstStyle/>
          <a:p>
            <a:r>
              <a:rPr lang="de-DE" sz="2400" b="1" dirty="0"/>
              <a:t>Abschaltung der CO</a:t>
            </a:r>
            <a:r>
              <a:rPr lang="de-DE" sz="2400" b="1" baseline="-25000" dirty="0"/>
              <a:t>2</a:t>
            </a:r>
            <a:r>
              <a:rPr lang="de-DE" sz="2400" b="1" dirty="0"/>
              <a:t> freien Kernkraftwerke und Weiterbetrieb der Kohlekraftwerke</a:t>
            </a:r>
          </a:p>
          <a:p>
            <a:r>
              <a:rPr lang="de-DE" sz="2400" b="1" dirty="0"/>
              <a:t>Import von </a:t>
            </a:r>
            <a:r>
              <a:rPr lang="de-DE" sz="2400" b="1" dirty="0" err="1"/>
              <a:t>fraking</a:t>
            </a:r>
            <a:r>
              <a:rPr lang="de-DE" sz="2400" b="1" dirty="0"/>
              <a:t> LNG Gas, anstatt Nutzung der eigenen Gasquellen</a:t>
            </a:r>
          </a:p>
          <a:p>
            <a:r>
              <a:rPr lang="de-DE" sz="2400" b="1" dirty="0"/>
              <a:t>Weiterer hoher Ausbau von EE Anlagen ohne Speicher und Backup Kraftwerke</a:t>
            </a:r>
          </a:p>
        </p:txBody>
      </p:sp>
      <p:sp>
        <p:nvSpPr>
          <p:cNvPr id="6" name="Textfeld 5"/>
          <p:cNvSpPr txBox="1"/>
          <p:nvPr/>
        </p:nvSpPr>
        <p:spPr>
          <a:xfrm>
            <a:off x="652104" y="4027510"/>
            <a:ext cx="8028892" cy="2215991"/>
          </a:xfrm>
          <a:prstGeom prst="rect">
            <a:avLst/>
          </a:prstGeom>
          <a:solidFill>
            <a:srgbClr val="FFFF66"/>
          </a:solidFill>
        </p:spPr>
        <p:txBody>
          <a:bodyPr wrap="square" rtlCol="0">
            <a:spAutoFit/>
          </a:bodyPr>
          <a:lstStyle/>
          <a:p>
            <a:pPr algn="ctr"/>
            <a:r>
              <a:rPr lang="de-DE" sz="2000" dirty="0"/>
              <a:t>Prof. Dr. Ing. Reitzle </a:t>
            </a:r>
          </a:p>
          <a:p>
            <a:pPr algn="ctr"/>
            <a:r>
              <a:rPr lang="de-DE" sz="1200" dirty="0"/>
              <a:t>WELT im August 2023</a:t>
            </a:r>
          </a:p>
          <a:p>
            <a:pPr algn="ctr"/>
            <a:r>
              <a:rPr lang="de-DE" dirty="0"/>
              <a:t>ehem. Vorstand Linde, Ford, BMW, einer der renommiertesten Manager Deutschlands.</a:t>
            </a:r>
            <a:endParaRPr lang="de-DE" sz="1200" dirty="0"/>
          </a:p>
          <a:p>
            <a:pPr algn="ctr"/>
            <a:r>
              <a:rPr lang="de-DE" sz="2400" b="1" dirty="0"/>
              <a:t>Kein anderes Land der Welt verfolgt eine dümmere Klimapolitik als Deutschland, wo man das Weltklima quasi im Alleingang retten will.</a:t>
            </a:r>
            <a:br>
              <a:rPr lang="de-DE" sz="2400" b="1" dirty="0"/>
            </a:br>
            <a:endParaRPr lang="de-DE" sz="1800" dirty="0"/>
          </a:p>
        </p:txBody>
      </p:sp>
      <p:sp>
        <p:nvSpPr>
          <p:cNvPr id="7" name="Textfeld 6"/>
          <p:cNvSpPr txBox="1"/>
          <p:nvPr/>
        </p:nvSpPr>
        <p:spPr>
          <a:xfrm>
            <a:off x="5508104" y="980729"/>
            <a:ext cx="184731" cy="338554"/>
          </a:xfrm>
          <a:prstGeom prst="rect">
            <a:avLst/>
          </a:prstGeom>
          <a:noFill/>
        </p:spPr>
        <p:txBody>
          <a:bodyPr wrap="none" rtlCol="0">
            <a:spAutoFit/>
          </a:bodyPr>
          <a:lstStyle/>
          <a:p>
            <a:endParaRPr lang="de-DE" dirty="0"/>
          </a:p>
        </p:txBody>
      </p:sp>
      <p:sp>
        <p:nvSpPr>
          <p:cNvPr id="10" name="Textfeld 9"/>
          <p:cNvSpPr txBox="1"/>
          <p:nvPr/>
        </p:nvSpPr>
        <p:spPr>
          <a:xfrm rot="21088009">
            <a:off x="6703897" y="3015185"/>
            <a:ext cx="2270076" cy="707886"/>
          </a:xfrm>
          <a:prstGeom prst="rect">
            <a:avLst/>
          </a:prstGeom>
          <a:noFill/>
        </p:spPr>
        <p:txBody>
          <a:bodyPr wrap="square" rtlCol="0">
            <a:spAutoFit/>
          </a:bodyPr>
          <a:lstStyle/>
          <a:p>
            <a:endParaRPr lang="de-DE" sz="4000" b="1" dirty="0">
              <a:solidFill>
                <a:srgbClr val="FF0000"/>
              </a:solidFill>
              <a:effectLst>
                <a:outerShdw blurRad="38100" dist="38100" dir="2700000" algn="tl">
                  <a:srgbClr val="000000">
                    <a:alpha val="43137"/>
                  </a:srgbClr>
                </a:outerShdw>
              </a:effectLst>
            </a:endParaRPr>
          </a:p>
        </p:txBody>
      </p:sp>
      <p:sp>
        <p:nvSpPr>
          <p:cNvPr id="12" name="Fußzeilenplatzhalter 11"/>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EF6D331F-3233-4835-9E40-9ED97D008282}"/>
              </a:ext>
            </a:extLst>
          </p:cNvPr>
          <p:cNvSpPr>
            <a:spLocks noGrp="1"/>
          </p:cNvSpPr>
          <p:nvPr>
            <p:ph type="sldNum" sz="quarter" idx="12"/>
          </p:nvPr>
        </p:nvSpPr>
        <p:spPr/>
        <p:txBody>
          <a:bodyPr/>
          <a:lstStyle/>
          <a:p>
            <a:pPr>
              <a:defRPr/>
            </a:pPr>
            <a:fld id="{1C2867A0-F623-427E-AB3E-7CA64D419047}" type="slidenum">
              <a:rPr lang="de-DE" altLang="de-DE" smtClean="0"/>
              <a:pPr>
                <a:defRPr/>
              </a:pPr>
              <a:t>87</a:t>
            </a:fld>
            <a:endParaRPr lang="de-DE" altLang="de-DE"/>
          </a:p>
        </p:txBody>
      </p:sp>
    </p:spTree>
    <p:extLst>
      <p:ext uri="{BB962C8B-B14F-4D97-AF65-F5344CB8AC3E}">
        <p14:creationId xmlns:p14="http://schemas.microsoft.com/office/powerpoint/2010/main" val="152698511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out)">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out)">
                                      <p:cBhvr>
                                        <p:cTn id="17" dur="2000"/>
                                        <p:tgtEl>
                                          <p:spTgt spid="3">
                                            <p:txEl>
                                              <p:pRg st="2" end="2"/>
                                            </p:txEl>
                                          </p:spTgt>
                                        </p:tgtEl>
                                      </p:cBhvr>
                                    </p:animEffect>
                                  </p:childTnLst>
                                </p:cTn>
                              </p:par>
                              <p:par>
                                <p:cTn id="18" presetID="6" presetClass="entr" presetSubtype="32" fill="hold" grpId="0" nodeType="withEffect" nodePh="1">
                                  <p:stCondLst>
                                    <p:cond delay="2000"/>
                                  </p:stCondLst>
                                  <p:endCondLst>
                                    <p:cond evt="begin" delay="0">
                                      <p:tn val="18"/>
                                    </p:cond>
                                  </p:endCondLst>
                                  <p:childTnLst>
                                    <p:set>
                                      <p:cBhvr>
                                        <p:cTn id="19" dur="1" fill="hold">
                                          <p:stCondLst>
                                            <p:cond delay="0"/>
                                          </p:stCondLst>
                                        </p:cTn>
                                        <p:tgtEl>
                                          <p:spTgt spid="10"/>
                                        </p:tgtEl>
                                        <p:attrNameLst>
                                          <p:attrName>style.visibility</p:attrName>
                                        </p:attrNameLst>
                                      </p:cBhvr>
                                      <p:to>
                                        <p:strVal val="visible"/>
                                      </p:to>
                                    </p:set>
                                    <p:animEffect transition="in" filter="circle(out)">
                                      <p:cBhvr>
                                        <p:cTn id="20" dur="20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32"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ircle(out)">
                                      <p:cBhvr>
                                        <p:cTn id="2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a:spLocks noChangeArrowheads="1"/>
          </p:cNvSpPr>
          <p:nvPr/>
        </p:nvSpPr>
        <p:spPr bwMode="auto">
          <a:xfrm>
            <a:off x="1845025" y="79384"/>
            <a:ext cx="5816016"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Das ist der Fortschritt </a:t>
            </a:r>
            <a:r>
              <a:rPr lang="de-DE" altLang="de-DE" dirty="0">
                <a:solidFill>
                  <a:schemeClr val="tx2"/>
                </a:solidFill>
              </a:rPr>
              <a:t>bis zum Jahr 2045</a:t>
            </a:r>
            <a:endParaRPr lang="de-DE" altLang="de-DE" sz="3200" dirty="0">
              <a:solidFill>
                <a:schemeClr val="tx2"/>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grpSp>
        <p:nvGrpSpPr>
          <p:cNvPr id="10" name="Gruppieren 9">
            <a:extLst>
              <a:ext uri="{FF2B5EF4-FFF2-40B4-BE49-F238E27FC236}">
                <a16:creationId xmlns:a16="http://schemas.microsoft.com/office/drawing/2014/main" id="{8A8A7073-E4F4-491B-BBAB-C215B0546ECB}"/>
              </a:ext>
            </a:extLst>
          </p:cNvPr>
          <p:cNvGrpSpPr/>
          <p:nvPr/>
        </p:nvGrpSpPr>
        <p:grpSpPr>
          <a:xfrm>
            <a:off x="738373" y="3735141"/>
            <a:ext cx="4460803" cy="1185496"/>
            <a:chOff x="3200939" y="3297913"/>
            <a:chExt cx="4460803" cy="1185496"/>
          </a:xfrm>
        </p:grpSpPr>
        <p:pic>
          <p:nvPicPr>
            <p:cNvPr id="11" name="Grafik 10">
              <a:extLst>
                <a:ext uri="{FF2B5EF4-FFF2-40B4-BE49-F238E27FC236}">
                  <a16:creationId xmlns:a16="http://schemas.microsoft.com/office/drawing/2014/main" id="{C2438ECE-DA9B-4306-94BB-F3C8A19D82E4}"/>
                </a:ext>
              </a:extLst>
            </p:cNvPr>
            <p:cNvPicPr>
              <a:picLocks noChangeAspect="1"/>
            </p:cNvPicPr>
            <p:nvPr/>
          </p:nvPicPr>
          <p:blipFill>
            <a:blip r:embed="rId3"/>
            <a:stretch>
              <a:fillRect/>
            </a:stretch>
          </p:blipFill>
          <p:spPr>
            <a:xfrm>
              <a:off x="4440100" y="3300062"/>
              <a:ext cx="1080187" cy="1146986"/>
            </a:xfrm>
            <a:prstGeom prst="rect">
              <a:avLst/>
            </a:prstGeom>
          </p:spPr>
        </p:pic>
        <p:pic>
          <p:nvPicPr>
            <p:cNvPr id="12" name="Grafik 11">
              <a:extLst>
                <a:ext uri="{FF2B5EF4-FFF2-40B4-BE49-F238E27FC236}">
                  <a16:creationId xmlns:a16="http://schemas.microsoft.com/office/drawing/2014/main" id="{BFDAC5DE-7EEE-4086-9874-0FD27F25B651}"/>
                </a:ext>
              </a:extLst>
            </p:cNvPr>
            <p:cNvPicPr>
              <a:picLocks noChangeAspect="1"/>
            </p:cNvPicPr>
            <p:nvPr/>
          </p:nvPicPr>
          <p:blipFill>
            <a:blip r:embed="rId4"/>
            <a:stretch>
              <a:fillRect/>
            </a:stretch>
          </p:blipFill>
          <p:spPr>
            <a:xfrm>
              <a:off x="6509951" y="3297913"/>
              <a:ext cx="1151791" cy="1151283"/>
            </a:xfrm>
            <a:prstGeom prst="rect">
              <a:avLst/>
            </a:prstGeom>
          </p:spPr>
        </p:pic>
        <p:pic>
          <p:nvPicPr>
            <p:cNvPr id="13" name="Grafik 12">
              <a:extLst>
                <a:ext uri="{FF2B5EF4-FFF2-40B4-BE49-F238E27FC236}">
                  <a16:creationId xmlns:a16="http://schemas.microsoft.com/office/drawing/2014/main" id="{434013E3-AFCF-4E08-9CFF-E3CA89A55944}"/>
                </a:ext>
              </a:extLst>
            </p:cNvPr>
            <p:cNvPicPr>
              <a:picLocks noChangeAspect="1"/>
            </p:cNvPicPr>
            <p:nvPr/>
          </p:nvPicPr>
          <p:blipFill>
            <a:blip r:embed="rId5"/>
            <a:stretch>
              <a:fillRect/>
            </a:stretch>
          </p:blipFill>
          <p:spPr>
            <a:xfrm>
              <a:off x="3200939" y="3308166"/>
              <a:ext cx="1145975" cy="1140412"/>
            </a:xfrm>
            <a:prstGeom prst="rect">
              <a:avLst/>
            </a:prstGeom>
          </p:spPr>
        </p:pic>
        <p:pic>
          <p:nvPicPr>
            <p:cNvPr id="14" name="Grafik 13">
              <a:extLst>
                <a:ext uri="{FF2B5EF4-FFF2-40B4-BE49-F238E27FC236}">
                  <a16:creationId xmlns:a16="http://schemas.microsoft.com/office/drawing/2014/main" id="{F2BCA54E-ECF0-48C9-8765-1AAB6021F568}"/>
                </a:ext>
              </a:extLst>
            </p:cNvPr>
            <p:cNvPicPr>
              <a:picLocks noChangeAspect="1"/>
            </p:cNvPicPr>
            <p:nvPr/>
          </p:nvPicPr>
          <p:blipFill>
            <a:blip r:embed="rId6"/>
            <a:stretch>
              <a:fillRect/>
            </a:stretch>
          </p:blipFill>
          <p:spPr>
            <a:xfrm>
              <a:off x="5654644" y="3334080"/>
              <a:ext cx="672963" cy="1149329"/>
            </a:xfrm>
            <a:prstGeom prst="rect">
              <a:avLst/>
            </a:prstGeom>
          </p:spPr>
        </p:pic>
      </p:grpSp>
      <p:pic>
        <p:nvPicPr>
          <p:cNvPr id="16" name="Inhaltsplatzhalter 5">
            <a:extLst>
              <a:ext uri="{FF2B5EF4-FFF2-40B4-BE49-F238E27FC236}">
                <a16:creationId xmlns:a16="http://schemas.microsoft.com/office/drawing/2014/main" id="{749CA93B-1619-4C98-A6C7-05FD7A62BA51}"/>
              </a:ext>
            </a:extLst>
          </p:cNvPr>
          <p:cNvPicPr>
            <a:picLocks noChangeAspect="1"/>
          </p:cNvPicPr>
          <p:nvPr/>
        </p:nvPicPr>
        <p:blipFill>
          <a:blip r:embed="rId7"/>
          <a:stretch>
            <a:fillRect/>
          </a:stretch>
        </p:blipFill>
        <p:spPr>
          <a:xfrm>
            <a:off x="756883" y="760329"/>
            <a:ext cx="1858422" cy="1204203"/>
          </a:xfrm>
          <a:prstGeom prst="rect">
            <a:avLst/>
          </a:prstGeom>
        </p:spPr>
      </p:pic>
      <p:pic>
        <p:nvPicPr>
          <p:cNvPr id="17" name="Grafik 16">
            <a:extLst>
              <a:ext uri="{FF2B5EF4-FFF2-40B4-BE49-F238E27FC236}">
                <a16:creationId xmlns:a16="http://schemas.microsoft.com/office/drawing/2014/main" id="{D0DE29AA-4B4C-4CF5-AB07-A52501CE98DA}"/>
              </a:ext>
            </a:extLst>
          </p:cNvPr>
          <p:cNvPicPr>
            <a:picLocks noChangeAspect="1"/>
          </p:cNvPicPr>
          <p:nvPr/>
        </p:nvPicPr>
        <p:blipFill>
          <a:blip r:embed="rId8"/>
          <a:stretch>
            <a:fillRect/>
          </a:stretch>
        </p:blipFill>
        <p:spPr>
          <a:xfrm>
            <a:off x="738373" y="4931234"/>
            <a:ext cx="1458417" cy="1251358"/>
          </a:xfrm>
          <a:prstGeom prst="rect">
            <a:avLst/>
          </a:prstGeom>
        </p:spPr>
      </p:pic>
      <p:pic>
        <p:nvPicPr>
          <p:cNvPr id="19" name="Grafik 18">
            <a:extLst>
              <a:ext uri="{FF2B5EF4-FFF2-40B4-BE49-F238E27FC236}">
                <a16:creationId xmlns:a16="http://schemas.microsoft.com/office/drawing/2014/main" id="{1105B266-BA2A-4200-A096-0CB7D5915AA0}"/>
              </a:ext>
            </a:extLst>
          </p:cNvPr>
          <p:cNvPicPr>
            <a:picLocks noChangeAspect="1"/>
          </p:cNvPicPr>
          <p:nvPr/>
        </p:nvPicPr>
        <p:blipFill>
          <a:blip r:embed="rId9"/>
          <a:stretch>
            <a:fillRect/>
          </a:stretch>
        </p:blipFill>
        <p:spPr>
          <a:xfrm>
            <a:off x="1977534" y="2502717"/>
            <a:ext cx="1179321" cy="1144559"/>
          </a:xfrm>
          <a:prstGeom prst="rect">
            <a:avLst/>
          </a:prstGeom>
        </p:spPr>
      </p:pic>
      <p:pic>
        <p:nvPicPr>
          <p:cNvPr id="20" name="Grafik 19">
            <a:extLst>
              <a:ext uri="{FF2B5EF4-FFF2-40B4-BE49-F238E27FC236}">
                <a16:creationId xmlns:a16="http://schemas.microsoft.com/office/drawing/2014/main" id="{3EE96D0A-DECB-414B-9BC0-B05F40305D39}"/>
              </a:ext>
            </a:extLst>
          </p:cNvPr>
          <p:cNvPicPr>
            <a:picLocks noChangeAspect="1"/>
          </p:cNvPicPr>
          <p:nvPr/>
        </p:nvPicPr>
        <p:blipFill>
          <a:blip r:embed="rId10"/>
          <a:stretch>
            <a:fillRect/>
          </a:stretch>
        </p:blipFill>
        <p:spPr>
          <a:xfrm>
            <a:off x="755575" y="2510821"/>
            <a:ext cx="1119075" cy="1144558"/>
          </a:xfrm>
          <a:prstGeom prst="rect">
            <a:avLst/>
          </a:prstGeom>
        </p:spPr>
      </p:pic>
      <p:sp>
        <p:nvSpPr>
          <p:cNvPr id="18" name="Textfeld 17">
            <a:extLst>
              <a:ext uri="{FF2B5EF4-FFF2-40B4-BE49-F238E27FC236}">
                <a16:creationId xmlns:a16="http://schemas.microsoft.com/office/drawing/2014/main" id="{C2973336-84D9-47B9-9027-0ACF22C53C58}"/>
              </a:ext>
            </a:extLst>
          </p:cNvPr>
          <p:cNvSpPr txBox="1"/>
          <p:nvPr/>
        </p:nvSpPr>
        <p:spPr>
          <a:xfrm>
            <a:off x="5325557" y="1103690"/>
            <a:ext cx="1821974" cy="646331"/>
          </a:xfrm>
          <a:prstGeom prst="rect">
            <a:avLst/>
          </a:prstGeom>
          <a:noFill/>
        </p:spPr>
        <p:txBody>
          <a:bodyPr wrap="none" rtlCol="0">
            <a:spAutoFit/>
          </a:bodyPr>
          <a:lstStyle/>
          <a:p>
            <a:r>
              <a:rPr lang="de-DE" sz="1800" b="1" dirty="0"/>
              <a:t>Thermische</a:t>
            </a:r>
          </a:p>
          <a:p>
            <a:r>
              <a:rPr lang="de-DE" sz="1800" b="1" dirty="0"/>
              <a:t>Stromerzeugung</a:t>
            </a:r>
          </a:p>
        </p:txBody>
      </p:sp>
      <p:sp>
        <p:nvSpPr>
          <p:cNvPr id="21" name="Textfeld 20">
            <a:extLst>
              <a:ext uri="{FF2B5EF4-FFF2-40B4-BE49-F238E27FC236}">
                <a16:creationId xmlns:a16="http://schemas.microsoft.com/office/drawing/2014/main" id="{F351EBE9-D262-4C9E-BA68-627356D2D793}"/>
              </a:ext>
            </a:extLst>
          </p:cNvPr>
          <p:cNvSpPr txBox="1"/>
          <p:nvPr/>
        </p:nvSpPr>
        <p:spPr>
          <a:xfrm>
            <a:off x="7606980" y="1195019"/>
            <a:ext cx="998991" cy="369332"/>
          </a:xfrm>
          <a:prstGeom prst="rect">
            <a:avLst/>
          </a:prstGeom>
          <a:noFill/>
        </p:spPr>
        <p:txBody>
          <a:bodyPr wrap="none" rtlCol="0">
            <a:spAutoFit/>
          </a:bodyPr>
          <a:lstStyle/>
          <a:p>
            <a:r>
              <a:rPr lang="de-DE" sz="1800" b="1" dirty="0"/>
              <a:t>340 GW</a:t>
            </a:r>
          </a:p>
        </p:txBody>
      </p:sp>
      <p:sp>
        <p:nvSpPr>
          <p:cNvPr id="23" name="Textfeld 22">
            <a:extLst>
              <a:ext uri="{FF2B5EF4-FFF2-40B4-BE49-F238E27FC236}">
                <a16:creationId xmlns:a16="http://schemas.microsoft.com/office/drawing/2014/main" id="{32AEEB08-B009-42DB-BB7E-D6E1E7F8BE0D}"/>
              </a:ext>
            </a:extLst>
          </p:cNvPr>
          <p:cNvSpPr txBox="1"/>
          <p:nvPr/>
        </p:nvSpPr>
        <p:spPr>
          <a:xfrm>
            <a:off x="5368008" y="2564335"/>
            <a:ext cx="1821974" cy="646331"/>
          </a:xfrm>
          <a:prstGeom prst="rect">
            <a:avLst/>
          </a:prstGeom>
          <a:noFill/>
        </p:spPr>
        <p:txBody>
          <a:bodyPr wrap="none" rtlCol="0">
            <a:spAutoFit/>
          </a:bodyPr>
          <a:lstStyle/>
          <a:p>
            <a:r>
              <a:rPr lang="de-DE" sz="1800" b="1" dirty="0"/>
              <a:t>Volatile</a:t>
            </a:r>
          </a:p>
          <a:p>
            <a:r>
              <a:rPr lang="de-DE" sz="1800" b="1" dirty="0"/>
              <a:t>Stromerzeugung</a:t>
            </a:r>
          </a:p>
        </p:txBody>
      </p:sp>
      <p:sp>
        <p:nvSpPr>
          <p:cNvPr id="24" name="Textfeld 23">
            <a:extLst>
              <a:ext uri="{FF2B5EF4-FFF2-40B4-BE49-F238E27FC236}">
                <a16:creationId xmlns:a16="http://schemas.microsoft.com/office/drawing/2014/main" id="{E02FA339-807A-473E-ACA1-94C1C3FF4993}"/>
              </a:ext>
            </a:extLst>
          </p:cNvPr>
          <p:cNvSpPr txBox="1"/>
          <p:nvPr/>
        </p:nvSpPr>
        <p:spPr>
          <a:xfrm>
            <a:off x="5381520" y="4007418"/>
            <a:ext cx="2382062" cy="369332"/>
          </a:xfrm>
          <a:prstGeom prst="rect">
            <a:avLst/>
          </a:prstGeom>
          <a:noFill/>
        </p:spPr>
        <p:txBody>
          <a:bodyPr wrap="none" rtlCol="0">
            <a:spAutoFit/>
          </a:bodyPr>
          <a:lstStyle/>
          <a:p>
            <a:r>
              <a:rPr lang="de-DE" sz="1800" b="1" dirty="0"/>
              <a:t>Versorgungssicherheit</a:t>
            </a:r>
          </a:p>
        </p:txBody>
      </p:sp>
      <p:sp>
        <p:nvSpPr>
          <p:cNvPr id="25" name="Textfeld 24">
            <a:extLst>
              <a:ext uri="{FF2B5EF4-FFF2-40B4-BE49-F238E27FC236}">
                <a16:creationId xmlns:a16="http://schemas.microsoft.com/office/drawing/2014/main" id="{E56AC03F-2687-47E3-871A-25B4E4CCF90D}"/>
              </a:ext>
            </a:extLst>
          </p:cNvPr>
          <p:cNvSpPr txBox="1"/>
          <p:nvPr/>
        </p:nvSpPr>
        <p:spPr>
          <a:xfrm>
            <a:off x="5368008" y="5137130"/>
            <a:ext cx="2552943" cy="646331"/>
          </a:xfrm>
          <a:prstGeom prst="rect">
            <a:avLst/>
          </a:prstGeom>
          <a:noFill/>
        </p:spPr>
        <p:txBody>
          <a:bodyPr wrap="none" rtlCol="0">
            <a:spAutoFit/>
          </a:bodyPr>
          <a:lstStyle/>
          <a:p>
            <a:r>
              <a:rPr lang="de-DE" sz="1800" b="1" dirty="0"/>
              <a:t>Kritische Infrastruktur </a:t>
            </a:r>
          </a:p>
          <a:p>
            <a:r>
              <a:rPr lang="de-DE" sz="1800" b="1" dirty="0"/>
              <a:t>Versorgungssicherheit</a:t>
            </a:r>
          </a:p>
        </p:txBody>
      </p:sp>
      <p:sp>
        <p:nvSpPr>
          <p:cNvPr id="26" name="Textfeld 25">
            <a:extLst>
              <a:ext uri="{FF2B5EF4-FFF2-40B4-BE49-F238E27FC236}">
                <a16:creationId xmlns:a16="http://schemas.microsoft.com/office/drawing/2014/main" id="{73837AE7-08E6-4BB4-8150-78D23400E627}"/>
              </a:ext>
            </a:extLst>
          </p:cNvPr>
          <p:cNvSpPr txBox="1"/>
          <p:nvPr/>
        </p:nvSpPr>
        <p:spPr>
          <a:xfrm>
            <a:off x="7933859" y="5275629"/>
            <a:ext cx="883575" cy="369332"/>
          </a:xfrm>
          <a:prstGeom prst="rect">
            <a:avLst/>
          </a:prstGeom>
          <a:noFill/>
        </p:spPr>
        <p:txBody>
          <a:bodyPr wrap="none" rtlCol="0">
            <a:spAutoFit/>
          </a:bodyPr>
          <a:lstStyle/>
          <a:p>
            <a:r>
              <a:rPr lang="de-DE" sz="1800" b="1" dirty="0"/>
              <a:t>30 GW</a:t>
            </a:r>
          </a:p>
        </p:txBody>
      </p:sp>
      <p:sp>
        <p:nvSpPr>
          <p:cNvPr id="27" name="Textfeld 26">
            <a:extLst>
              <a:ext uri="{FF2B5EF4-FFF2-40B4-BE49-F238E27FC236}">
                <a16:creationId xmlns:a16="http://schemas.microsoft.com/office/drawing/2014/main" id="{BD2B391D-DF7C-4E72-B066-4CEC8B33162B}"/>
              </a:ext>
            </a:extLst>
          </p:cNvPr>
          <p:cNvSpPr txBox="1"/>
          <p:nvPr/>
        </p:nvSpPr>
        <p:spPr>
          <a:xfrm>
            <a:off x="7846231" y="4015566"/>
            <a:ext cx="998991" cy="369332"/>
          </a:xfrm>
          <a:prstGeom prst="rect">
            <a:avLst/>
          </a:prstGeom>
          <a:noFill/>
        </p:spPr>
        <p:txBody>
          <a:bodyPr wrap="none" rtlCol="0">
            <a:spAutoFit/>
          </a:bodyPr>
          <a:lstStyle/>
          <a:p>
            <a:r>
              <a:rPr lang="de-DE" sz="1800" b="1" dirty="0"/>
              <a:t>300 GW</a:t>
            </a:r>
          </a:p>
        </p:txBody>
      </p:sp>
      <p:sp>
        <p:nvSpPr>
          <p:cNvPr id="28" name="Textfeld 27">
            <a:extLst>
              <a:ext uri="{FF2B5EF4-FFF2-40B4-BE49-F238E27FC236}">
                <a16:creationId xmlns:a16="http://schemas.microsoft.com/office/drawing/2014/main" id="{B498F4BB-5B90-4730-A9D9-F58ED3EA4ACF}"/>
              </a:ext>
            </a:extLst>
          </p:cNvPr>
          <p:cNvSpPr txBox="1"/>
          <p:nvPr/>
        </p:nvSpPr>
        <p:spPr>
          <a:xfrm>
            <a:off x="7520418" y="2672935"/>
            <a:ext cx="1172116" cy="369332"/>
          </a:xfrm>
          <a:prstGeom prst="rect">
            <a:avLst/>
          </a:prstGeom>
          <a:noFill/>
        </p:spPr>
        <p:txBody>
          <a:bodyPr wrap="none" rtlCol="0">
            <a:spAutoFit/>
          </a:bodyPr>
          <a:lstStyle/>
          <a:p>
            <a:r>
              <a:rPr lang="de-DE" sz="1800" b="1" dirty="0"/>
              <a:t>1.500 GW</a:t>
            </a:r>
          </a:p>
        </p:txBody>
      </p:sp>
      <p:cxnSp>
        <p:nvCxnSpPr>
          <p:cNvPr id="29" name="Gerader Verbinder 28">
            <a:extLst>
              <a:ext uri="{FF2B5EF4-FFF2-40B4-BE49-F238E27FC236}">
                <a16:creationId xmlns:a16="http://schemas.microsoft.com/office/drawing/2014/main" id="{F1F33595-56DA-47C3-A877-24C9C55DABA7}"/>
              </a:ext>
            </a:extLst>
          </p:cNvPr>
          <p:cNvCxnSpPr/>
          <p:nvPr/>
        </p:nvCxnSpPr>
        <p:spPr bwMode="auto">
          <a:xfrm>
            <a:off x="755575" y="2060848"/>
            <a:ext cx="7956885"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feld 29">
            <a:extLst>
              <a:ext uri="{FF2B5EF4-FFF2-40B4-BE49-F238E27FC236}">
                <a16:creationId xmlns:a16="http://schemas.microsoft.com/office/drawing/2014/main" id="{AA5FC3AA-9625-4102-9C1A-244338C81DA2}"/>
              </a:ext>
            </a:extLst>
          </p:cNvPr>
          <p:cNvSpPr txBox="1"/>
          <p:nvPr/>
        </p:nvSpPr>
        <p:spPr>
          <a:xfrm>
            <a:off x="3648981" y="2122951"/>
            <a:ext cx="2047355" cy="461665"/>
          </a:xfrm>
          <a:prstGeom prst="rect">
            <a:avLst/>
          </a:prstGeom>
          <a:noFill/>
        </p:spPr>
        <p:txBody>
          <a:bodyPr wrap="none" rtlCol="0">
            <a:spAutoFit/>
          </a:bodyPr>
          <a:lstStyle/>
          <a:p>
            <a:r>
              <a:rPr lang="de-DE" sz="2400" b="1" dirty="0"/>
              <a:t>Energiewende</a:t>
            </a:r>
          </a:p>
        </p:txBody>
      </p:sp>
      <p:sp>
        <p:nvSpPr>
          <p:cNvPr id="32" name="Rechteck 31">
            <a:extLst>
              <a:ext uri="{FF2B5EF4-FFF2-40B4-BE49-F238E27FC236}">
                <a16:creationId xmlns:a16="http://schemas.microsoft.com/office/drawing/2014/main" id="{2A33F1B3-20B1-4C38-82CC-59A143489F0D}"/>
              </a:ext>
            </a:extLst>
          </p:cNvPr>
          <p:cNvSpPr/>
          <p:nvPr/>
        </p:nvSpPr>
        <p:spPr>
          <a:xfrm rot="21122029">
            <a:off x="1727311" y="3337845"/>
            <a:ext cx="5689379" cy="830997"/>
          </a:xfrm>
          <a:prstGeom prst="rect">
            <a:avLst/>
          </a:prstGeom>
          <a:noFill/>
          <a:ln>
            <a:noFill/>
          </a:ln>
        </p:spPr>
        <p:txBody>
          <a:bodyPr wrap="none" lIns="91440" tIns="45720" rIns="91440" bIns="45720">
            <a:spAutoFit/>
          </a:bodyPr>
          <a:lstStyle/>
          <a:p>
            <a:pPr algn="ctr"/>
            <a:r>
              <a:rPr lang="de-DE" sz="4800" b="1" dirty="0">
                <a:ln w="12700">
                  <a:solidFill>
                    <a:schemeClr val="accent1"/>
                  </a:solidFill>
                  <a:prstDash val="solid"/>
                </a:ln>
                <a:solidFill>
                  <a:srgbClr val="FF0000"/>
                </a:solidFill>
                <a:effectLst>
                  <a:outerShdw dist="38100" dir="2640000" algn="bl" rotWithShape="0">
                    <a:schemeClr val="accent1"/>
                  </a:outerShdw>
                </a:effectLst>
              </a:rPr>
              <a:t>Kosten 5.000  Mrd. €</a:t>
            </a:r>
            <a:endParaRPr lang="de-DE" sz="4800" b="1" cap="none" spc="0" dirty="0">
              <a:ln w="12700">
                <a:solidFill>
                  <a:schemeClr val="accent1"/>
                </a:solidFill>
                <a:prstDash val="solid"/>
              </a:ln>
              <a:solidFill>
                <a:srgbClr val="FF0000"/>
              </a:solidFill>
              <a:effectLst>
                <a:outerShdw dist="38100" dir="2640000" algn="bl" rotWithShape="0">
                  <a:schemeClr val="accent1"/>
                </a:outerShdw>
              </a:effectLst>
            </a:endParaRPr>
          </a:p>
        </p:txBody>
      </p:sp>
      <p:sp>
        <p:nvSpPr>
          <p:cNvPr id="33" name="Rechteck 32">
            <a:extLst>
              <a:ext uri="{FF2B5EF4-FFF2-40B4-BE49-F238E27FC236}">
                <a16:creationId xmlns:a16="http://schemas.microsoft.com/office/drawing/2014/main" id="{63464682-006B-4617-8A72-418907638231}"/>
              </a:ext>
            </a:extLst>
          </p:cNvPr>
          <p:cNvSpPr/>
          <p:nvPr/>
        </p:nvSpPr>
        <p:spPr>
          <a:xfrm rot="21122029">
            <a:off x="1717101" y="731957"/>
            <a:ext cx="5508117" cy="830997"/>
          </a:xfrm>
          <a:prstGeom prst="rect">
            <a:avLst/>
          </a:prstGeom>
          <a:noFill/>
          <a:ln>
            <a:noFill/>
          </a:ln>
        </p:spPr>
        <p:txBody>
          <a:bodyPr wrap="square" lIns="91440" tIns="45720" rIns="91440" bIns="45720">
            <a:spAutoFit/>
          </a:bodyPr>
          <a:lstStyle/>
          <a:p>
            <a:pPr algn="ctr"/>
            <a:r>
              <a:rPr lang="de-DE" sz="4800" b="1" dirty="0">
                <a:ln w="12700">
                  <a:solidFill>
                    <a:schemeClr val="accent1"/>
                  </a:solidFill>
                  <a:prstDash val="solid"/>
                </a:ln>
                <a:solidFill>
                  <a:srgbClr val="FF0066"/>
                </a:solidFill>
                <a:effectLst>
                  <a:outerShdw dist="38100" dir="2640000" algn="bl" rotWithShape="0">
                    <a:schemeClr val="accent1"/>
                  </a:outerShdw>
                </a:effectLst>
              </a:rPr>
              <a:t>Kosten 1.360 Mrd. €</a:t>
            </a:r>
            <a:endParaRPr lang="de-DE" sz="4800" b="1" cap="none" spc="0" dirty="0">
              <a:ln w="12700">
                <a:solidFill>
                  <a:schemeClr val="accent1"/>
                </a:solidFill>
                <a:prstDash val="solid"/>
              </a:ln>
              <a:solidFill>
                <a:srgbClr val="FF0066"/>
              </a:solidFill>
              <a:effectLst>
                <a:outerShdw dist="38100" dir="2640000" algn="bl" rotWithShape="0">
                  <a:schemeClr val="accent1"/>
                </a:outerShdw>
              </a:effectLst>
            </a:endParaRPr>
          </a:p>
        </p:txBody>
      </p:sp>
      <p:sp>
        <p:nvSpPr>
          <p:cNvPr id="2" name="Textfeld 1">
            <a:extLst>
              <a:ext uri="{FF2B5EF4-FFF2-40B4-BE49-F238E27FC236}">
                <a16:creationId xmlns:a16="http://schemas.microsoft.com/office/drawing/2014/main" id="{FF3BAE2C-6C91-476F-8725-B3ECA22AEEFA}"/>
              </a:ext>
            </a:extLst>
          </p:cNvPr>
          <p:cNvSpPr txBox="1"/>
          <p:nvPr/>
        </p:nvSpPr>
        <p:spPr>
          <a:xfrm>
            <a:off x="3125164" y="521429"/>
            <a:ext cx="2921569" cy="338554"/>
          </a:xfrm>
          <a:prstGeom prst="rect">
            <a:avLst/>
          </a:prstGeom>
          <a:noFill/>
        </p:spPr>
        <p:txBody>
          <a:bodyPr wrap="none" rtlCol="0">
            <a:spAutoFit/>
          </a:bodyPr>
          <a:lstStyle/>
          <a:p>
            <a:r>
              <a:rPr lang="de-DE" dirty="0"/>
              <a:t>Endenergieverbrauch 2200 TWh </a:t>
            </a:r>
          </a:p>
        </p:txBody>
      </p:sp>
      <p:sp>
        <p:nvSpPr>
          <p:cNvPr id="4" name="Foliennummernplatzhalter 3">
            <a:extLst>
              <a:ext uri="{FF2B5EF4-FFF2-40B4-BE49-F238E27FC236}">
                <a16:creationId xmlns:a16="http://schemas.microsoft.com/office/drawing/2014/main" id="{F7226E87-7137-48FA-B956-FA8A01ACF9BF}"/>
              </a:ext>
            </a:extLst>
          </p:cNvPr>
          <p:cNvSpPr>
            <a:spLocks noGrp="1"/>
          </p:cNvSpPr>
          <p:nvPr>
            <p:ph type="sldNum" sz="quarter" idx="12"/>
          </p:nvPr>
        </p:nvSpPr>
        <p:spPr/>
        <p:txBody>
          <a:bodyPr/>
          <a:lstStyle/>
          <a:p>
            <a:pPr>
              <a:defRPr/>
            </a:pPr>
            <a:fld id="{1C2867A0-F623-427E-AB3E-7CA64D419047}" type="slidenum">
              <a:rPr lang="de-DE" altLang="de-DE" smtClean="0"/>
              <a:pPr>
                <a:defRPr/>
              </a:pPr>
              <a:t>88</a:t>
            </a:fld>
            <a:endParaRPr lang="de-DE" altLang="de-DE"/>
          </a:p>
        </p:txBody>
      </p:sp>
    </p:spTree>
    <p:extLst>
      <p:ext uri="{BB962C8B-B14F-4D97-AF65-F5344CB8AC3E}">
        <p14:creationId xmlns:p14="http://schemas.microsoft.com/office/powerpoint/2010/main" val="208633492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out)">
                                      <p:cBhvr>
                                        <p:cTn id="7" dur="2000"/>
                                        <p:tgtEl>
                                          <p:spTgt spid="16"/>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circle(out)">
                                      <p:cBhvr>
                                        <p:cTn id="10" dur="2000"/>
                                        <p:tgtEl>
                                          <p:spTgt spid="18"/>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circle(out)">
                                      <p:cBhvr>
                                        <p:cTn id="13" dur="20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circle(out)">
                                      <p:cBhvr>
                                        <p:cTn id="18" dur="2000"/>
                                        <p:tgtEl>
                                          <p:spTgt spid="29"/>
                                        </p:tgtEl>
                                      </p:cBhvr>
                                    </p:animEffect>
                                  </p:childTnLst>
                                </p:cTn>
                              </p:par>
                              <p:par>
                                <p:cTn id="19" presetID="6" presetClass="entr" presetSubtype="32"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circle(out)">
                                      <p:cBhvr>
                                        <p:cTn id="21" dur="20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circle(out)">
                                      <p:cBhvr>
                                        <p:cTn id="26" dur="2000"/>
                                        <p:tgtEl>
                                          <p:spTgt spid="20"/>
                                        </p:tgtEl>
                                      </p:cBhvr>
                                    </p:animEffect>
                                  </p:childTnLst>
                                </p:cTn>
                              </p:par>
                              <p:par>
                                <p:cTn id="27" presetID="6" presetClass="entr" presetSubtype="32"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circle(out)">
                                      <p:cBhvr>
                                        <p:cTn id="29" dur="2000"/>
                                        <p:tgtEl>
                                          <p:spTgt spid="19"/>
                                        </p:tgtEl>
                                      </p:cBhvr>
                                    </p:animEffect>
                                  </p:childTnLst>
                                </p:cTn>
                              </p:par>
                              <p:par>
                                <p:cTn id="30" presetID="6" presetClass="entr" presetSubtype="32"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circle(out)">
                                      <p:cBhvr>
                                        <p:cTn id="32" dur="2000"/>
                                        <p:tgtEl>
                                          <p:spTgt spid="23"/>
                                        </p:tgtEl>
                                      </p:cBhvr>
                                    </p:animEffect>
                                  </p:childTnLst>
                                </p:cTn>
                              </p:par>
                              <p:par>
                                <p:cTn id="33" presetID="6" presetClass="entr" presetSubtype="32"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circle(out)">
                                      <p:cBhvr>
                                        <p:cTn id="35" dur="20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32"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ircle(out)">
                                      <p:cBhvr>
                                        <p:cTn id="40" dur="2000"/>
                                        <p:tgtEl>
                                          <p:spTgt spid="10"/>
                                        </p:tgtEl>
                                      </p:cBhvr>
                                    </p:animEffect>
                                  </p:childTnLst>
                                </p:cTn>
                              </p:par>
                              <p:par>
                                <p:cTn id="41" presetID="6" presetClass="entr" presetSubtype="32"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circle(out)">
                                      <p:cBhvr>
                                        <p:cTn id="43" dur="2000"/>
                                        <p:tgtEl>
                                          <p:spTgt spid="24"/>
                                        </p:tgtEl>
                                      </p:cBhvr>
                                    </p:animEffect>
                                  </p:childTnLst>
                                </p:cTn>
                              </p:par>
                              <p:par>
                                <p:cTn id="44" presetID="6" presetClass="entr" presetSubtype="3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circle(out)">
                                      <p:cBhvr>
                                        <p:cTn id="46" dur="20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32"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circle(out)">
                                      <p:cBhvr>
                                        <p:cTn id="51" dur="2000"/>
                                        <p:tgtEl>
                                          <p:spTgt spid="17"/>
                                        </p:tgtEl>
                                      </p:cBhvr>
                                    </p:animEffect>
                                  </p:childTnLst>
                                </p:cTn>
                              </p:par>
                              <p:par>
                                <p:cTn id="52" presetID="6" presetClass="entr" presetSubtype="32"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circle(out)">
                                      <p:cBhvr>
                                        <p:cTn id="54" dur="2000"/>
                                        <p:tgtEl>
                                          <p:spTgt spid="25"/>
                                        </p:tgtEl>
                                      </p:cBhvr>
                                    </p:animEffect>
                                  </p:childTnLst>
                                </p:cTn>
                              </p:par>
                              <p:par>
                                <p:cTn id="55" presetID="6" presetClass="entr" presetSubtype="3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circle(out)">
                                      <p:cBhvr>
                                        <p:cTn id="57" dur="20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32" fill="hold" grpId="0"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circle(out)">
                                      <p:cBhvr>
                                        <p:cTn id="62" dur="20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32"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circle(out)">
                                      <p:cBhvr>
                                        <p:cTn id="6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3" grpId="0"/>
      <p:bldP spid="24" grpId="0"/>
      <p:bldP spid="25" grpId="0"/>
      <p:bldP spid="26" grpId="0"/>
      <p:bldP spid="27" grpId="0"/>
      <p:bldP spid="28" grpId="0"/>
      <p:bldP spid="30" grpId="0"/>
      <p:bldP spid="32" grpId="0"/>
      <p:bldP spid="3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6" name="Titel 1"/>
          <p:cNvSpPr>
            <a:spLocks noGrp="1"/>
          </p:cNvSpPr>
          <p:nvPr>
            <p:ph type="title"/>
          </p:nvPr>
        </p:nvSpPr>
        <p:spPr>
          <a:xfrm>
            <a:off x="71500" y="64235"/>
            <a:ext cx="9072500" cy="549734"/>
          </a:xfrm>
        </p:spPr>
        <p:txBody>
          <a:bodyPr/>
          <a:lstStyle/>
          <a:p>
            <a:r>
              <a:rPr lang="de-DE" dirty="0"/>
              <a:t>Ökologische Auswirkungen von Windanlagen</a:t>
            </a:r>
            <a:endParaRPr lang="de-DE" sz="1800" dirty="0"/>
          </a:p>
        </p:txBody>
      </p:sp>
      <p:sp>
        <p:nvSpPr>
          <p:cNvPr id="7" name="Textfeld 6"/>
          <p:cNvSpPr txBox="1"/>
          <p:nvPr/>
        </p:nvSpPr>
        <p:spPr>
          <a:xfrm>
            <a:off x="2308429" y="1157804"/>
            <a:ext cx="4896545" cy="4708981"/>
          </a:xfrm>
          <a:prstGeom prst="rect">
            <a:avLst/>
          </a:prstGeom>
          <a:solidFill>
            <a:schemeClr val="bg1"/>
          </a:solidFill>
        </p:spPr>
        <p:txBody>
          <a:bodyPr wrap="square" rtlCol="0">
            <a:spAutoFit/>
          </a:bodyPr>
          <a:lstStyle/>
          <a:p>
            <a:pPr marL="457200" indent="-457200">
              <a:buFont typeface="Arial" panose="020B0604020202020204" pitchFamily="34" charset="0"/>
              <a:buChar char="•"/>
            </a:pPr>
            <a:r>
              <a:rPr lang="de-DE" sz="2800" dirty="0"/>
              <a:t>Hoher Flächenverbrauch</a:t>
            </a:r>
          </a:p>
          <a:p>
            <a:pPr marL="914400" lvl="1" indent="-457200">
              <a:buFont typeface="Arial" panose="020B0604020202020204" pitchFamily="34" charset="0"/>
              <a:buChar char="•"/>
            </a:pPr>
            <a:r>
              <a:rPr lang="de-DE" sz="2000" dirty="0"/>
              <a:t>Solar- und Windanlagen</a:t>
            </a:r>
          </a:p>
          <a:p>
            <a:pPr marL="914400" lvl="1" indent="-457200">
              <a:buFont typeface="Arial" panose="020B0604020202020204" pitchFamily="34" charset="0"/>
              <a:buChar char="•"/>
            </a:pPr>
            <a:r>
              <a:rPr lang="de-DE" sz="2000" dirty="0"/>
              <a:t>Biogasanlagen, </a:t>
            </a:r>
            <a:r>
              <a:rPr lang="de-DE" dirty="0"/>
              <a:t>Tank und Teller</a:t>
            </a:r>
            <a:endParaRPr lang="de-DE" sz="2000" dirty="0"/>
          </a:p>
          <a:p>
            <a:pPr marL="914400" lvl="1" indent="-457200">
              <a:buFont typeface="Arial" panose="020B0604020202020204" pitchFamily="34" charset="0"/>
              <a:buChar char="•"/>
            </a:pPr>
            <a:r>
              <a:rPr lang="de-DE" sz="2000" dirty="0"/>
              <a:t>Netzerweiterungen</a:t>
            </a:r>
          </a:p>
          <a:p>
            <a:pPr marL="914400" lvl="1" indent="-457200">
              <a:buFont typeface="Arial" panose="020B0604020202020204" pitchFamily="34" charset="0"/>
              <a:buChar char="•"/>
            </a:pPr>
            <a:endParaRPr lang="de-DE" sz="2000" dirty="0"/>
          </a:p>
          <a:p>
            <a:pPr marL="342900" indent="-342900">
              <a:buFont typeface="Arial" panose="020B0604020202020204" pitchFamily="34" charset="0"/>
              <a:buChar char="•"/>
            </a:pPr>
            <a:r>
              <a:rPr lang="de-DE" sz="2800" dirty="0"/>
              <a:t> Großer Ressourcenverbrauch</a:t>
            </a:r>
          </a:p>
          <a:p>
            <a:pPr marL="800100" lvl="1" indent="-342900">
              <a:buFont typeface="Arial" panose="020B0604020202020204" pitchFamily="34" charset="0"/>
              <a:buChar char="•"/>
            </a:pPr>
            <a:r>
              <a:rPr lang="de-DE" sz="2000" dirty="0"/>
              <a:t> Metalle, Zement</a:t>
            </a:r>
          </a:p>
          <a:p>
            <a:pPr marL="800100" lvl="1"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a:t> Zerstörung von Natur </a:t>
            </a:r>
            <a:r>
              <a:rPr lang="de-DE" dirty="0"/>
              <a:t>insb. Wälder</a:t>
            </a:r>
          </a:p>
          <a:p>
            <a:endParaRPr lang="de-DE" dirty="0"/>
          </a:p>
          <a:p>
            <a:pPr marL="457200" indent="-457200">
              <a:buFont typeface="Arial" panose="020B0604020202020204" pitchFamily="34" charset="0"/>
              <a:buChar char="•"/>
            </a:pPr>
            <a:r>
              <a:rPr lang="de-DE" sz="2400" dirty="0"/>
              <a:t>Abrieb der Windradflügel </a:t>
            </a:r>
            <a:endParaRPr lang="de-DE" sz="3200" dirty="0"/>
          </a:p>
          <a:p>
            <a:pPr marL="342900" indent="-342900">
              <a:buFont typeface="Arial" panose="020B0604020202020204" pitchFamily="34" charset="0"/>
              <a:buChar char="•"/>
            </a:pPr>
            <a:r>
              <a:rPr lang="de-DE" sz="2800" dirty="0"/>
              <a:t> </a:t>
            </a:r>
            <a:r>
              <a:rPr lang="de-DE" sz="2400" dirty="0"/>
              <a:t>Klimaveränderung</a:t>
            </a:r>
            <a:endParaRPr lang="de-DE" sz="2800" dirty="0"/>
          </a:p>
          <a:p>
            <a:r>
              <a:rPr lang="de-DE" sz="2000" dirty="0"/>
              <a:t> </a:t>
            </a:r>
          </a:p>
        </p:txBody>
      </p:sp>
      <p:sp>
        <p:nvSpPr>
          <p:cNvPr id="2" name="Foliennummernplatzhalter 1">
            <a:extLst>
              <a:ext uri="{FF2B5EF4-FFF2-40B4-BE49-F238E27FC236}">
                <a16:creationId xmlns:a16="http://schemas.microsoft.com/office/drawing/2014/main" id="{A49EBE9B-6FCB-4A2A-ABA8-9C1112D8BC9B}"/>
              </a:ext>
            </a:extLst>
          </p:cNvPr>
          <p:cNvSpPr>
            <a:spLocks noGrp="1"/>
          </p:cNvSpPr>
          <p:nvPr>
            <p:ph type="sldNum" sz="quarter" idx="12"/>
          </p:nvPr>
        </p:nvSpPr>
        <p:spPr/>
        <p:txBody>
          <a:bodyPr/>
          <a:lstStyle/>
          <a:p>
            <a:pPr>
              <a:defRPr/>
            </a:pPr>
            <a:fld id="{1C2867A0-F623-427E-AB3E-7CA64D419047}" type="slidenum">
              <a:rPr lang="de-DE" altLang="de-DE" smtClean="0"/>
              <a:pPr>
                <a:defRPr/>
              </a:pPr>
              <a:t>89</a:t>
            </a:fld>
            <a:endParaRPr lang="de-DE" altLang="de-DE"/>
          </a:p>
        </p:txBody>
      </p:sp>
    </p:spTree>
    <p:extLst>
      <p:ext uri="{BB962C8B-B14F-4D97-AF65-F5344CB8AC3E}">
        <p14:creationId xmlns:p14="http://schemas.microsoft.com/office/powerpoint/2010/main" val="27334083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ircle(out)">
                                      <p:cBhvr>
                                        <p:cTn id="7" dur="2000"/>
                                        <p:tgtEl>
                                          <p:spTgt spid="7">
                                            <p:txEl>
                                              <p:pRg st="0" end="0"/>
                                            </p:txEl>
                                          </p:spTgt>
                                        </p:tgtEl>
                                      </p:cBhvr>
                                    </p:animEffect>
                                  </p:childTnLst>
                                </p:cTn>
                              </p:par>
                              <p:par>
                                <p:cTn id="8" presetID="6" presetClass="entr" presetSubtype="32"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circle(out)">
                                      <p:cBhvr>
                                        <p:cTn id="10" dur="2000"/>
                                        <p:tgtEl>
                                          <p:spTgt spid="7">
                                            <p:txEl>
                                              <p:pRg st="1" end="1"/>
                                            </p:txEl>
                                          </p:spTgt>
                                        </p:tgtEl>
                                      </p:cBhvr>
                                    </p:animEffect>
                                  </p:childTnLst>
                                </p:cTn>
                              </p:par>
                              <p:par>
                                <p:cTn id="11" presetID="6" presetClass="entr" presetSubtype="32"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circle(out)">
                                      <p:cBhvr>
                                        <p:cTn id="13" dur="2000"/>
                                        <p:tgtEl>
                                          <p:spTgt spid="7">
                                            <p:txEl>
                                              <p:pRg st="2" end="2"/>
                                            </p:txEl>
                                          </p:spTgt>
                                        </p:tgtEl>
                                      </p:cBhvr>
                                    </p:animEffect>
                                  </p:childTnLst>
                                </p:cTn>
                              </p:par>
                              <p:par>
                                <p:cTn id="14" presetID="6" presetClass="entr" presetSubtype="32"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circle(out)">
                                      <p:cBhvr>
                                        <p:cTn id="16" dur="200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circle(out)">
                                      <p:cBhvr>
                                        <p:cTn id="21" dur="2000"/>
                                        <p:tgtEl>
                                          <p:spTgt spid="7">
                                            <p:txEl>
                                              <p:pRg st="5" end="5"/>
                                            </p:txEl>
                                          </p:spTgt>
                                        </p:tgtEl>
                                      </p:cBhvr>
                                    </p:animEffect>
                                  </p:childTnLst>
                                </p:cTn>
                              </p:par>
                              <p:par>
                                <p:cTn id="22" presetID="6" presetClass="entr" presetSubtype="32" fill="hold" nodeType="withEffect">
                                  <p:stCondLst>
                                    <p:cond delay="0"/>
                                  </p:stCondLst>
                                  <p:childTnLst>
                                    <p:set>
                                      <p:cBhvr>
                                        <p:cTn id="23" dur="1" fill="hold">
                                          <p:stCondLst>
                                            <p:cond delay="0"/>
                                          </p:stCondLst>
                                        </p:cTn>
                                        <p:tgtEl>
                                          <p:spTgt spid="7">
                                            <p:txEl>
                                              <p:pRg st="6" end="6"/>
                                            </p:txEl>
                                          </p:spTgt>
                                        </p:tgtEl>
                                        <p:attrNameLst>
                                          <p:attrName>style.visibility</p:attrName>
                                        </p:attrNameLst>
                                      </p:cBhvr>
                                      <p:to>
                                        <p:strVal val="visible"/>
                                      </p:to>
                                    </p:set>
                                    <p:animEffect transition="in" filter="circle(out)">
                                      <p:cBhvr>
                                        <p:cTn id="24" dur="2000"/>
                                        <p:tgtEl>
                                          <p:spTgt spid="7">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32" fill="hold" nodeType="click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animEffect transition="in" filter="circle(out)">
                                      <p:cBhvr>
                                        <p:cTn id="29" dur="2000"/>
                                        <p:tgtEl>
                                          <p:spTgt spid="7">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32" fill="hold" nodeType="clickEffect">
                                  <p:stCondLst>
                                    <p:cond delay="0"/>
                                  </p:stCondLst>
                                  <p:childTnLst>
                                    <p:set>
                                      <p:cBhvr>
                                        <p:cTn id="33" dur="1" fill="hold">
                                          <p:stCondLst>
                                            <p:cond delay="0"/>
                                          </p:stCondLst>
                                        </p:cTn>
                                        <p:tgtEl>
                                          <p:spTgt spid="7">
                                            <p:txEl>
                                              <p:pRg st="10" end="10"/>
                                            </p:txEl>
                                          </p:spTgt>
                                        </p:tgtEl>
                                        <p:attrNameLst>
                                          <p:attrName>style.visibility</p:attrName>
                                        </p:attrNameLst>
                                      </p:cBhvr>
                                      <p:to>
                                        <p:strVal val="visible"/>
                                      </p:to>
                                    </p:set>
                                    <p:animEffect transition="in" filter="circle(out)">
                                      <p:cBhvr>
                                        <p:cTn id="34" dur="2000"/>
                                        <p:tgtEl>
                                          <p:spTgt spid="7">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32" fill="hold" nodeType="clickEffect">
                                  <p:stCondLst>
                                    <p:cond delay="0"/>
                                  </p:stCondLst>
                                  <p:childTnLst>
                                    <p:set>
                                      <p:cBhvr>
                                        <p:cTn id="38" dur="1" fill="hold">
                                          <p:stCondLst>
                                            <p:cond delay="0"/>
                                          </p:stCondLst>
                                        </p:cTn>
                                        <p:tgtEl>
                                          <p:spTgt spid="7">
                                            <p:txEl>
                                              <p:pRg st="11" end="11"/>
                                            </p:txEl>
                                          </p:spTgt>
                                        </p:tgtEl>
                                        <p:attrNameLst>
                                          <p:attrName>style.visibility</p:attrName>
                                        </p:attrNameLst>
                                      </p:cBhvr>
                                      <p:to>
                                        <p:strVal val="visible"/>
                                      </p:to>
                                    </p:set>
                                    <p:animEffect transition="in" filter="circle(out)">
                                      <p:cBhvr>
                                        <p:cTn id="39" dur="20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Beitrag der Erneuerbaren Energien</a:t>
            </a:r>
            <a:endParaRPr lang="de-DE" sz="1800" dirty="0"/>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90</a:t>
            </a:fld>
            <a:endParaRPr lang="de-DE" altLang="de-DE"/>
          </a:p>
        </p:txBody>
      </p:sp>
      <p:pic>
        <p:nvPicPr>
          <p:cNvPr id="7" name="Grafik 6">
            <a:extLst>
              <a:ext uri="{FF2B5EF4-FFF2-40B4-BE49-F238E27FC236}">
                <a16:creationId xmlns:a16="http://schemas.microsoft.com/office/drawing/2014/main" id="{8A911B1B-B3C0-484E-8D10-809F19C88A6A}"/>
              </a:ext>
            </a:extLst>
          </p:cNvPr>
          <p:cNvPicPr>
            <a:picLocks noChangeAspect="1"/>
          </p:cNvPicPr>
          <p:nvPr/>
        </p:nvPicPr>
        <p:blipFill>
          <a:blip r:embed="rId3"/>
          <a:stretch>
            <a:fillRect/>
          </a:stretch>
        </p:blipFill>
        <p:spPr>
          <a:xfrm>
            <a:off x="220745" y="1088739"/>
            <a:ext cx="8762109" cy="4752529"/>
          </a:xfrm>
          <a:prstGeom prst="rect">
            <a:avLst/>
          </a:prstGeom>
        </p:spPr>
      </p:pic>
    </p:spTree>
    <p:extLst>
      <p:ext uri="{BB962C8B-B14F-4D97-AF65-F5344CB8AC3E}">
        <p14:creationId xmlns:p14="http://schemas.microsoft.com/office/powerpoint/2010/main" val="385079627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3"/>
          <a:stretch>
            <a:fillRect/>
          </a:stretch>
        </p:blipFill>
        <p:spPr>
          <a:xfrm>
            <a:off x="479885" y="2044146"/>
            <a:ext cx="8304583" cy="4201079"/>
          </a:xfrm>
          <a:prstGeom prst="rect">
            <a:avLst/>
          </a:prstGeom>
        </p:spPr>
      </p:pic>
      <p:sp>
        <p:nvSpPr>
          <p:cNvPr id="6" name="Rechteck 5"/>
          <p:cNvSpPr/>
          <p:nvPr/>
        </p:nvSpPr>
        <p:spPr>
          <a:xfrm>
            <a:off x="71500" y="861511"/>
            <a:ext cx="8964996" cy="1177245"/>
          </a:xfrm>
          <a:prstGeom prst="rect">
            <a:avLst/>
          </a:prstGeom>
        </p:spPr>
        <p:txBody>
          <a:bodyPr wrap="square">
            <a:spAutoFit/>
          </a:bodyPr>
          <a:lstStyle/>
          <a:p>
            <a:pPr algn="ctr"/>
            <a:r>
              <a:rPr lang="de-DE" sz="2400" b="1" dirty="0">
                <a:solidFill>
                  <a:srgbClr val="FF0000"/>
                </a:solidFill>
              </a:rPr>
              <a:t>Geringe gesicherte Leistung durch Solar- und Windenergie</a:t>
            </a:r>
          </a:p>
          <a:p>
            <a:pPr algn="ctr"/>
            <a:endParaRPr lang="de-DE" sz="1050" dirty="0"/>
          </a:p>
          <a:p>
            <a:pPr algn="ctr"/>
            <a:r>
              <a:rPr lang="de-DE" sz="1800" b="1" dirty="0"/>
              <a:t>Solar- und Windenergie unterliegen tages- und jahreszeitlichen sowie wetterabhängigen Schwankungen. Konventionelle Kraftwerke unterliegen diesen Schwankungen nicht.</a:t>
            </a: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2A0AEC-B932-4DB4-98CF-EC1C210F537D}"/>
              </a:ext>
            </a:extLst>
          </p:cNvPr>
          <p:cNvSpPr>
            <a:spLocks noGrp="1"/>
          </p:cNvSpPr>
          <p:nvPr>
            <p:ph type="sldNum" sz="quarter" idx="12"/>
          </p:nvPr>
        </p:nvSpPr>
        <p:spPr/>
        <p:txBody>
          <a:bodyPr/>
          <a:lstStyle/>
          <a:p>
            <a:pPr>
              <a:defRPr/>
            </a:pPr>
            <a:fld id="{1C2867A0-F623-427E-AB3E-7CA64D419047}" type="slidenum">
              <a:rPr lang="de-DE" altLang="de-DE" smtClean="0"/>
              <a:pPr>
                <a:defRPr/>
              </a:pPr>
              <a:t>91</a:t>
            </a:fld>
            <a:endParaRPr lang="de-DE" altLang="de-DE"/>
          </a:p>
        </p:txBody>
      </p:sp>
    </p:spTree>
    <p:extLst>
      <p:ext uri="{BB962C8B-B14F-4D97-AF65-F5344CB8AC3E}">
        <p14:creationId xmlns:p14="http://schemas.microsoft.com/office/powerpoint/2010/main" val="406732844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out)">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circle(out)">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out)">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2383514" y="10160"/>
            <a:ext cx="431881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Kostenverteilung </a:t>
            </a:r>
            <a:r>
              <a:rPr lang="de-DE" altLang="de-DE" sz="1800" dirty="0">
                <a:solidFill>
                  <a:schemeClr val="tx2"/>
                </a:solidFill>
              </a:rPr>
              <a:t>Beispiel</a:t>
            </a:r>
            <a:endParaRPr lang="de-DE" altLang="de-DE" sz="3600" dirty="0">
              <a:solidFill>
                <a:schemeClr val="tx2"/>
              </a:solidFill>
            </a:endParaRPr>
          </a:p>
        </p:txBody>
      </p:sp>
      <p:pic>
        <p:nvPicPr>
          <p:cNvPr id="3" name="Grafik 2">
            <a:extLst>
              <a:ext uri="{FF2B5EF4-FFF2-40B4-BE49-F238E27FC236}">
                <a16:creationId xmlns:a16="http://schemas.microsoft.com/office/drawing/2014/main" id="{A7FDDEBA-C7F6-47CF-92A9-E52400F5D747}"/>
              </a:ext>
            </a:extLst>
          </p:cNvPr>
          <p:cNvPicPr>
            <a:picLocks noChangeAspect="1"/>
          </p:cNvPicPr>
          <p:nvPr/>
        </p:nvPicPr>
        <p:blipFill>
          <a:blip r:embed="rId3"/>
          <a:stretch>
            <a:fillRect/>
          </a:stretch>
        </p:blipFill>
        <p:spPr>
          <a:xfrm>
            <a:off x="3303222" y="714345"/>
            <a:ext cx="2708938" cy="1985634"/>
          </a:xfrm>
          <a:prstGeom prst="rect">
            <a:avLst/>
          </a:prstGeom>
        </p:spPr>
      </p:pic>
      <p:grpSp>
        <p:nvGrpSpPr>
          <p:cNvPr id="23" name="Gruppieren 22">
            <a:extLst>
              <a:ext uri="{FF2B5EF4-FFF2-40B4-BE49-F238E27FC236}">
                <a16:creationId xmlns:a16="http://schemas.microsoft.com/office/drawing/2014/main" id="{427D4325-6BAF-46F6-9A14-AC1948BD39D8}"/>
              </a:ext>
            </a:extLst>
          </p:cNvPr>
          <p:cNvGrpSpPr/>
          <p:nvPr/>
        </p:nvGrpSpPr>
        <p:grpSpPr>
          <a:xfrm>
            <a:off x="951435" y="935544"/>
            <a:ext cx="1504294" cy="2268146"/>
            <a:chOff x="1157218" y="1112953"/>
            <a:chExt cx="1504294" cy="2268146"/>
          </a:xfrm>
        </p:grpSpPr>
        <p:pic>
          <p:nvPicPr>
            <p:cNvPr id="13" name="Grafik 12">
              <a:extLst>
                <a:ext uri="{FF2B5EF4-FFF2-40B4-BE49-F238E27FC236}">
                  <a16:creationId xmlns:a16="http://schemas.microsoft.com/office/drawing/2014/main" id="{67B95C0B-C38F-4C2E-9FBD-324E40BEFF6F}"/>
                </a:ext>
              </a:extLst>
            </p:cNvPr>
            <p:cNvPicPr>
              <a:picLocks noChangeAspect="1"/>
            </p:cNvPicPr>
            <p:nvPr/>
          </p:nvPicPr>
          <p:blipFill>
            <a:blip r:embed="rId4"/>
            <a:stretch>
              <a:fillRect/>
            </a:stretch>
          </p:blipFill>
          <p:spPr>
            <a:xfrm>
              <a:off x="1157218" y="1112953"/>
              <a:ext cx="1504294" cy="1736074"/>
            </a:xfrm>
            <a:prstGeom prst="rect">
              <a:avLst/>
            </a:prstGeom>
          </p:spPr>
        </p:pic>
        <p:sp>
          <p:nvSpPr>
            <p:cNvPr id="16" name="Textfeld 15">
              <a:extLst>
                <a:ext uri="{FF2B5EF4-FFF2-40B4-BE49-F238E27FC236}">
                  <a16:creationId xmlns:a16="http://schemas.microsoft.com/office/drawing/2014/main" id="{72EC40AF-9D92-4E37-A791-8CE5197D8405}"/>
                </a:ext>
              </a:extLst>
            </p:cNvPr>
            <p:cNvSpPr txBox="1"/>
            <p:nvPr/>
          </p:nvSpPr>
          <p:spPr>
            <a:xfrm>
              <a:off x="1472346" y="2980989"/>
              <a:ext cx="995785" cy="400110"/>
            </a:xfrm>
            <a:prstGeom prst="rect">
              <a:avLst/>
            </a:prstGeom>
            <a:noFill/>
          </p:spPr>
          <p:txBody>
            <a:bodyPr wrap="none" rtlCol="0">
              <a:spAutoFit/>
            </a:bodyPr>
            <a:lstStyle/>
            <a:p>
              <a:r>
                <a:rPr lang="de-DE" sz="2000" dirty="0"/>
                <a:t>Häberle</a:t>
              </a:r>
              <a:endParaRPr lang="de-DE" dirty="0"/>
            </a:p>
          </p:txBody>
        </p:sp>
      </p:grpSp>
      <p:grpSp>
        <p:nvGrpSpPr>
          <p:cNvPr id="24" name="Gruppieren 23">
            <a:extLst>
              <a:ext uri="{FF2B5EF4-FFF2-40B4-BE49-F238E27FC236}">
                <a16:creationId xmlns:a16="http://schemas.microsoft.com/office/drawing/2014/main" id="{91944B20-0573-40D3-A1A6-CA187D9F8393}"/>
              </a:ext>
            </a:extLst>
          </p:cNvPr>
          <p:cNvGrpSpPr/>
          <p:nvPr/>
        </p:nvGrpSpPr>
        <p:grpSpPr>
          <a:xfrm>
            <a:off x="6649088" y="973418"/>
            <a:ext cx="1504294" cy="2299860"/>
            <a:chOff x="6649088" y="1081239"/>
            <a:chExt cx="1504294" cy="2299860"/>
          </a:xfrm>
        </p:grpSpPr>
        <p:pic>
          <p:nvPicPr>
            <p:cNvPr id="15" name="Grafik 14">
              <a:extLst>
                <a:ext uri="{FF2B5EF4-FFF2-40B4-BE49-F238E27FC236}">
                  <a16:creationId xmlns:a16="http://schemas.microsoft.com/office/drawing/2014/main" id="{EE2EF027-E1F5-4094-BE03-603EFE35D22D}"/>
                </a:ext>
              </a:extLst>
            </p:cNvPr>
            <p:cNvPicPr>
              <a:picLocks noChangeAspect="1"/>
            </p:cNvPicPr>
            <p:nvPr/>
          </p:nvPicPr>
          <p:blipFill>
            <a:blip r:embed="rId4"/>
            <a:stretch>
              <a:fillRect/>
            </a:stretch>
          </p:blipFill>
          <p:spPr>
            <a:xfrm>
              <a:off x="6649088" y="1081239"/>
              <a:ext cx="1504294" cy="1736074"/>
            </a:xfrm>
            <a:prstGeom prst="rect">
              <a:avLst/>
            </a:prstGeom>
          </p:spPr>
        </p:pic>
        <p:sp>
          <p:nvSpPr>
            <p:cNvPr id="17" name="Textfeld 16">
              <a:extLst>
                <a:ext uri="{FF2B5EF4-FFF2-40B4-BE49-F238E27FC236}">
                  <a16:creationId xmlns:a16="http://schemas.microsoft.com/office/drawing/2014/main" id="{3EB82970-EF9B-4933-AF9D-BEFC98E9CB57}"/>
                </a:ext>
              </a:extLst>
            </p:cNvPr>
            <p:cNvSpPr txBox="1"/>
            <p:nvPr/>
          </p:nvSpPr>
          <p:spPr>
            <a:xfrm>
              <a:off x="6929626" y="2980989"/>
              <a:ext cx="954107" cy="400110"/>
            </a:xfrm>
            <a:prstGeom prst="rect">
              <a:avLst/>
            </a:prstGeom>
            <a:noFill/>
          </p:spPr>
          <p:txBody>
            <a:bodyPr wrap="none" rtlCol="0">
              <a:spAutoFit/>
            </a:bodyPr>
            <a:lstStyle/>
            <a:p>
              <a:r>
                <a:rPr lang="de-DE" sz="2000" dirty="0"/>
                <a:t>Hansen</a:t>
              </a:r>
              <a:endParaRPr lang="de-DE" dirty="0"/>
            </a:p>
          </p:txBody>
        </p:sp>
      </p:grpSp>
      <p:sp>
        <p:nvSpPr>
          <p:cNvPr id="18" name="Textfeld 17">
            <a:extLst>
              <a:ext uri="{FF2B5EF4-FFF2-40B4-BE49-F238E27FC236}">
                <a16:creationId xmlns:a16="http://schemas.microsoft.com/office/drawing/2014/main" id="{EC72F064-91B8-4196-BDF9-A5CA9D54B01D}"/>
              </a:ext>
            </a:extLst>
          </p:cNvPr>
          <p:cNvSpPr txBox="1"/>
          <p:nvPr/>
        </p:nvSpPr>
        <p:spPr>
          <a:xfrm>
            <a:off x="3399402" y="2611657"/>
            <a:ext cx="2646878" cy="1015663"/>
          </a:xfrm>
          <a:prstGeom prst="rect">
            <a:avLst/>
          </a:prstGeom>
          <a:noFill/>
        </p:spPr>
        <p:txBody>
          <a:bodyPr wrap="none" rtlCol="0">
            <a:spAutoFit/>
          </a:bodyPr>
          <a:lstStyle/>
          <a:p>
            <a:pPr algn="ctr"/>
            <a:r>
              <a:rPr lang="de-DE" sz="1800" dirty="0"/>
              <a:t>Investkosten € 70.000</a:t>
            </a:r>
          </a:p>
          <a:p>
            <a:pPr algn="ctr"/>
            <a:r>
              <a:rPr lang="de-DE" sz="1800" dirty="0"/>
              <a:t>jährliche Kosten € 6.000</a:t>
            </a:r>
          </a:p>
          <a:p>
            <a:pPr algn="ctr"/>
            <a:r>
              <a:rPr lang="de-DE" sz="1800" dirty="0"/>
              <a:t>Kosten/Kilometer </a:t>
            </a:r>
            <a:r>
              <a:rPr lang="de-DE" sz="2400" b="1" dirty="0"/>
              <a:t>€</a:t>
            </a:r>
            <a:r>
              <a:rPr lang="de-DE" sz="1800" dirty="0"/>
              <a:t> </a:t>
            </a:r>
            <a:r>
              <a:rPr lang="de-DE" sz="2400" b="1" dirty="0"/>
              <a:t>0,60</a:t>
            </a:r>
          </a:p>
        </p:txBody>
      </p:sp>
      <p:sp>
        <p:nvSpPr>
          <p:cNvPr id="19" name="Textfeld 18">
            <a:extLst>
              <a:ext uri="{FF2B5EF4-FFF2-40B4-BE49-F238E27FC236}">
                <a16:creationId xmlns:a16="http://schemas.microsoft.com/office/drawing/2014/main" id="{CF42F61D-A6BA-4135-A870-A2F368633D88}"/>
              </a:ext>
            </a:extLst>
          </p:cNvPr>
          <p:cNvSpPr txBox="1"/>
          <p:nvPr/>
        </p:nvSpPr>
        <p:spPr>
          <a:xfrm>
            <a:off x="975585" y="3885357"/>
            <a:ext cx="7134668" cy="2246769"/>
          </a:xfrm>
          <a:prstGeom prst="rect">
            <a:avLst/>
          </a:prstGeom>
          <a:noFill/>
        </p:spPr>
        <p:txBody>
          <a:bodyPr wrap="square" rtlCol="0">
            <a:spAutoFit/>
          </a:bodyPr>
          <a:lstStyle/>
          <a:p>
            <a:r>
              <a:rPr lang="de-DE" sz="1800" dirty="0"/>
              <a:t>bei 5.000 km /a Kosten </a:t>
            </a:r>
            <a:r>
              <a:rPr lang="de-DE" sz="2000" dirty="0"/>
              <a:t>€ 3.000 €	</a:t>
            </a:r>
            <a:r>
              <a:rPr lang="de-DE" sz="1800" dirty="0"/>
              <a:t>bei 5.000 km /a Kosten </a:t>
            </a:r>
            <a:r>
              <a:rPr lang="de-DE" sz="2000" dirty="0"/>
              <a:t>€ 3.000 €</a:t>
            </a:r>
          </a:p>
          <a:p>
            <a:endParaRPr lang="de-DE" sz="2000" dirty="0"/>
          </a:p>
          <a:p>
            <a:r>
              <a:rPr lang="de-DE" sz="1800" dirty="0"/>
              <a:t>bei 3.000 km/a  Kosten </a:t>
            </a:r>
            <a:r>
              <a:rPr lang="de-DE" sz="2000" dirty="0">
                <a:solidFill>
                  <a:srgbClr val="00B050"/>
                </a:solidFill>
              </a:rPr>
              <a:t>€  2.250 €	</a:t>
            </a:r>
            <a:r>
              <a:rPr lang="de-DE" sz="1800" dirty="0"/>
              <a:t>bei 5.000 km/a  Kosten  </a:t>
            </a:r>
            <a:r>
              <a:rPr lang="de-DE" sz="2000" dirty="0">
                <a:solidFill>
                  <a:srgbClr val="C00000"/>
                </a:solidFill>
              </a:rPr>
              <a:t>€ 3.750 €</a:t>
            </a:r>
          </a:p>
          <a:p>
            <a:endParaRPr lang="de-DE" sz="2000" dirty="0"/>
          </a:p>
          <a:p>
            <a:r>
              <a:rPr lang="de-DE" sz="1800" dirty="0"/>
              <a:t>bei 1.000 km/a  Kosten  </a:t>
            </a:r>
            <a:r>
              <a:rPr lang="de-DE" sz="2000" dirty="0">
                <a:solidFill>
                  <a:srgbClr val="00B050"/>
                </a:solidFill>
              </a:rPr>
              <a:t>€ 1.000 €	</a:t>
            </a:r>
            <a:r>
              <a:rPr lang="de-DE" sz="1800" dirty="0"/>
              <a:t>bei 5.000 km/a  Kosten </a:t>
            </a:r>
            <a:r>
              <a:rPr lang="de-DE" sz="2000" dirty="0"/>
              <a:t> </a:t>
            </a:r>
            <a:r>
              <a:rPr lang="de-DE" sz="2000" dirty="0">
                <a:solidFill>
                  <a:srgbClr val="C00000"/>
                </a:solidFill>
              </a:rPr>
              <a:t>€ 5.000 €</a:t>
            </a:r>
          </a:p>
          <a:p>
            <a:endParaRPr lang="de-DE" sz="2000" dirty="0">
              <a:solidFill>
                <a:srgbClr val="00B050"/>
              </a:solidFill>
            </a:endParaRPr>
          </a:p>
          <a:p>
            <a:r>
              <a:rPr lang="de-DE" sz="1800" dirty="0"/>
              <a:t>bei 1.000 km/a  Kosten  </a:t>
            </a:r>
            <a:r>
              <a:rPr lang="de-DE" sz="2000" b="1" dirty="0"/>
              <a:t>€ 3.000 €	</a:t>
            </a:r>
            <a:r>
              <a:rPr lang="de-DE" sz="1800" dirty="0"/>
              <a:t>bei 1.000 km/a  Kosten  </a:t>
            </a:r>
            <a:r>
              <a:rPr lang="de-DE" sz="2000" b="1" dirty="0"/>
              <a:t>€ 3.000 €</a:t>
            </a:r>
          </a:p>
        </p:txBody>
      </p:sp>
      <p:sp>
        <p:nvSpPr>
          <p:cNvPr id="22" name="Textfeld 21">
            <a:extLst>
              <a:ext uri="{FF2B5EF4-FFF2-40B4-BE49-F238E27FC236}">
                <a16:creationId xmlns:a16="http://schemas.microsoft.com/office/drawing/2014/main" id="{97CCA894-FA88-473C-9B92-00EBAEDF6850}"/>
              </a:ext>
            </a:extLst>
          </p:cNvPr>
          <p:cNvSpPr txBox="1"/>
          <p:nvPr/>
        </p:nvSpPr>
        <p:spPr>
          <a:xfrm>
            <a:off x="5278760" y="4547989"/>
            <a:ext cx="184731" cy="2246769"/>
          </a:xfrm>
          <a:prstGeom prst="rect">
            <a:avLst/>
          </a:prstGeom>
          <a:noFill/>
        </p:spPr>
        <p:txBody>
          <a:bodyPr wrap="none" rtlCol="0">
            <a:spAutoFit/>
          </a:bodyPr>
          <a:lstStyle/>
          <a:p>
            <a:endParaRPr lang="de-DE" sz="2000" dirty="0"/>
          </a:p>
          <a:p>
            <a:endParaRPr lang="de-DE" sz="2000" dirty="0"/>
          </a:p>
          <a:p>
            <a:endParaRPr lang="de-DE" sz="2000" dirty="0">
              <a:solidFill>
                <a:srgbClr val="C00000"/>
              </a:solidFill>
            </a:endParaRPr>
          </a:p>
          <a:p>
            <a:endParaRPr lang="de-DE" sz="2000" dirty="0">
              <a:solidFill>
                <a:srgbClr val="C00000"/>
              </a:solidFill>
            </a:endParaRPr>
          </a:p>
          <a:p>
            <a:endParaRPr lang="de-DE" sz="2000" dirty="0"/>
          </a:p>
          <a:p>
            <a:endParaRPr lang="de-DE" sz="2000" dirty="0"/>
          </a:p>
          <a:p>
            <a:endParaRPr lang="de-DE" sz="2000" dirty="0"/>
          </a:p>
        </p:txBody>
      </p:sp>
      <p:pic>
        <p:nvPicPr>
          <p:cNvPr id="5" name="Grafik 4">
            <a:extLst>
              <a:ext uri="{FF2B5EF4-FFF2-40B4-BE49-F238E27FC236}">
                <a16:creationId xmlns:a16="http://schemas.microsoft.com/office/drawing/2014/main" id="{BC90801C-8BC8-4D82-BADE-3FB99DC4EE66}"/>
              </a:ext>
            </a:extLst>
          </p:cNvPr>
          <p:cNvPicPr>
            <a:picLocks noChangeAspect="1"/>
          </p:cNvPicPr>
          <p:nvPr/>
        </p:nvPicPr>
        <p:blipFill>
          <a:blip r:embed="rId5"/>
          <a:stretch>
            <a:fillRect/>
          </a:stretch>
        </p:blipFill>
        <p:spPr>
          <a:xfrm>
            <a:off x="248964" y="4401108"/>
            <a:ext cx="629990" cy="494387"/>
          </a:xfrm>
          <a:prstGeom prst="rect">
            <a:avLst/>
          </a:prstGeom>
        </p:spPr>
      </p:pic>
      <p:pic>
        <p:nvPicPr>
          <p:cNvPr id="20" name="Grafik 19">
            <a:extLst>
              <a:ext uri="{FF2B5EF4-FFF2-40B4-BE49-F238E27FC236}">
                <a16:creationId xmlns:a16="http://schemas.microsoft.com/office/drawing/2014/main" id="{DBD82FCD-0DD9-4440-85EB-CE4D92EEAAA2}"/>
              </a:ext>
            </a:extLst>
          </p:cNvPr>
          <p:cNvPicPr>
            <a:picLocks noChangeAspect="1"/>
          </p:cNvPicPr>
          <p:nvPr/>
        </p:nvPicPr>
        <p:blipFill>
          <a:blip r:embed="rId5"/>
          <a:stretch>
            <a:fillRect/>
          </a:stretch>
        </p:blipFill>
        <p:spPr>
          <a:xfrm>
            <a:off x="8206884" y="5664781"/>
            <a:ext cx="629990" cy="494387"/>
          </a:xfrm>
          <a:prstGeom prst="rect">
            <a:avLst/>
          </a:prstGeom>
        </p:spPr>
      </p:pic>
      <p:sp>
        <p:nvSpPr>
          <p:cNvPr id="2" name="Foliennummernplatzhalter 1">
            <a:extLst>
              <a:ext uri="{FF2B5EF4-FFF2-40B4-BE49-F238E27FC236}">
                <a16:creationId xmlns:a16="http://schemas.microsoft.com/office/drawing/2014/main" id="{C8766BD9-3FC1-48E0-A1ED-4A08174EB4A1}"/>
              </a:ext>
            </a:extLst>
          </p:cNvPr>
          <p:cNvSpPr>
            <a:spLocks noGrp="1"/>
          </p:cNvSpPr>
          <p:nvPr>
            <p:ph type="sldNum" sz="quarter" idx="12"/>
          </p:nvPr>
        </p:nvSpPr>
        <p:spPr/>
        <p:txBody>
          <a:bodyPr/>
          <a:lstStyle/>
          <a:p>
            <a:pPr>
              <a:defRPr/>
            </a:pPr>
            <a:fld id="{1C2867A0-F623-427E-AB3E-7CA64D419047}" type="slidenum">
              <a:rPr lang="de-DE" altLang="de-DE" smtClean="0"/>
              <a:pPr>
                <a:defRPr/>
              </a:pPr>
              <a:t>92</a:t>
            </a:fld>
            <a:endParaRPr lang="de-DE" altLang="de-DE"/>
          </a:p>
        </p:txBody>
      </p:sp>
    </p:spTree>
    <p:extLst>
      <p:ext uri="{BB962C8B-B14F-4D97-AF65-F5344CB8AC3E}">
        <p14:creationId xmlns:p14="http://schemas.microsoft.com/office/powerpoint/2010/main" val="186671686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out)">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out)">
                                      <p:cBhvr>
                                        <p:cTn id="12" dur="2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out)">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ircle(out)">
                                      <p:cBhvr>
                                        <p:cTn id="22" dur="20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animEffect transition="in" filter="circle(out)">
                                      <p:cBhvr>
                                        <p:cTn id="27" dur="2000"/>
                                        <p:tgtEl>
                                          <p:spTgt spid="1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nodeType="clickEffect">
                                  <p:stCondLst>
                                    <p:cond delay="0"/>
                                  </p:stCondLst>
                                  <p:childTnLst>
                                    <p:set>
                                      <p:cBhvr>
                                        <p:cTn id="31" dur="1" fill="hold">
                                          <p:stCondLst>
                                            <p:cond delay="0"/>
                                          </p:stCondLst>
                                        </p:cTn>
                                        <p:tgtEl>
                                          <p:spTgt spid="19">
                                            <p:txEl>
                                              <p:pRg st="2" end="2"/>
                                            </p:txEl>
                                          </p:spTgt>
                                        </p:tgtEl>
                                        <p:attrNameLst>
                                          <p:attrName>style.visibility</p:attrName>
                                        </p:attrNameLst>
                                      </p:cBhvr>
                                      <p:to>
                                        <p:strVal val="visible"/>
                                      </p:to>
                                    </p:set>
                                    <p:animEffect transition="in" filter="circle(out)">
                                      <p:cBhvr>
                                        <p:cTn id="32" dur="2000"/>
                                        <p:tgtEl>
                                          <p:spTgt spid="1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nodeType="clickEffect">
                                  <p:stCondLst>
                                    <p:cond delay="0"/>
                                  </p:stCondLst>
                                  <p:childTnLst>
                                    <p:set>
                                      <p:cBhvr>
                                        <p:cTn id="36" dur="1" fill="hold">
                                          <p:stCondLst>
                                            <p:cond delay="0"/>
                                          </p:stCondLst>
                                        </p:cTn>
                                        <p:tgtEl>
                                          <p:spTgt spid="19">
                                            <p:txEl>
                                              <p:pRg st="4" end="4"/>
                                            </p:txEl>
                                          </p:spTgt>
                                        </p:tgtEl>
                                        <p:attrNameLst>
                                          <p:attrName>style.visibility</p:attrName>
                                        </p:attrNameLst>
                                      </p:cBhvr>
                                      <p:to>
                                        <p:strVal val="visible"/>
                                      </p:to>
                                    </p:set>
                                    <p:animEffect transition="in" filter="circle(out)">
                                      <p:cBhvr>
                                        <p:cTn id="37" dur="2000"/>
                                        <p:tgtEl>
                                          <p:spTgt spid="1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32" fill="hold" nodeType="clickEffect">
                                  <p:stCondLst>
                                    <p:cond delay="0"/>
                                  </p:stCondLst>
                                  <p:childTnLst>
                                    <p:set>
                                      <p:cBhvr>
                                        <p:cTn id="41" dur="1" fill="hold">
                                          <p:stCondLst>
                                            <p:cond delay="0"/>
                                          </p:stCondLst>
                                        </p:cTn>
                                        <p:tgtEl>
                                          <p:spTgt spid="19">
                                            <p:txEl>
                                              <p:pRg st="6" end="6"/>
                                            </p:txEl>
                                          </p:spTgt>
                                        </p:tgtEl>
                                        <p:attrNameLst>
                                          <p:attrName>style.visibility</p:attrName>
                                        </p:attrNameLst>
                                      </p:cBhvr>
                                      <p:to>
                                        <p:strVal val="visible"/>
                                      </p:to>
                                    </p:set>
                                    <p:animEffect transition="in" filter="circle(out)">
                                      <p:cBhvr>
                                        <p:cTn id="42" dur="20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3548" y="526468"/>
            <a:ext cx="8229600" cy="316634"/>
          </a:xfrm>
        </p:spPr>
        <p:txBody>
          <a:bodyPr/>
          <a:lstStyle/>
          <a:p>
            <a:r>
              <a:rPr lang="de-DE" dirty="0"/>
              <a:t>Strompreisentwicklung </a:t>
            </a:r>
            <a:r>
              <a:rPr lang="de-DE" sz="2400" dirty="0"/>
              <a:t>ab 2012</a:t>
            </a:r>
            <a:br>
              <a:rPr lang="de-DE" sz="2400" dirty="0"/>
            </a:br>
            <a:endParaRPr lang="de-DE" dirty="0"/>
          </a:p>
        </p:txBody>
      </p:sp>
      <p:pic>
        <p:nvPicPr>
          <p:cNvPr id="3" name="Grafik 2"/>
          <p:cNvPicPr>
            <a:picLocks noChangeAspect="1"/>
          </p:cNvPicPr>
          <p:nvPr/>
        </p:nvPicPr>
        <p:blipFill>
          <a:blip r:embed="rId3"/>
          <a:stretch>
            <a:fillRect/>
          </a:stretch>
        </p:blipFill>
        <p:spPr>
          <a:xfrm>
            <a:off x="248835" y="980729"/>
            <a:ext cx="8643646" cy="4968552"/>
          </a:xfrm>
          <a:prstGeom prst="rect">
            <a:avLst/>
          </a:prstGeom>
        </p:spPr>
      </p:pic>
      <p:sp>
        <p:nvSpPr>
          <p:cNvPr id="7" name="Pfeil nach unten 6"/>
          <p:cNvSpPr/>
          <p:nvPr/>
        </p:nvSpPr>
        <p:spPr bwMode="auto">
          <a:xfrm>
            <a:off x="6696236" y="1772816"/>
            <a:ext cx="477767" cy="756084"/>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8" name="Textfeld 7"/>
          <p:cNvSpPr txBox="1"/>
          <p:nvPr/>
        </p:nvSpPr>
        <p:spPr>
          <a:xfrm>
            <a:off x="6019800" y="1276817"/>
            <a:ext cx="1944763" cy="461665"/>
          </a:xfrm>
          <a:prstGeom prst="rect">
            <a:avLst/>
          </a:prstGeom>
          <a:noFill/>
        </p:spPr>
        <p:txBody>
          <a:bodyPr wrap="none" rtlCol="0">
            <a:spAutoFit/>
          </a:bodyPr>
          <a:lstStyle/>
          <a:p>
            <a:r>
              <a:rPr lang="de-DE" sz="2400" b="1" dirty="0">
                <a:solidFill>
                  <a:srgbClr val="C00000"/>
                </a:solidFill>
              </a:rPr>
              <a:t>Ukrainekrieg</a:t>
            </a:r>
          </a:p>
        </p:txBody>
      </p:sp>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1989A078-F186-4A8C-92D1-B15670DBB0A7}"/>
              </a:ext>
            </a:extLst>
          </p:cNvPr>
          <p:cNvSpPr>
            <a:spLocks noGrp="1"/>
          </p:cNvSpPr>
          <p:nvPr>
            <p:ph type="sldNum" sz="quarter" idx="12"/>
          </p:nvPr>
        </p:nvSpPr>
        <p:spPr/>
        <p:txBody>
          <a:bodyPr/>
          <a:lstStyle/>
          <a:p>
            <a:pPr>
              <a:defRPr/>
            </a:pPr>
            <a:fld id="{1C2867A0-F623-427E-AB3E-7CA64D419047}" type="slidenum">
              <a:rPr lang="de-DE" altLang="de-DE" smtClean="0"/>
              <a:pPr>
                <a:defRPr/>
              </a:pPr>
              <a:t>93</a:t>
            </a:fld>
            <a:endParaRPr lang="de-DE" altLang="de-DE"/>
          </a:p>
        </p:txBody>
      </p:sp>
    </p:spTree>
    <p:extLst>
      <p:ext uri="{BB962C8B-B14F-4D97-AF65-F5344CB8AC3E}">
        <p14:creationId xmlns:p14="http://schemas.microsoft.com/office/powerpoint/2010/main" val="271742388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out)">
                                      <p:cBhvr>
                                        <p:cTn id="12" dur="2000"/>
                                        <p:tgtEl>
                                          <p:spTgt spid="7"/>
                                        </p:tgtEl>
                                      </p:cBhvr>
                                    </p:animEffect>
                                  </p:childTnLst>
                                </p:cTn>
                              </p:par>
                              <p:par>
                                <p:cTn id="13" presetID="6" presetClass="entr" presetSubtype="32"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out)">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a:spLocks noChangeArrowheads="1"/>
          </p:cNvSpPr>
          <p:nvPr/>
        </p:nvSpPr>
        <p:spPr bwMode="auto">
          <a:xfrm>
            <a:off x="677110" y="17360"/>
            <a:ext cx="7848364" cy="807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Energiedaten </a:t>
            </a:r>
            <a:r>
              <a:rPr lang="de-DE" altLang="de-DE" sz="1800" dirty="0">
                <a:effectLst/>
                <a:latin typeface="Times New Roman" panose="02020603050405020304" pitchFamily="18" charset="0"/>
              </a:rPr>
              <a:t>17.02 – 19.03.2025</a:t>
            </a:r>
            <a:endParaRPr lang="de-DE" altLang="de-DE" sz="3600" dirty="0">
              <a:effectLst/>
              <a:latin typeface="Times New Roman" panose="02020603050405020304" pitchFamily="18" charset="0"/>
            </a:endParaRPr>
          </a:p>
        </p:txBody>
      </p:sp>
      <p:pic>
        <p:nvPicPr>
          <p:cNvPr id="7" name="Grafik 6"/>
          <p:cNvPicPr>
            <a:picLocks noChangeAspect="1"/>
          </p:cNvPicPr>
          <p:nvPr/>
        </p:nvPicPr>
        <p:blipFill>
          <a:blip r:embed="rId3"/>
          <a:stretch>
            <a:fillRect/>
          </a:stretch>
        </p:blipFill>
        <p:spPr>
          <a:xfrm>
            <a:off x="215516" y="881439"/>
            <a:ext cx="8771553" cy="543949"/>
          </a:xfrm>
          <a:prstGeom prst="rect">
            <a:avLst/>
          </a:prstGeom>
        </p:spPr>
      </p:pic>
      <p:sp>
        <p:nvSpPr>
          <p:cNvPr id="4" name="Rechteck 3"/>
          <p:cNvSpPr/>
          <p:nvPr/>
        </p:nvSpPr>
        <p:spPr bwMode="auto">
          <a:xfrm>
            <a:off x="6405230" y="1836390"/>
            <a:ext cx="72008" cy="14260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8" name="Fußzeilenplatzhalter 17"/>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pic>
        <p:nvPicPr>
          <p:cNvPr id="3" name="Grafik 2">
            <a:extLst>
              <a:ext uri="{FF2B5EF4-FFF2-40B4-BE49-F238E27FC236}">
                <a16:creationId xmlns:a16="http://schemas.microsoft.com/office/drawing/2014/main" id="{C4A502AA-F795-4B44-8D1F-E3B77F775580}"/>
              </a:ext>
            </a:extLst>
          </p:cNvPr>
          <p:cNvPicPr>
            <a:picLocks noChangeAspect="1"/>
          </p:cNvPicPr>
          <p:nvPr/>
        </p:nvPicPr>
        <p:blipFill>
          <a:blip r:embed="rId4"/>
          <a:stretch>
            <a:fillRect/>
          </a:stretch>
        </p:blipFill>
        <p:spPr>
          <a:xfrm>
            <a:off x="142180" y="1253035"/>
            <a:ext cx="8771553" cy="4976464"/>
          </a:xfrm>
          <a:prstGeom prst="rect">
            <a:avLst/>
          </a:prstGeom>
        </p:spPr>
      </p:pic>
      <p:sp>
        <p:nvSpPr>
          <p:cNvPr id="8" name="Textfeld 7">
            <a:extLst>
              <a:ext uri="{FF2B5EF4-FFF2-40B4-BE49-F238E27FC236}">
                <a16:creationId xmlns:a16="http://schemas.microsoft.com/office/drawing/2014/main" id="{19311506-2E84-4948-89DC-9A11C164C227}"/>
              </a:ext>
            </a:extLst>
          </p:cNvPr>
          <p:cNvSpPr txBox="1"/>
          <p:nvPr/>
        </p:nvSpPr>
        <p:spPr>
          <a:xfrm>
            <a:off x="539552" y="1585970"/>
            <a:ext cx="1011815" cy="369332"/>
          </a:xfrm>
          <a:prstGeom prst="rect">
            <a:avLst/>
          </a:prstGeom>
          <a:noFill/>
        </p:spPr>
        <p:txBody>
          <a:bodyPr wrap="none" rtlCol="0">
            <a:spAutoFit/>
          </a:bodyPr>
          <a:lstStyle/>
          <a:p>
            <a:r>
              <a:rPr lang="de-DE" sz="1800" b="1" dirty="0"/>
              <a:t>95 </a:t>
            </a:r>
            <a:r>
              <a:rPr lang="de-DE" sz="1800" b="1" dirty="0" err="1"/>
              <a:t>GWh</a:t>
            </a:r>
            <a:endParaRPr lang="de-DE" sz="1800" b="1" dirty="0"/>
          </a:p>
        </p:txBody>
      </p:sp>
      <p:sp>
        <p:nvSpPr>
          <p:cNvPr id="5" name="Ellipse 4">
            <a:extLst>
              <a:ext uri="{FF2B5EF4-FFF2-40B4-BE49-F238E27FC236}">
                <a16:creationId xmlns:a16="http://schemas.microsoft.com/office/drawing/2014/main" id="{C295C8A1-4975-4F2E-BE4A-B0340A09E1F9}"/>
              </a:ext>
            </a:extLst>
          </p:cNvPr>
          <p:cNvSpPr/>
          <p:nvPr/>
        </p:nvSpPr>
        <p:spPr bwMode="auto">
          <a:xfrm>
            <a:off x="135893" y="5768975"/>
            <a:ext cx="2214162" cy="476250"/>
          </a:xfrm>
          <a:prstGeom prst="ellipse">
            <a:avLst/>
          </a:prstGeom>
          <a:noFill/>
          <a:ln w="28575" cap="flat" cmpd="sng" algn="ctr">
            <a:solidFill>
              <a:srgbClr val="F30D7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2" name="Textfeld 11">
            <a:extLst>
              <a:ext uri="{FF2B5EF4-FFF2-40B4-BE49-F238E27FC236}">
                <a16:creationId xmlns:a16="http://schemas.microsoft.com/office/drawing/2014/main" id="{A2A8CA03-9FEF-4F0D-8867-4D6E0778C28B}"/>
              </a:ext>
            </a:extLst>
          </p:cNvPr>
          <p:cNvSpPr txBox="1"/>
          <p:nvPr/>
        </p:nvSpPr>
        <p:spPr>
          <a:xfrm>
            <a:off x="2350055" y="1605557"/>
            <a:ext cx="1107996" cy="461665"/>
          </a:xfrm>
          <a:prstGeom prst="rect">
            <a:avLst/>
          </a:prstGeom>
          <a:noFill/>
        </p:spPr>
        <p:txBody>
          <a:bodyPr wrap="none" rtlCol="0">
            <a:spAutoFit/>
          </a:bodyPr>
          <a:lstStyle/>
          <a:p>
            <a:r>
              <a:rPr lang="de-DE" sz="2400" b="1" dirty="0">
                <a:solidFill>
                  <a:srgbClr val="C00000"/>
                </a:solidFill>
              </a:rPr>
              <a:t>Export</a:t>
            </a:r>
          </a:p>
        </p:txBody>
      </p:sp>
      <p:cxnSp>
        <p:nvCxnSpPr>
          <p:cNvPr id="13" name="Gerade Verbindung mit Pfeil 12">
            <a:extLst>
              <a:ext uri="{FF2B5EF4-FFF2-40B4-BE49-F238E27FC236}">
                <a16:creationId xmlns:a16="http://schemas.microsoft.com/office/drawing/2014/main" id="{1C948658-FE8B-406B-8036-CFD06719B225}"/>
              </a:ext>
            </a:extLst>
          </p:cNvPr>
          <p:cNvCxnSpPr/>
          <p:nvPr/>
        </p:nvCxnSpPr>
        <p:spPr bwMode="auto">
          <a:xfrm flipH="1">
            <a:off x="1079612" y="2067222"/>
            <a:ext cx="1824442" cy="173646"/>
          </a:xfrm>
          <a:prstGeom prst="straightConnector1">
            <a:avLst/>
          </a:prstGeom>
          <a:solidFill>
            <a:schemeClr val="accent1"/>
          </a:solidFill>
          <a:ln w="19050"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Gerade Verbindung mit Pfeil 13">
            <a:extLst>
              <a:ext uri="{FF2B5EF4-FFF2-40B4-BE49-F238E27FC236}">
                <a16:creationId xmlns:a16="http://schemas.microsoft.com/office/drawing/2014/main" id="{C9D71D83-38B1-46C1-9B6F-B7C6EC184603}"/>
              </a:ext>
            </a:extLst>
          </p:cNvPr>
          <p:cNvCxnSpPr/>
          <p:nvPr/>
        </p:nvCxnSpPr>
        <p:spPr bwMode="auto">
          <a:xfrm flipH="1">
            <a:off x="3023828" y="2067222"/>
            <a:ext cx="1138122" cy="929730"/>
          </a:xfrm>
          <a:prstGeom prst="straightConnector1">
            <a:avLst/>
          </a:prstGeom>
          <a:solidFill>
            <a:schemeClr val="accent1"/>
          </a:solidFill>
          <a:ln w="28575" cap="flat" cmpd="sng" algn="ctr">
            <a:solidFill>
              <a:srgbClr val="00B05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feld 14">
            <a:extLst>
              <a:ext uri="{FF2B5EF4-FFF2-40B4-BE49-F238E27FC236}">
                <a16:creationId xmlns:a16="http://schemas.microsoft.com/office/drawing/2014/main" id="{50AA5B25-28D3-4BBE-B6C8-B44252930FC3}"/>
              </a:ext>
            </a:extLst>
          </p:cNvPr>
          <p:cNvSpPr txBox="1"/>
          <p:nvPr/>
        </p:nvSpPr>
        <p:spPr>
          <a:xfrm>
            <a:off x="3611682" y="1606422"/>
            <a:ext cx="1125629" cy="461665"/>
          </a:xfrm>
          <a:prstGeom prst="rect">
            <a:avLst/>
          </a:prstGeom>
          <a:noFill/>
          <a:ln>
            <a:solidFill>
              <a:schemeClr val="bg1"/>
            </a:solidFill>
          </a:ln>
        </p:spPr>
        <p:txBody>
          <a:bodyPr wrap="none" rtlCol="0">
            <a:spAutoFit/>
          </a:bodyPr>
          <a:lstStyle/>
          <a:p>
            <a:r>
              <a:rPr lang="de-DE" sz="2400" b="1" dirty="0">
                <a:solidFill>
                  <a:srgbClr val="00B050"/>
                </a:solidFill>
              </a:rPr>
              <a:t>Import</a:t>
            </a:r>
          </a:p>
        </p:txBody>
      </p:sp>
      <p:sp>
        <p:nvSpPr>
          <p:cNvPr id="2" name="Foliennummernplatzhalter 1">
            <a:extLst>
              <a:ext uri="{FF2B5EF4-FFF2-40B4-BE49-F238E27FC236}">
                <a16:creationId xmlns:a16="http://schemas.microsoft.com/office/drawing/2014/main" id="{71965E8D-226A-4C79-84C6-487D966E1F7E}"/>
              </a:ext>
            </a:extLst>
          </p:cNvPr>
          <p:cNvSpPr>
            <a:spLocks noGrp="1"/>
          </p:cNvSpPr>
          <p:nvPr>
            <p:ph type="sldNum" sz="quarter" idx="12"/>
          </p:nvPr>
        </p:nvSpPr>
        <p:spPr/>
        <p:txBody>
          <a:bodyPr/>
          <a:lstStyle/>
          <a:p>
            <a:pPr>
              <a:defRPr/>
            </a:pPr>
            <a:fld id="{1C2867A0-F623-427E-AB3E-7CA64D419047}" type="slidenum">
              <a:rPr lang="de-DE" altLang="de-DE" smtClean="0"/>
              <a:pPr>
                <a:defRPr/>
              </a:pPr>
              <a:t>94</a:t>
            </a:fld>
            <a:endParaRPr lang="de-DE" altLang="de-DE"/>
          </a:p>
        </p:txBody>
      </p:sp>
    </p:spTree>
    <p:extLst>
      <p:ext uri="{BB962C8B-B14F-4D97-AF65-F5344CB8AC3E}">
        <p14:creationId xmlns:p14="http://schemas.microsoft.com/office/powerpoint/2010/main" val="324385659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out)">
                                      <p:cBhvr>
                                        <p:cTn id="12" dur="2000"/>
                                        <p:tgtEl>
                                          <p:spTgt spid="13"/>
                                        </p:tgtEl>
                                      </p:cBhvr>
                                    </p:animEffect>
                                  </p:childTnLst>
                                </p:cTn>
                              </p:par>
                              <p:par>
                                <p:cTn id="13" presetID="6" presetClass="entr" presetSubtype="32"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ircle(out)">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circle(out)">
                                      <p:cBhvr>
                                        <p:cTn id="20" dur="2000"/>
                                        <p:tgtEl>
                                          <p:spTgt spid="15"/>
                                        </p:tgtEl>
                                      </p:cBhvr>
                                    </p:animEffect>
                                  </p:childTnLst>
                                </p:cTn>
                              </p:par>
                              <p:par>
                                <p:cTn id="21" presetID="6" presetClass="entr" presetSubtype="32"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circle(out)">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out)">
                                      <p:cBhvr>
                                        <p:cTn id="2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12" grpId="0"/>
      <p:bldP spid="1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2410B1-2200-4E0D-B7FE-0B223C179DB4}"/>
              </a:ext>
            </a:extLst>
          </p:cNvPr>
          <p:cNvSpPr>
            <a:spLocks noGrp="1"/>
          </p:cNvSpPr>
          <p:nvPr>
            <p:ph type="title"/>
          </p:nvPr>
        </p:nvSpPr>
        <p:spPr>
          <a:xfrm>
            <a:off x="467877" y="136525"/>
            <a:ext cx="8229600" cy="714052"/>
          </a:xfrm>
        </p:spPr>
        <p:txBody>
          <a:bodyPr/>
          <a:lstStyle/>
          <a:p>
            <a:r>
              <a:rPr lang="de-DE" dirty="0"/>
              <a:t>Treibhausgas - Emissionen </a:t>
            </a:r>
            <a:r>
              <a:rPr lang="de-DE" sz="2000" dirty="0"/>
              <a:t>in </a:t>
            </a:r>
            <a:r>
              <a:rPr lang="de-DE" sz="2000" dirty="0" err="1"/>
              <a:t>Mio</a:t>
            </a:r>
            <a:r>
              <a:rPr lang="de-DE" sz="2000" dirty="0"/>
              <a:t> </a:t>
            </a:r>
            <a:r>
              <a:rPr lang="de-DE" sz="2000" dirty="0" err="1"/>
              <a:t>to</a:t>
            </a:r>
            <a:r>
              <a:rPr lang="de-DE" sz="2000" dirty="0"/>
              <a:t> / CO2 </a:t>
            </a:r>
            <a:r>
              <a:rPr lang="de-DE" sz="2000" dirty="0" err="1"/>
              <a:t>Äquialent</a:t>
            </a:r>
            <a:r>
              <a:rPr lang="de-DE" sz="2000" dirty="0"/>
              <a:t>/a</a:t>
            </a:r>
            <a:endParaRPr lang="de-DE" dirty="0"/>
          </a:p>
        </p:txBody>
      </p:sp>
      <p:sp>
        <p:nvSpPr>
          <p:cNvPr id="4" name="Fußzeilenplatzhalter 3">
            <a:extLst>
              <a:ext uri="{FF2B5EF4-FFF2-40B4-BE49-F238E27FC236}">
                <a16:creationId xmlns:a16="http://schemas.microsoft.com/office/drawing/2014/main" id="{0040820D-37E8-4ADF-827F-2F158EF72CA4}"/>
              </a:ext>
            </a:extLst>
          </p:cNvPr>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5" name="Foliennummernplatzhalter 4">
            <a:extLst>
              <a:ext uri="{FF2B5EF4-FFF2-40B4-BE49-F238E27FC236}">
                <a16:creationId xmlns:a16="http://schemas.microsoft.com/office/drawing/2014/main" id="{5C8903A9-6A06-43BA-AE7E-A4E2AD8BD1B5}"/>
              </a:ext>
            </a:extLst>
          </p:cNvPr>
          <p:cNvSpPr>
            <a:spLocks noGrp="1"/>
          </p:cNvSpPr>
          <p:nvPr>
            <p:ph type="sldNum" sz="quarter" idx="12"/>
          </p:nvPr>
        </p:nvSpPr>
        <p:spPr/>
        <p:txBody>
          <a:bodyPr/>
          <a:lstStyle/>
          <a:p>
            <a:pPr>
              <a:defRPr/>
            </a:pPr>
            <a:fld id="{1C2867A0-F623-427E-AB3E-7CA64D419047}" type="slidenum">
              <a:rPr lang="de-DE" altLang="de-DE" smtClean="0"/>
              <a:pPr>
                <a:defRPr/>
              </a:pPr>
              <a:t>95</a:t>
            </a:fld>
            <a:endParaRPr lang="de-DE" altLang="de-DE"/>
          </a:p>
        </p:txBody>
      </p:sp>
      <p:pic>
        <p:nvPicPr>
          <p:cNvPr id="7" name="Grafik 6">
            <a:extLst>
              <a:ext uri="{FF2B5EF4-FFF2-40B4-BE49-F238E27FC236}">
                <a16:creationId xmlns:a16="http://schemas.microsoft.com/office/drawing/2014/main" id="{986F50D6-D92D-4A83-8898-6D5E294A3D02}"/>
              </a:ext>
            </a:extLst>
          </p:cNvPr>
          <p:cNvPicPr>
            <a:picLocks noChangeAspect="1"/>
          </p:cNvPicPr>
          <p:nvPr/>
        </p:nvPicPr>
        <p:blipFill>
          <a:blip r:embed="rId2"/>
          <a:stretch>
            <a:fillRect/>
          </a:stretch>
        </p:blipFill>
        <p:spPr>
          <a:xfrm>
            <a:off x="467877" y="1124744"/>
            <a:ext cx="8316591" cy="5038501"/>
          </a:xfrm>
          <a:prstGeom prst="rect">
            <a:avLst/>
          </a:prstGeom>
        </p:spPr>
      </p:pic>
    </p:spTree>
    <p:extLst>
      <p:ext uri="{BB962C8B-B14F-4D97-AF65-F5344CB8AC3E}">
        <p14:creationId xmlns:p14="http://schemas.microsoft.com/office/powerpoint/2010/main" val="128432259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170" name="Gruppieren 20"/>
          <p:cNvGrpSpPr>
            <a:grpSpLocks/>
          </p:cNvGrpSpPr>
          <p:nvPr/>
        </p:nvGrpSpPr>
        <p:grpSpPr bwMode="auto">
          <a:xfrm>
            <a:off x="410849" y="512678"/>
            <a:ext cx="8445629" cy="5543239"/>
            <a:chOff x="503548" y="1005840"/>
            <a:chExt cx="8208913" cy="5267476"/>
          </a:xfrm>
        </p:grpSpPr>
        <p:pic>
          <p:nvPicPr>
            <p:cNvPr id="135181" name="Grafik 2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3548" y="1005840"/>
              <a:ext cx="8208913" cy="5267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82" name="Rectangle 5"/>
            <p:cNvSpPr>
              <a:spLocks noChangeArrowheads="1"/>
            </p:cNvSpPr>
            <p:nvPr/>
          </p:nvSpPr>
          <p:spPr bwMode="auto">
            <a:xfrm>
              <a:off x="4463988" y="2833106"/>
              <a:ext cx="3097213" cy="2176078"/>
            </a:xfrm>
            <a:prstGeom prst="rect">
              <a:avLst/>
            </a:prstGeom>
            <a:gradFill rotWithShape="0">
              <a:gsLst>
                <a:gs pos="0">
                  <a:schemeClr val="accent1">
                    <a:alpha val="43999"/>
                  </a:schemeClr>
                </a:gs>
                <a:gs pos="100000">
                  <a:schemeClr val="bg1">
                    <a:alpha val="48000"/>
                  </a:schemeClr>
                </a:gs>
              </a:gsLst>
              <a:lin ang="5400000" scaled="1"/>
            </a:gradFill>
            <a:ln>
              <a:noFill/>
            </a:ln>
            <a:effectLst/>
            <a:extLst>
              <a:ext uri="{91240B29-F687-4F45-9708-019B960494DF}">
                <a14:hiddenLine xmlns:a14="http://schemas.microsoft.com/office/drawing/2010/main" w="2857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600"/>
            </a:p>
          </p:txBody>
        </p:sp>
        <p:sp>
          <p:nvSpPr>
            <p:cNvPr id="135183" name="Text Box 9"/>
            <p:cNvSpPr txBox="1">
              <a:spLocks noChangeArrowheads="1"/>
            </p:cNvSpPr>
            <p:nvPr/>
          </p:nvSpPr>
          <p:spPr bwMode="auto">
            <a:xfrm>
              <a:off x="5000588" y="3463757"/>
              <a:ext cx="2041388" cy="131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lang="de-DE" altLang="de-DE" sz="1400" b="1" dirty="0"/>
                <a:t>60 GW x 14 Tage x 24 h</a:t>
              </a:r>
            </a:p>
            <a:p>
              <a:pPr algn="ctr">
                <a:lnSpc>
                  <a:spcPct val="100000"/>
                </a:lnSpc>
                <a:spcBef>
                  <a:spcPct val="0"/>
                </a:spcBef>
                <a:buClrTx/>
                <a:buSzTx/>
                <a:buFontTx/>
                <a:buNone/>
              </a:pPr>
              <a:endParaRPr lang="de-DE" altLang="de-DE" sz="1400" b="1" dirty="0"/>
            </a:p>
            <a:p>
              <a:pPr algn="ctr">
                <a:lnSpc>
                  <a:spcPct val="100000"/>
                </a:lnSpc>
                <a:spcBef>
                  <a:spcPct val="0"/>
                </a:spcBef>
                <a:buClrTx/>
                <a:buSzTx/>
                <a:buFontTx/>
                <a:buNone/>
              </a:pPr>
              <a:r>
                <a:rPr lang="de-DE" altLang="de-DE" sz="2800" b="1" dirty="0"/>
                <a:t>20.000 GWh</a:t>
              </a:r>
            </a:p>
            <a:p>
              <a:pPr algn="ctr">
                <a:lnSpc>
                  <a:spcPct val="100000"/>
                </a:lnSpc>
                <a:spcBef>
                  <a:spcPct val="0"/>
                </a:spcBef>
                <a:buClrTx/>
                <a:buSzTx/>
                <a:buFontTx/>
                <a:buNone/>
              </a:pPr>
              <a:endParaRPr lang="de-DE" altLang="de-DE" sz="1400" b="1" dirty="0"/>
            </a:p>
            <a:p>
              <a:pPr algn="ctr">
                <a:lnSpc>
                  <a:spcPct val="100000"/>
                </a:lnSpc>
                <a:spcBef>
                  <a:spcPct val="0"/>
                </a:spcBef>
                <a:buClrTx/>
                <a:buSzTx/>
                <a:buFontTx/>
                <a:buNone/>
              </a:pPr>
              <a:endParaRPr lang="de-DE" altLang="de-DE" sz="1400" dirty="0"/>
            </a:p>
          </p:txBody>
        </p:sp>
      </p:grpSp>
      <p:sp>
        <p:nvSpPr>
          <p:cNvPr id="618498" name="Rectangle 2"/>
          <p:cNvSpPr>
            <a:spLocks noGrp="1" noChangeArrowheads="1"/>
          </p:cNvSpPr>
          <p:nvPr>
            <p:ph idx="1"/>
          </p:nvPr>
        </p:nvSpPr>
        <p:spPr>
          <a:xfrm>
            <a:off x="1547813" y="2"/>
            <a:ext cx="6227762" cy="690563"/>
          </a:xfrm>
        </p:spPr>
        <p:txBody>
          <a:bodyPr>
            <a:normAutofit/>
          </a:bodyPr>
          <a:lstStyle/>
          <a:p>
            <a:pPr algn="ctr" eaLnBrk="1" hangingPunct="1">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Versorgungssicherheit</a:t>
            </a:r>
            <a:endParaRPr lang="de-DE" altLang="de-DE" sz="1600" dirty="0">
              <a:solidFill>
                <a:schemeClr val="tx2"/>
              </a:solidFill>
              <a:latin typeface="Times New Roman" panose="02020603050405020304" pitchFamily="18" charset="0"/>
              <a:cs typeface="Times New Roman" panose="02020603050405020304" pitchFamily="18" charset="0"/>
            </a:endParaRPr>
          </a:p>
        </p:txBody>
      </p:sp>
      <p:sp>
        <p:nvSpPr>
          <p:cNvPr id="135175" name="Text Box 11"/>
          <p:cNvSpPr txBox="1">
            <a:spLocks noChangeArrowheads="1"/>
          </p:cNvSpPr>
          <p:nvPr/>
        </p:nvSpPr>
        <p:spPr bwMode="auto">
          <a:xfrm>
            <a:off x="4073598" y="670531"/>
            <a:ext cx="4408747" cy="892552"/>
          </a:xfrm>
          <a:prstGeom prst="rect">
            <a:avLst/>
          </a:prstGeom>
          <a:solidFill>
            <a:schemeClr val="bg1"/>
          </a:solidFill>
          <a:ln>
            <a:noFill/>
          </a:ln>
          <a:effectLst/>
        </p:spPr>
        <p:txBody>
          <a:bodyPr wrap="squar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lang="de-DE" altLang="de-DE" sz="2400" b="1" dirty="0"/>
              <a:t>1.700 Pumpspeicherkraftwerke</a:t>
            </a:r>
            <a:r>
              <a:rPr lang="de-DE" altLang="de-DE" sz="1600" b="1" dirty="0"/>
              <a:t> </a:t>
            </a:r>
          </a:p>
          <a:p>
            <a:pPr algn="ctr">
              <a:lnSpc>
                <a:spcPct val="100000"/>
              </a:lnSpc>
              <a:spcBef>
                <a:spcPct val="0"/>
              </a:spcBef>
              <a:buClrTx/>
              <a:buSzTx/>
              <a:buFontTx/>
              <a:buNone/>
            </a:pPr>
            <a:r>
              <a:rPr lang="de-DE" altLang="de-DE" sz="1200" b="1" dirty="0"/>
              <a:t>je</a:t>
            </a:r>
            <a:r>
              <a:rPr lang="de-DE" altLang="de-DE" sz="1200" dirty="0"/>
              <a:t> </a:t>
            </a:r>
            <a:r>
              <a:rPr lang="de-DE" altLang="de-DE" sz="1200" b="1" dirty="0"/>
              <a:t>1000 MW,  mit 12 Stunden Kapazität</a:t>
            </a:r>
          </a:p>
          <a:p>
            <a:pPr algn="ctr">
              <a:lnSpc>
                <a:spcPct val="100000"/>
              </a:lnSpc>
              <a:spcBef>
                <a:spcPct val="0"/>
              </a:spcBef>
              <a:buClrTx/>
              <a:buSzTx/>
              <a:buFontTx/>
              <a:buNone/>
            </a:pPr>
            <a:r>
              <a:rPr lang="de-DE" altLang="de-DE" sz="1600" b="1" dirty="0"/>
              <a:t>2.000 Mrd. €</a:t>
            </a:r>
          </a:p>
        </p:txBody>
      </p:sp>
      <p:grpSp>
        <p:nvGrpSpPr>
          <p:cNvPr id="4" name="Gruppieren 3"/>
          <p:cNvGrpSpPr/>
          <p:nvPr/>
        </p:nvGrpSpPr>
        <p:grpSpPr>
          <a:xfrm>
            <a:off x="215900" y="657227"/>
            <a:ext cx="3600450" cy="2176463"/>
            <a:chOff x="215900" y="657225"/>
            <a:chExt cx="3600450" cy="2176463"/>
          </a:xfrm>
        </p:grpSpPr>
        <p:pic>
          <p:nvPicPr>
            <p:cNvPr id="135176" name="Picture 12" descr="BEE_Goldisth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00" y="657225"/>
              <a:ext cx="3600450" cy="217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8" name="Text Box 14"/>
            <p:cNvSpPr txBox="1">
              <a:spLocks noChangeArrowheads="1"/>
            </p:cNvSpPr>
            <p:nvPr/>
          </p:nvSpPr>
          <p:spPr bwMode="auto">
            <a:xfrm>
              <a:off x="431800" y="692150"/>
              <a:ext cx="32654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b="1" dirty="0">
                  <a:solidFill>
                    <a:schemeClr val="bg1"/>
                  </a:solidFill>
                </a:rPr>
                <a:t>Pumpspeicherkraftwerk </a:t>
              </a:r>
              <a:r>
                <a:rPr lang="de-DE" altLang="de-DE" sz="1600" b="1" dirty="0" err="1">
                  <a:solidFill>
                    <a:schemeClr val="bg1"/>
                  </a:solidFill>
                </a:rPr>
                <a:t>Goldisthal</a:t>
              </a:r>
              <a:endParaRPr lang="de-DE" altLang="de-DE" sz="1600" b="1" dirty="0">
                <a:solidFill>
                  <a:schemeClr val="bg1"/>
                </a:solidFill>
              </a:endParaRPr>
            </a:p>
          </p:txBody>
        </p:sp>
        <p:sp>
          <p:nvSpPr>
            <p:cNvPr id="135177" name="Text Box 13"/>
            <p:cNvSpPr txBox="1">
              <a:spLocks noChangeArrowheads="1"/>
            </p:cNvSpPr>
            <p:nvPr/>
          </p:nvSpPr>
          <p:spPr bwMode="auto">
            <a:xfrm>
              <a:off x="2224088" y="2135188"/>
              <a:ext cx="1592262"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lang="de-DE" altLang="de-DE" sz="1200" b="1" dirty="0">
                  <a:solidFill>
                    <a:schemeClr val="bg1"/>
                  </a:solidFill>
                </a:rPr>
                <a:t>1060 MW,  8 Stunden</a:t>
              </a:r>
            </a:p>
            <a:p>
              <a:pPr algn="ctr">
                <a:lnSpc>
                  <a:spcPct val="100000"/>
                </a:lnSpc>
                <a:spcBef>
                  <a:spcPct val="0"/>
                </a:spcBef>
                <a:buClrTx/>
                <a:buSzTx/>
                <a:buFontTx/>
                <a:buNone/>
              </a:pPr>
              <a:r>
                <a:rPr lang="de-DE" altLang="de-DE" sz="1200" b="1" dirty="0">
                  <a:solidFill>
                    <a:schemeClr val="bg1"/>
                  </a:solidFill>
                </a:rPr>
                <a:t>8,5  GWh</a:t>
              </a:r>
            </a:p>
          </p:txBody>
        </p:sp>
        <p:sp>
          <p:nvSpPr>
            <p:cNvPr id="135179" name="Text Box 15"/>
            <p:cNvSpPr txBox="1">
              <a:spLocks noChangeArrowheads="1"/>
            </p:cNvSpPr>
            <p:nvPr/>
          </p:nvSpPr>
          <p:spPr bwMode="auto">
            <a:xfrm>
              <a:off x="2987675" y="981075"/>
              <a:ext cx="4889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200" dirty="0">
                  <a:solidFill>
                    <a:schemeClr val="bg1"/>
                  </a:solidFill>
                </a:rPr>
                <a:t>2003</a:t>
              </a:r>
            </a:p>
          </p:txBody>
        </p:sp>
        <p:sp>
          <p:nvSpPr>
            <p:cNvPr id="135180" name="Text Box 17"/>
            <p:cNvSpPr txBox="1">
              <a:spLocks noChangeArrowheads="1"/>
            </p:cNvSpPr>
            <p:nvPr/>
          </p:nvSpPr>
          <p:spPr bwMode="auto">
            <a:xfrm>
              <a:off x="1008063" y="1628775"/>
              <a:ext cx="9572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000" b="1" dirty="0">
                  <a:solidFill>
                    <a:schemeClr val="bg1"/>
                  </a:solidFill>
                </a:rPr>
                <a:t>1000 x 1000 m</a:t>
              </a:r>
            </a:p>
          </p:txBody>
        </p:sp>
      </p:gr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8FCFE751-5BC5-4C9D-822B-502F75917D46}"/>
              </a:ext>
            </a:extLst>
          </p:cNvPr>
          <p:cNvSpPr>
            <a:spLocks noGrp="1"/>
          </p:cNvSpPr>
          <p:nvPr>
            <p:ph type="sldNum" sz="quarter" idx="12"/>
          </p:nvPr>
        </p:nvSpPr>
        <p:spPr/>
        <p:txBody>
          <a:bodyPr/>
          <a:lstStyle/>
          <a:p>
            <a:pPr>
              <a:defRPr/>
            </a:pPr>
            <a:fld id="{1C2867A0-F623-427E-AB3E-7CA64D419047}" type="slidenum">
              <a:rPr lang="de-DE" altLang="de-DE" smtClean="0"/>
              <a:pPr>
                <a:defRPr/>
              </a:pPr>
              <a:t>96</a:t>
            </a:fld>
            <a:endParaRPr lang="de-DE" altLang="de-DE"/>
          </a:p>
        </p:txBody>
      </p:sp>
    </p:spTree>
    <p:extLst>
      <p:ext uri="{BB962C8B-B14F-4D97-AF65-F5344CB8AC3E}">
        <p14:creationId xmlns:p14="http://schemas.microsoft.com/office/powerpoint/2010/main" val="100862154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32" fill="hold" grpId="0" nodeType="clickEffect">
                                  <p:stCondLst>
                                    <p:cond delay="0"/>
                                  </p:stCondLst>
                                  <p:childTnLst>
                                    <p:set>
                                      <p:cBhvr>
                                        <p:cTn id="13" dur="1" fill="hold">
                                          <p:stCondLst>
                                            <p:cond delay="0"/>
                                          </p:stCondLst>
                                        </p:cTn>
                                        <p:tgtEl>
                                          <p:spTgt spid="135175"/>
                                        </p:tgtEl>
                                        <p:attrNameLst>
                                          <p:attrName>style.visibility</p:attrName>
                                        </p:attrNameLst>
                                      </p:cBhvr>
                                      <p:to>
                                        <p:strVal val="visible"/>
                                      </p:to>
                                    </p:set>
                                    <p:animEffect transition="in" filter="circle(out)">
                                      <p:cBhvr>
                                        <p:cTn id="14" dur="2000"/>
                                        <p:tgtEl>
                                          <p:spTgt spid="135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5"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2046088" y="10160"/>
            <a:ext cx="499367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Kernkraft in Deutschland </a:t>
            </a:r>
          </a:p>
        </p:txBody>
      </p:sp>
      <p:sp>
        <p:nvSpPr>
          <p:cNvPr id="22" name="Textfeld 21">
            <a:extLst>
              <a:ext uri="{FF2B5EF4-FFF2-40B4-BE49-F238E27FC236}">
                <a16:creationId xmlns:a16="http://schemas.microsoft.com/office/drawing/2014/main" id="{97CCA894-FA88-473C-9B92-00EBAEDF6850}"/>
              </a:ext>
            </a:extLst>
          </p:cNvPr>
          <p:cNvSpPr txBox="1"/>
          <p:nvPr/>
        </p:nvSpPr>
        <p:spPr>
          <a:xfrm>
            <a:off x="5278760" y="4547989"/>
            <a:ext cx="184731" cy="2246769"/>
          </a:xfrm>
          <a:prstGeom prst="rect">
            <a:avLst/>
          </a:prstGeom>
          <a:noFill/>
        </p:spPr>
        <p:txBody>
          <a:bodyPr wrap="none" rtlCol="0">
            <a:spAutoFit/>
          </a:bodyPr>
          <a:lstStyle/>
          <a:p>
            <a:endParaRPr lang="de-DE" sz="2000" dirty="0"/>
          </a:p>
          <a:p>
            <a:endParaRPr lang="de-DE" sz="2000" dirty="0"/>
          </a:p>
          <a:p>
            <a:endParaRPr lang="de-DE" sz="2000" dirty="0">
              <a:solidFill>
                <a:srgbClr val="C00000"/>
              </a:solidFill>
            </a:endParaRPr>
          </a:p>
          <a:p>
            <a:endParaRPr lang="de-DE" sz="2000" dirty="0">
              <a:solidFill>
                <a:srgbClr val="C00000"/>
              </a:solidFill>
            </a:endParaRPr>
          </a:p>
          <a:p>
            <a:endParaRPr lang="de-DE" sz="2000" dirty="0"/>
          </a:p>
          <a:p>
            <a:endParaRPr lang="de-DE" sz="2000" dirty="0"/>
          </a:p>
          <a:p>
            <a:endParaRPr lang="de-DE" sz="2000" dirty="0"/>
          </a:p>
        </p:txBody>
      </p:sp>
      <p:pic>
        <p:nvPicPr>
          <p:cNvPr id="3" name="Grafik 2">
            <a:extLst>
              <a:ext uri="{FF2B5EF4-FFF2-40B4-BE49-F238E27FC236}">
                <a16:creationId xmlns:a16="http://schemas.microsoft.com/office/drawing/2014/main" id="{BE86AD0A-EF7E-4B48-98DE-623DEFDA5CB4}"/>
              </a:ext>
            </a:extLst>
          </p:cNvPr>
          <p:cNvPicPr>
            <a:picLocks noChangeAspect="1"/>
          </p:cNvPicPr>
          <p:nvPr/>
        </p:nvPicPr>
        <p:blipFill>
          <a:blip r:embed="rId3"/>
          <a:stretch>
            <a:fillRect/>
          </a:stretch>
        </p:blipFill>
        <p:spPr>
          <a:xfrm>
            <a:off x="323528" y="779051"/>
            <a:ext cx="8496944" cy="5343614"/>
          </a:xfrm>
          <a:prstGeom prst="rect">
            <a:avLst/>
          </a:prstGeom>
        </p:spPr>
      </p:pic>
      <p:sp>
        <p:nvSpPr>
          <p:cNvPr id="6" name="Textfeld 5">
            <a:extLst>
              <a:ext uri="{FF2B5EF4-FFF2-40B4-BE49-F238E27FC236}">
                <a16:creationId xmlns:a16="http://schemas.microsoft.com/office/drawing/2014/main" id="{CB11EB72-FB9A-4251-8F60-36B2767B6777}"/>
              </a:ext>
            </a:extLst>
          </p:cNvPr>
          <p:cNvSpPr txBox="1"/>
          <p:nvPr/>
        </p:nvSpPr>
        <p:spPr>
          <a:xfrm>
            <a:off x="4542926" y="3450858"/>
            <a:ext cx="1874167" cy="523220"/>
          </a:xfrm>
          <a:prstGeom prst="rect">
            <a:avLst/>
          </a:prstGeom>
          <a:solidFill>
            <a:schemeClr val="bg1"/>
          </a:solidFill>
        </p:spPr>
        <p:txBody>
          <a:bodyPr wrap="none" rtlCol="0">
            <a:spAutoFit/>
          </a:bodyPr>
          <a:lstStyle/>
          <a:p>
            <a:r>
              <a:rPr lang="de-DE" sz="2800" b="1" dirty="0"/>
              <a:t>5.000 TWh</a:t>
            </a:r>
          </a:p>
        </p:txBody>
      </p:sp>
      <p:sp>
        <p:nvSpPr>
          <p:cNvPr id="9" name="Textfeld 8">
            <a:extLst>
              <a:ext uri="{FF2B5EF4-FFF2-40B4-BE49-F238E27FC236}">
                <a16:creationId xmlns:a16="http://schemas.microsoft.com/office/drawing/2014/main" id="{D037CD6E-E8AD-45D6-A8BB-42E0ED6968B4}"/>
              </a:ext>
            </a:extLst>
          </p:cNvPr>
          <p:cNvSpPr txBox="1"/>
          <p:nvPr/>
        </p:nvSpPr>
        <p:spPr>
          <a:xfrm>
            <a:off x="4764325" y="4347934"/>
            <a:ext cx="1398332" cy="400110"/>
          </a:xfrm>
          <a:prstGeom prst="rect">
            <a:avLst/>
          </a:prstGeom>
          <a:solidFill>
            <a:schemeClr val="bg1"/>
          </a:solidFill>
        </p:spPr>
        <p:txBody>
          <a:bodyPr wrap="none" rtlCol="0">
            <a:spAutoFit/>
          </a:bodyPr>
          <a:lstStyle/>
          <a:p>
            <a:r>
              <a:rPr lang="de-DE" sz="2000" b="1" dirty="0"/>
              <a:t>160 TWh/a</a:t>
            </a:r>
          </a:p>
        </p:txBody>
      </p:sp>
      <p:sp>
        <p:nvSpPr>
          <p:cNvPr id="2" name="Foliennummernplatzhalter 1">
            <a:extLst>
              <a:ext uri="{FF2B5EF4-FFF2-40B4-BE49-F238E27FC236}">
                <a16:creationId xmlns:a16="http://schemas.microsoft.com/office/drawing/2014/main" id="{565ED699-9C6E-4FEB-A2CE-D555947949B5}"/>
              </a:ext>
            </a:extLst>
          </p:cNvPr>
          <p:cNvSpPr>
            <a:spLocks noGrp="1"/>
          </p:cNvSpPr>
          <p:nvPr>
            <p:ph type="sldNum" sz="quarter" idx="12"/>
          </p:nvPr>
        </p:nvSpPr>
        <p:spPr/>
        <p:txBody>
          <a:bodyPr/>
          <a:lstStyle/>
          <a:p>
            <a:pPr>
              <a:defRPr/>
            </a:pPr>
            <a:fld id="{1C2867A0-F623-427E-AB3E-7CA64D419047}" type="slidenum">
              <a:rPr lang="de-DE" altLang="de-DE" smtClean="0"/>
              <a:pPr>
                <a:defRPr/>
              </a:pPr>
              <a:t>97</a:t>
            </a:fld>
            <a:endParaRPr lang="de-DE" altLang="de-DE"/>
          </a:p>
        </p:txBody>
      </p:sp>
    </p:spTree>
    <p:extLst>
      <p:ext uri="{BB962C8B-B14F-4D97-AF65-F5344CB8AC3E}">
        <p14:creationId xmlns:p14="http://schemas.microsoft.com/office/powerpoint/2010/main" val="416374178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out)">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2046088" y="10160"/>
            <a:ext cx="499367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Kernkraft in Deutschland </a:t>
            </a:r>
          </a:p>
        </p:txBody>
      </p:sp>
      <p:sp>
        <p:nvSpPr>
          <p:cNvPr id="22" name="Textfeld 21">
            <a:extLst>
              <a:ext uri="{FF2B5EF4-FFF2-40B4-BE49-F238E27FC236}">
                <a16:creationId xmlns:a16="http://schemas.microsoft.com/office/drawing/2014/main" id="{97CCA894-FA88-473C-9B92-00EBAEDF6850}"/>
              </a:ext>
            </a:extLst>
          </p:cNvPr>
          <p:cNvSpPr txBox="1"/>
          <p:nvPr/>
        </p:nvSpPr>
        <p:spPr>
          <a:xfrm>
            <a:off x="5278760" y="4547989"/>
            <a:ext cx="184731" cy="2246769"/>
          </a:xfrm>
          <a:prstGeom prst="rect">
            <a:avLst/>
          </a:prstGeom>
          <a:noFill/>
        </p:spPr>
        <p:txBody>
          <a:bodyPr wrap="none" rtlCol="0">
            <a:spAutoFit/>
          </a:bodyPr>
          <a:lstStyle/>
          <a:p>
            <a:endParaRPr lang="de-DE" sz="2000" dirty="0"/>
          </a:p>
          <a:p>
            <a:endParaRPr lang="de-DE" sz="2000" dirty="0"/>
          </a:p>
          <a:p>
            <a:endParaRPr lang="de-DE" sz="2000" dirty="0">
              <a:solidFill>
                <a:srgbClr val="C00000"/>
              </a:solidFill>
            </a:endParaRPr>
          </a:p>
          <a:p>
            <a:endParaRPr lang="de-DE" sz="2000" dirty="0">
              <a:solidFill>
                <a:srgbClr val="C00000"/>
              </a:solidFill>
            </a:endParaRPr>
          </a:p>
          <a:p>
            <a:endParaRPr lang="de-DE" sz="2000" dirty="0"/>
          </a:p>
          <a:p>
            <a:endParaRPr lang="de-DE" sz="2000" dirty="0"/>
          </a:p>
          <a:p>
            <a:endParaRPr lang="de-DE" sz="2000" dirty="0"/>
          </a:p>
        </p:txBody>
      </p:sp>
      <p:pic>
        <p:nvPicPr>
          <p:cNvPr id="3" name="Grafik 2">
            <a:extLst>
              <a:ext uri="{FF2B5EF4-FFF2-40B4-BE49-F238E27FC236}">
                <a16:creationId xmlns:a16="http://schemas.microsoft.com/office/drawing/2014/main" id="{BE86AD0A-EF7E-4B48-98DE-623DEFDA5CB4}"/>
              </a:ext>
            </a:extLst>
          </p:cNvPr>
          <p:cNvPicPr>
            <a:picLocks noChangeAspect="1"/>
          </p:cNvPicPr>
          <p:nvPr/>
        </p:nvPicPr>
        <p:blipFill>
          <a:blip r:embed="rId3"/>
          <a:stretch>
            <a:fillRect/>
          </a:stretch>
        </p:blipFill>
        <p:spPr>
          <a:xfrm>
            <a:off x="323528" y="779051"/>
            <a:ext cx="8496944" cy="5343614"/>
          </a:xfrm>
          <a:prstGeom prst="rect">
            <a:avLst/>
          </a:prstGeom>
        </p:spPr>
      </p:pic>
      <p:sp>
        <p:nvSpPr>
          <p:cNvPr id="6" name="Textfeld 5">
            <a:extLst>
              <a:ext uri="{FF2B5EF4-FFF2-40B4-BE49-F238E27FC236}">
                <a16:creationId xmlns:a16="http://schemas.microsoft.com/office/drawing/2014/main" id="{CB11EB72-FB9A-4251-8F60-36B2767B6777}"/>
              </a:ext>
            </a:extLst>
          </p:cNvPr>
          <p:cNvSpPr txBox="1"/>
          <p:nvPr/>
        </p:nvSpPr>
        <p:spPr>
          <a:xfrm>
            <a:off x="4542926" y="3450858"/>
            <a:ext cx="1874167" cy="523220"/>
          </a:xfrm>
          <a:prstGeom prst="rect">
            <a:avLst/>
          </a:prstGeom>
          <a:solidFill>
            <a:schemeClr val="bg1"/>
          </a:solidFill>
        </p:spPr>
        <p:txBody>
          <a:bodyPr wrap="none" rtlCol="0">
            <a:spAutoFit/>
          </a:bodyPr>
          <a:lstStyle/>
          <a:p>
            <a:r>
              <a:rPr lang="de-DE" sz="2800" b="1" dirty="0"/>
              <a:t>5.000 TWh</a:t>
            </a:r>
          </a:p>
        </p:txBody>
      </p:sp>
      <p:sp>
        <p:nvSpPr>
          <p:cNvPr id="9" name="Textfeld 8">
            <a:extLst>
              <a:ext uri="{FF2B5EF4-FFF2-40B4-BE49-F238E27FC236}">
                <a16:creationId xmlns:a16="http://schemas.microsoft.com/office/drawing/2014/main" id="{D037CD6E-E8AD-45D6-A8BB-42E0ED6968B4}"/>
              </a:ext>
            </a:extLst>
          </p:cNvPr>
          <p:cNvSpPr txBox="1"/>
          <p:nvPr/>
        </p:nvSpPr>
        <p:spPr>
          <a:xfrm>
            <a:off x="4764325" y="4347934"/>
            <a:ext cx="1398332" cy="400110"/>
          </a:xfrm>
          <a:prstGeom prst="rect">
            <a:avLst/>
          </a:prstGeom>
          <a:solidFill>
            <a:schemeClr val="bg1"/>
          </a:solidFill>
        </p:spPr>
        <p:txBody>
          <a:bodyPr wrap="none" rtlCol="0">
            <a:spAutoFit/>
          </a:bodyPr>
          <a:lstStyle/>
          <a:p>
            <a:r>
              <a:rPr lang="de-DE" sz="2000" b="1" dirty="0"/>
              <a:t>160 TWh/a</a:t>
            </a:r>
          </a:p>
        </p:txBody>
      </p:sp>
      <p:pic>
        <p:nvPicPr>
          <p:cNvPr id="12" name="Grafik 11">
            <a:extLst>
              <a:ext uri="{FF2B5EF4-FFF2-40B4-BE49-F238E27FC236}">
                <a16:creationId xmlns:a16="http://schemas.microsoft.com/office/drawing/2014/main" id="{30351360-D851-4805-9DAD-9EC5E4F86A0F}"/>
              </a:ext>
            </a:extLst>
          </p:cNvPr>
          <p:cNvPicPr>
            <a:picLocks noChangeAspect="1"/>
          </p:cNvPicPr>
          <p:nvPr/>
        </p:nvPicPr>
        <p:blipFill>
          <a:blip r:embed="rId4"/>
          <a:stretch>
            <a:fillRect/>
          </a:stretch>
        </p:blipFill>
        <p:spPr>
          <a:xfrm>
            <a:off x="1079612" y="1484784"/>
            <a:ext cx="6668232" cy="3579115"/>
          </a:xfrm>
          <a:prstGeom prst="rect">
            <a:avLst/>
          </a:prstGeom>
        </p:spPr>
      </p:pic>
      <p:sp>
        <p:nvSpPr>
          <p:cNvPr id="2" name="Foliennummernplatzhalter 1">
            <a:extLst>
              <a:ext uri="{FF2B5EF4-FFF2-40B4-BE49-F238E27FC236}">
                <a16:creationId xmlns:a16="http://schemas.microsoft.com/office/drawing/2014/main" id="{759A9231-9037-45FD-A932-A6CEDD5C2232}"/>
              </a:ext>
            </a:extLst>
          </p:cNvPr>
          <p:cNvSpPr>
            <a:spLocks noGrp="1"/>
          </p:cNvSpPr>
          <p:nvPr>
            <p:ph type="sldNum" sz="quarter" idx="12"/>
          </p:nvPr>
        </p:nvSpPr>
        <p:spPr/>
        <p:txBody>
          <a:bodyPr/>
          <a:lstStyle/>
          <a:p>
            <a:pPr>
              <a:defRPr/>
            </a:pPr>
            <a:fld id="{1C2867A0-F623-427E-AB3E-7CA64D419047}" type="slidenum">
              <a:rPr lang="de-DE" altLang="de-DE" smtClean="0"/>
              <a:pPr>
                <a:defRPr/>
              </a:pPr>
              <a:t>98</a:t>
            </a:fld>
            <a:endParaRPr lang="de-DE" altLang="de-DE"/>
          </a:p>
        </p:txBody>
      </p:sp>
    </p:spTree>
    <p:extLst>
      <p:ext uri="{BB962C8B-B14F-4D97-AF65-F5344CB8AC3E}">
        <p14:creationId xmlns:p14="http://schemas.microsoft.com/office/powerpoint/2010/main" val="151348211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out)">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out)">
                                      <p:cBhvr>
                                        <p:cTn id="1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1530815" y="10160"/>
            <a:ext cx="602421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Vollkosten von Stromerzeugern</a:t>
            </a:r>
          </a:p>
        </p:txBody>
      </p:sp>
      <p:sp>
        <p:nvSpPr>
          <p:cNvPr id="9" name="Rechteck 8">
            <a:extLst>
              <a:ext uri="{FF2B5EF4-FFF2-40B4-BE49-F238E27FC236}">
                <a16:creationId xmlns:a16="http://schemas.microsoft.com/office/drawing/2014/main" id="{40009CB2-0782-4CBF-B535-44D16055847F}"/>
              </a:ext>
            </a:extLst>
          </p:cNvPr>
          <p:cNvSpPr/>
          <p:nvPr/>
        </p:nvSpPr>
        <p:spPr bwMode="auto">
          <a:xfrm>
            <a:off x="7765376" y="847852"/>
            <a:ext cx="1116124" cy="10319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pic>
        <p:nvPicPr>
          <p:cNvPr id="7" name="Grafik 6">
            <a:extLst>
              <a:ext uri="{FF2B5EF4-FFF2-40B4-BE49-F238E27FC236}">
                <a16:creationId xmlns:a16="http://schemas.microsoft.com/office/drawing/2014/main" id="{11B850AC-4093-47D0-A801-E6B61D4BE35A}"/>
              </a:ext>
            </a:extLst>
          </p:cNvPr>
          <p:cNvPicPr>
            <a:picLocks noChangeAspect="1"/>
          </p:cNvPicPr>
          <p:nvPr/>
        </p:nvPicPr>
        <p:blipFill>
          <a:blip r:embed="rId3"/>
          <a:stretch>
            <a:fillRect/>
          </a:stretch>
        </p:blipFill>
        <p:spPr>
          <a:xfrm>
            <a:off x="498792" y="683782"/>
            <a:ext cx="7992380" cy="5578768"/>
          </a:xfrm>
          <a:prstGeom prst="rect">
            <a:avLst/>
          </a:prstGeom>
        </p:spPr>
      </p:pic>
      <p:grpSp>
        <p:nvGrpSpPr>
          <p:cNvPr id="2" name="Gruppieren 1">
            <a:extLst>
              <a:ext uri="{FF2B5EF4-FFF2-40B4-BE49-F238E27FC236}">
                <a16:creationId xmlns:a16="http://schemas.microsoft.com/office/drawing/2014/main" id="{CB51D878-C749-40A2-AD39-0719EC2C474D}"/>
              </a:ext>
            </a:extLst>
          </p:cNvPr>
          <p:cNvGrpSpPr/>
          <p:nvPr/>
        </p:nvGrpSpPr>
        <p:grpSpPr>
          <a:xfrm>
            <a:off x="365617" y="1340768"/>
            <a:ext cx="8354607" cy="1584175"/>
            <a:chOff x="359532" y="2397494"/>
            <a:chExt cx="8354607" cy="1355542"/>
          </a:xfrm>
        </p:grpSpPr>
        <p:sp>
          <p:nvSpPr>
            <p:cNvPr id="3" name="Rechteck: abgerundete Ecken 2">
              <a:extLst>
                <a:ext uri="{FF2B5EF4-FFF2-40B4-BE49-F238E27FC236}">
                  <a16:creationId xmlns:a16="http://schemas.microsoft.com/office/drawing/2014/main" id="{DB5DBD06-F2A7-4FA9-B1DE-236F0C569668}"/>
                </a:ext>
              </a:extLst>
            </p:cNvPr>
            <p:cNvSpPr/>
            <p:nvPr/>
          </p:nvSpPr>
          <p:spPr bwMode="auto">
            <a:xfrm>
              <a:off x="359532" y="2420471"/>
              <a:ext cx="8337945" cy="1332565"/>
            </a:xfrm>
            <a:prstGeom prst="roundRect">
              <a:avLst>
                <a:gd name="adj" fmla="val 28776"/>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6" name="Textfeld 5">
              <a:extLst>
                <a:ext uri="{FF2B5EF4-FFF2-40B4-BE49-F238E27FC236}">
                  <a16:creationId xmlns:a16="http://schemas.microsoft.com/office/drawing/2014/main" id="{1CC550C6-9C3A-44E0-A0B9-0EB7CCDA8D4C}"/>
                </a:ext>
              </a:extLst>
            </p:cNvPr>
            <p:cNvSpPr txBox="1"/>
            <p:nvPr/>
          </p:nvSpPr>
          <p:spPr>
            <a:xfrm>
              <a:off x="5334688" y="2397494"/>
              <a:ext cx="3379451" cy="1077218"/>
            </a:xfrm>
            <a:prstGeom prst="rect">
              <a:avLst/>
            </a:prstGeom>
            <a:noFill/>
          </p:spPr>
          <p:txBody>
            <a:bodyPr wrap="none" rtlCol="0">
              <a:spAutoFit/>
            </a:bodyPr>
            <a:lstStyle/>
            <a:p>
              <a:pPr algn="ctr"/>
              <a:r>
                <a:rPr lang="de-DE" sz="3200" b="1" dirty="0">
                  <a:solidFill>
                    <a:srgbClr val="FF0000"/>
                  </a:solidFill>
                </a:rPr>
                <a:t>nicht</a:t>
              </a:r>
              <a:endParaRPr lang="de-DE" sz="2400" b="1" dirty="0">
                <a:solidFill>
                  <a:srgbClr val="FF0000"/>
                </a:solidFill>
              </a:endParaRPr>
            </a:p>
            <a:p>
              <a:pPr algn="ctr"/>
              <a:r>
                <a:rPr lang="de-DE" sz="3200" b="1" dirty="0">
                  <a:solidFill>
                    <a:srgbClr val="FF0000"/>
                  </a:solidFill>
                </a:rPr>
                <a:t>versorgungssicher</a:t>
              </a:r>
            </a:p>
          </p:txBody>
        </p:sp>
      </p:grpSp>
      <p:sp>
        <p:nvSpPr>
          <p:cNvPr id="11" name="Rechteck 10">
            <a:extLst>
              <a:ext uri="{FF2B5EF4-FFF2-40B4-BE49-F238E27FC236}">
                <a16:creationId xmlns:a16="http://schemas.microsoft.com/office/drawing/2014/main" id="{5D37144D-96D4-4A72-920A-09F397552655}"/>
              </a:ext>
            </a:extLst>
          </p:cNvPr>
          <p:cNvSpPr/>
          <p:nvPr/>
        </p:nvSpPr>
        <p:spPr>
          <a:xfrm rot="20006637">
            <a:off x="-195398" y="2446312"/>
            <a:ext cx="8991565" cy="1446550"/>
          </a:xfrm>
          <a:prstGeom prst="rect">
            <a:avLst/>
          </a:prstGeom>
          <a:noFill/>
          <a:ln>
            <a:noFill/>
          </a:ln>
        </p:spPr>
        <p:txBody>
          <a:bodyPr wrap="none" lIns="91440" tIns="45720" rIns="91440" bIns="45720">
            <a:spAutoFit/>
          </a:bodyPr>
          <a:lstStyle/>
          <a:p>
            <a:pPr algn="ctr"/>
            <a:r>
              <a:rPr lang="de-DE" sz="8800" b="1" dirty="0">
                <a:ln w="12700">
                  <a:solidFill>
                    <a:schemeClr val="accent1"/>
                  </a:solidFill>
                  <a:prstDash val="solid"/>
                </a:ln>
                <a:solidFill>
                  <a:srgbClr val="FFFF00"/>
                </a:solidFill>
                <a:effectLst>
                  <a:outerShdw dist="38100" dir="2640000" algn="bl" rotWithShape="0">
                    <a:schemeClr val="accent1"/>
                  </a:outerShdw>
                </a:effectLst>
              </a:rPr>
              <a:t>n</a:t>
            </a:r>
            <a:r>
              <a:rPr lang="de-DE" sz="8800" b="1" cap="none" spc="0" dirty="0">
                <a:ln w="12700">
                  <a:solidFill>
                    <a:schemeClr val="accent1"/>
                  </a:solidFill>
                  <a:prstDash val="solid"/>
                </a:ln>
                <a:solidFill>
                  <a:srgbClr val="FFFF00"/>
                </a:solidFill>
                <a:effectLst>
                  <a:outerShdw dist="38100" dir="2640000" algn="bl" rotWithShape="0">
                    <a:schemeClr val="accent1"/>
                  </a:outerShdw>
                </a:effectLst>
              </a:rPr>
              <a:t>icht vergleichbar</a:t>
            </a:r>
          </a:p>
        </p:txBody>
      </p:sp>
      <p:sp>
        <p:nvSpPr>
          <p:cNvPr id="14" name="Textfeld 13">
            <a:extLst>
              <a:ext uri="{FF2B5EF4-FFF2-40B4-BE49-F238E27FC236}">
                <a16:creationId xmlns:a16="http://schemas.microsoft.com/office/drawing/2014/main" id="{2CFB08C3-D7B0-4EF1-B522-07D4AD45328A}"/>
              </a:ext>
            </a:extLst>
          </p:cNvPr>
          <p:cNvSpPr txBox="1"/>
          <p:nvPr/>
        </p:nvSpPr>
        <p:spPr>
          <a:xfrm>
            <a:off x="6120172" y="2492896"/>
            <a:ext cx="184731" cy="338554"/>
          </a:xfrm>
          <a:prstGeom prst="rect">
            <a:avLst/>
          </a:prstGeom>
          <a:noFill/>
        </p:spPr>
        <p:txBody>
          <a:bodyPr wrap="none" rtlCol="0">
            <a:spAutoFit/>
          </a:bodyPr>
          <a:lstStyle/>
          <a:p>
            <a:endParaRPr lang="de-DE" dirty="0"/>
          </a:p>
        </p:txBody>
      </p:sp>
      <p:sp>
        <p:nvSpPr>
          <p:cNvPr id="5" name="Foliennummernplatzhalter 4">
            <a:extLst>
              <a:ext uri="{FF2B5EF4-FFF2-40B4-BE49-F238E27FC236}">
                <a16:creationId xmlns:a16="http://schemas.microsoft.com/office/drawing/2014/main" id="{9006365B-999A-408C-8863-D7C048BC1D39}"/>
              </a:ext>
            </a:extLst>
          </p:cNvPr>
          <p:cNvSpPr>
            <a:spLocks noGrp="1"/>
          </p:cNvSpPr>
          <p:nvPr>
            <p:ph type="sldNum" sz="quarter" idx="12"/>
          </p:nvPr>
        </p:nvSpPr>
        <p:spPr/>
        <p:txBody>
          <a:bodyPr/>
          <a:lstStyle/>
          <a:p>
            <a:pPr>
              <a:defRPr/>
            </a:pPr>
            <a:fld id="{1C2867A0-F623-427E-AB3E-7CA64D419047}" type="slidenum">
              <a:rPr lang="de-DE" altLang="de-DE" smtClean="0"/>
              <a:pPr>
                <a:defRPr/>
              </a:pPr>
              <a:t>99</a:t>
            </a:fld>
            <a:endParaRPr lang="de-DE" altLang="de-DE"/>
          </a:p>
        </p:txBody>
      </p:sp>
    </p:spTree>
    <p:extLst>
      <p:ext uri="{BB962C8B-B14F-4D97-AF65-F5344CB8AC3E}">
        <p14:creationId xmlns:p14="http://schemas.microsoft.com/office/powerpoint/2010/main" val="211501136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out)">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a:spLocks noChangeArrowheads="1"/>
          </p:cNvSpPr>
          <p:nvPr/>
        </p:nvSpPr>
        <p:spPr bwMode="auto">
          <a:xfrm>
            <a:off x="1845025" y="79384"/>
            <a:ext cx="5816016"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Das ist der Fortschritt </a:t>
            </a:r>
            <a:r>
              <a:rPr lang="de-DE" altLang="de-DE" dirty="0">
                <a:solidFill>
                  <a:schemeClr val="tx2"/>
                </a:solidFill>
              </a:rPr>
              <a:t>bis zum Jahr 2024</a:t>
            </a:r>
            <a:endParaRPr lang="de-DE" altLang="de-DE" sz="3200" dirty="0">
              <a:solidFill>
                <a:schemeClr val="tx2"/>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pic>
        <p:nvPicPr>
          <p:cNvPr id="4" name="Grafik 3">
            <a:extLst>
              <a:ext uri="{FF2B5EF4-FFF2-40B4-BE49-F238E27FC236}">
                <a16:creationId xmlns:a16="http://schemas.microsoft.com/office/drawing/2014/main" id="{E1306BC5-99C5-4E97-8CC5-582282D1BC8B}"/>
              </a:ext>
            </a:extLst>
          </p:cNvPr>
          <p:cNvPicPr>
            <a:picLocks noChangeAspect="1"/>
          </p:cNvPicPr>
          <p:nvPr/>
        </p:nvPicPr>
        <p:blipFill>
          <a:blip r:embed="rId3"/>
          <a:stretch>
            <a:fillRect/>
          </a:stretch>
        </p:blipFill>
        <p:spPr>
          <a:xfrm>
            <a:off x="755575" y="764236"/>
            <a:ext cx="1942886" cy="1190439"/>
          </a:xfrm>
          <a:prstGeom prst="rect">
            <a:avLst/>
          </a:prstGeom>
        </p:spPr>
      </p:pic>
      <p:grpSp>
        <p:nvGrpSpPr>
          <p:cNvPr id="10" name="Gruppieren 9">
            <a:extLst>
              <a:ext uri="{FF2B5EF4-FFF2-40B4-BE49-F238E27FC236}">
                <a16:creationId xmlns:a16="http://schemas.microsoft.com/office/drawing/2014/main" id="{8A8A7073-E4F4-491B-BBAB-C215B0546ECB}"/>
              </a:ext>
            </a:extLst>
          </p:cNvPr>
          <p:cNvGrpSpPr/>
          <p:nvPr/>
        </p:nvGrpSpPr>
        <p:grpSpPr>
          <a:xfrm>
            <a:off x="738373" y="3735141"/>
            <a:ext cx="4460803" cy="1185496"/>
            <a:chOff x="3200939" y="3297913"/>
            <a:chExt cx="4460803" cy="1185496"/>
          </a:xfrm>
        </p:grpSpPr>
        <p:pic>
          <p:nvPicPr>
            <p:cNvPr id="11" name="Grafik 10">
              <a:extLst>
                <a:ext uri="{FF2B5EF4-FFF2-40B4-BE49-F238E27FC236}">
                  <a16:creationId xmlns:a16="http://schemas.microsoft.com/office/drawing/2014/main" id="{C2438ECE-DA9B-4306-94BB-F3C8A19D82E4}"/>
                </a:ext>
              </a:extLst>
            </p:cNvPr>
            <p:cNvPicPr>
              <a:picLocks noChangeAspect="1"/>
            </p:cNvPicPr>
            <p:nvPr/>
          </p:nvPicPr>
          <p:blipFill>
            <a:blip r:embed="rId4"/>
            <a:stretch>
              <a:fillRect/>
            </a:stretch>
          </p:blipFill>
          <p:spPr>
            <a:xfrm>
              <a:off x="4440100" y="3300062"/>
              <a:ext cx="1080187" cy="1146986"/>
            </a:xfrm>
            <a:prstGeom prst="rect">
              <a:avLst/>
            </a:prstGeom>
          </p:spPr>
        </p:pic>
        <p:pic>
          <p:nvPicPr>
            <p:cNvPr id="12" name="Grafik 11">
              <a:extLst>
                <a:ext uri="{FF2B5EF4-FFF2-40B4-BE49-F238E27FC236}">
                  <a16:creationId xmlns:a16="http://schemas.microsoft.com/office/drawing/2014/main" id="{BFDAC5DE-7EEE-4086-9874-0FD27F25B651}"/>
                </a:ext>
              </a:extLst>
            </p:cNvPr>
            <p:cNvPicPr>
              <a:picLocks noChangeAspect="1"/>
            </p:cNvPicPr>
            <p:nvPr/>
          </p:nvPicPr>
          <p:blipFill>
            <a:blip r:embed="rId5"/>
            <a:stretch>
              <a:fillRect/>
            </a:stretch>
          </p:blipFill>
          <p:spPr>
            <a:xfrm>
              <a:off x="6509951" y="3297913"/>
              <a:ext cx="1151791" cy="1151283"/>
            </a:xfrm>
            <a:prstGeom prst="rect">
              <a:avLst/>
            </a:prstGeom>
          </p:spPr>
        </p:pic>
        <p:pic>
          <p:nvPicPr>
            <p:cNvPr id="13" name="Grafik 12">
              <a:extLst>
                <a:ext uri="{FF2B5EF4-FFF2-40B4-BE49-F238E27FC236}">
                  <a16:creationId xmlns:a16="http://schemas.microsoft.com/office/drawing/2014/main" id="{434013E3-AFCF-4E08-9CFF-E3CA89A55944}"/>
                </a:ext>
              </a:extLst>
            </p:cNvPr>
            <p:cNvPicPr>
              <a:picLocks noChangeAspect="1"/>
            </p:cNvPicPr>
            <p:nvPr/>
          </p:nvPicPr>
          <p:blipFill>
            <a:blip r:embed="rId6"/>
            <a:stretch>
              <a:fillRect/>
            </a:stretch>
          </p:blipFill>
          <p:spPr>
            <a:xfrm>
              <a:off x="3200939" y="3308166"/>
              <a:ext cx="1145975" cy="1140412"/>
            </a:xfrm>
            <a:prstGeom prst="rect">
              <a:avLst/>
            </a:prstGeom>
          </p:spPr>
        </p:pic>
        <p:pic>
          <p:nvPicPr>
            <p:cNvPr id="14" name="Grafik 13">
              <a:extLst>
                <a:ext uri="{FF2B5EF4-FFF2-40B4-BE49-F238E27FC236}">
                  <a16:creationId xmlns:a16="http://schemas.microsoft.com/office/drawing/2014/main" id="{F2BCA54E-ECF0-48C9-8765-1AAB6021F568}"/>
                </a:ext>
              </a:extLst>
            </p:cNvPr>
            <p:cNvPicPr>
              <a:picLocks noChangeAspect="1"/>
            </p:cNvPicPr>
            <p:nvPr/>
          </p:nvPicPr>
          <p:blipFill>
            <a:blip r:embed="rId7"/>
            <a:stretch>
              <a:fillRect/>
            </a:stretch>
          </p:blipFill>
          <p:spPr>
            <a:xfrm>
              <a:off x="5654644" y="3334080"/>
              <a:ext cx="672963" cy="1149329"/>
            </a:xfrm>
            <a:prstGeom prst="rect">
              <a:avLst/>
            </a:prstGeom>
          </p:spPr>
        </p:pic>
      </p:grpSp>
      <p:pic>
        <p:nvPicPr>
          <p:cNvPr id="16" name="Inhaltsplatzhalter 5">
            <a:extLst>
              <a:ext uri="{FF2B5EF4-FFF2-40B4-BE49-F238E27FC236}">
                <a16:creationId xmlns:a16="http://schemas.microsoft.com/office/drawing/2014/main" id="{749CA93B-1619-4C98-A6C7-05FD7A62BA51}"/>
              </a:ext>
            </a:extLst>
          </p:cNvPr>
          <p:cNvPicPr>
            <a:picLocks noChangeAspect="1"/>
          </p:cNvPicPr>
          <p:nvPr/>
        </p:nvPicPr>
        <p:blipFill>
          <a:blip r:embed="rId8"/>
          <a:stretch>
            <a:fillRect/>
          </a:stretch>
        </p:blipFill>
        <p:spPr>
          <a:xfrm>
            <a:off x="2814237" y="774100"/>
            <a:ext cx="1858422" cy="1204203"/>
          </a:xfrm>
          <a:prstGeom prst="rect">
            <a:avLst/>
          </a:prstGeom>
        </p:spPr>
      </p:pic>
      <p:pic>
        <p:nvPicPr>
          <p:cNvPr id="17" name="Grafik 16">
            <a:extLst>
              <a:ext uri="{FF2B5EF4-FFF2-40B4-BE49-F238E27FC236}">
                <a16:creationId xmlns:a16="http://schemas.microsoft.com/office/drawing/2014/main" id="{D0DE29AA-4B4C-4CF5-AB07-A52501CE98DA}"/>
              </a:ext>
            </a:extLst>
          </p:cNvPr>
          <p:cNvPicPr>
            <a:picLocks noChangeAspect="1"/>
          </p:cNvPicPr>
          <p:nvPr/>
        </p:nvPicPr>
        <p:blipFill>
          <a:blip r:embed="rId9"/>
          <a:stretch>
            <a:fillRect/>
          </a:stretch>
        </p:blipFill>
        <p:spPr>
          <a:xfrm>
            <a:off x="738373" y="4931234"/>
            <a:ext cx="1458417" cy="1251358"/>
          </a:xfrm>
          <a:prstGeom prst="rect">
            <a:avLst/>
          </a:prstGeom>
        </p:spPr>
      </p:pic>
      <p:pic>
        <p:nvPicPr>
          <p:cNvPr id="19" name="Grafik 18">
            <a:extLst>
              <a:ext uri="{FF2B5EF4-FFF2-40B4-BE49-F238E27FC236}">
                <a16:creationId xmlns:a16="http://schemas.microsoft.com/office/drawing/2014/main" id="{1105B266-BA2A-4200-A096-0CB7D5915AA0}"/>
              </a:ext>
            </a:extLst>
          </p:cNvPr>
          <p:cNvPicPr>
            <a:picLocks noChangeAspect="1"/>
          </p:cNvPicPr>
          <p:nvPr/>
        </p:nvPicPr>
        <p:blipFill>
          <a:blip r:embed="rId10"/>
          <a:stretch>
            <a:fillRect/>
          </a:stretch>
        </p:blipFill>
        <p:spPr>
          <a:xfrm>
            <a:off x="1977534" y="2502717"/>
            <a:ext cx="1179321" cy="1144559"/>
          </a:xfrm>
          <a:prstGeom prst="rect">
            <a:avLst/>
          </a:prstGeom>
        </p:spPr>
      </p:pic>
      <p:pic>
        <p:nvPicPr>
          <p:cNvPr id="20" name="Grafik 19">
            <a:extLst>
              <a:ext uri="{FF2B5EF4-FFF2-40B4-BE49-F238E27FC236}">
                <a16:creationId xmlns:a16="http://schemas.microsoft.com/office/drawing/2014/main" id="{3EE96D0A-DECB-414B-9BC0-B05F40305D39}"/>
              </a:ext>
            </a:extLst>
          </p:cNvPr>
          <p:cNvPicPr>
            <a:picLocks noChangeAspect="1"/>
          </p:cNvPicPr>
          <p:nvPr/>
        </p:nvPicPr>
        <p:blipFill>
          <a:blip r:embed="rId11"/>
          <a:stretch>
            <a:fillRect/>
          </a:stretch>
        </p:blipFill>
        <p:spPr>
          <a:xfrm>
            <a:off x="755575" y="2510821"/>
            <a:ext cx="1119075" cy="1144558"/>
          </a:xfrm>
          <a:prstGeom prst="rect">
            <a:avLst/>
          </a:prstGeom>
        </p:spPr>
      </p:pic>
      <p:sp>
        <p:nvSpPr>
          <p:cNvPr id="18" name="Textfeld 17">
            <a:extLst>
              <a:ext uri="{FF2B5EF4-FFF2-40B4-BE49-F238E27FC236}">
                <a16:creationId xmlns:a16="http://schemas.microsoft.com/office/drawing/2014/main" id="{C2973336-84D9-47B9-9027-0ACF22C53C58}"/>
              </a:ext>
            </a:extLst>
          </p:cNvPr>
          <p:cNvSpPr txBox="1"/>
          <p:nvPr/>
        </p:nvSpPr>
        <p:spPr>
          <a:xfrm>
            <a:off x="5325557" y="1103690"/>
            <a:ext cx="1821974" cy="646331"/>
          </a:xfrm>
          <a:prstGeom prst="rect">
            <a:avLst/>
          </a:prstGeom>
          <a:noFill/>
        </p:spPr>
        <p:txBody>
          <a:bodyPr wrap="none" rtlCol="0">
            <a:spAutoFit/>
          </a:bodyPr>
          <a:lstStyle/>
          <a:p>
            <a:r>
              <a:rPr lang="de-DE" sz="1800" b="1" dirty="0"/>
              <a:t>Thermische</a:t>
            </a:r>
          </a:p>
          <a:p>
            <a:r>
              <a:rPr lang="de-DE" sz="1800" b="1" dirty="0"/>
              <a:t>Stromerzeugung</a:t>
            </a:r>
          </a:p>
        </p:txBody>
      </p:sp>
      <p:sp>
        <p:nvSpPr>
          <p:cNvPr id="21" name="Textfeld 20">
            <a:extLst>
              <a:ext uri="{FF2B5EF4-FFF2-40B4-BE49-F238E27FC236}">
                <a16:creationId xmlns:a16="http://schemas.microsoft.com/office/drawing/2014/main" id="{F351EBE9-D262-4C9E-BA68-627356D2D793}"/>
              </a:ext>
            </a:extLst>
          </p:cNvPr>
          <p:cNvSpPr txBox="1"/>
          <p:nvPr/>
        </p:nvSpPr>
        <p:spPr>
          <a:xfrm>
            <a:off x="7555206" y="1195288"/>
            <a:ext cx="998991" cy="369332"/>
          </a:xfrm>
          <a:prstGeom prst="rect">
            <a:avLst/>
          </a:prstGeom>
          <a:noFill/>
        </p:spPr>
        <p:txBody>
          <a:bodyPr wrap="none" rtlCol="0">
            <a:spAutoFit/>
          </a:bodyPr>
          <a:lstStyle/>
          <a:p>
            <a:r>
              <a:rPr lang="de-DE" sz="1800" b="1" dirty="0"/>
              <a:t>100 GW</a:t>
            </a:r>
          </a:p>
        </p:txBody>
      </p:sp>
      <p:sp>
        <p:nvSpPr>
          <p:cNvPr id="23" name="Textfeld 22">
            <a:extLst>
              <a:ext uri="{FF2B5EF4-FFF2-40B4-BE49-F238E27FC236}">
                <a16:creationId xmlns:a16="http://schemas.microsoft.com/office/drawing/2014/main" id="{32AEEB08-B009-42DB-BB7E-D6E1E7F8BE0D}"/>
              </a:ext>
            </a:extLst>
          </p:cNvPr>
          <p:cNvSpPr txBox="1"/>
          <p:nvPr/>
        </p:nvSpPr>
        <p:spPr>
          <a:xfrm>
            <a:off x="5368008" y="2564335"/>
            <a:ext cx="1821974" cy="646331"/>
          </a:xfrm>
          <a:prstGeom prst="rect">
            <a:avLst/>
          </a:prstGeom>
          <a:noFill/>
        </p:spPr>
        <p:txBody>
          <a:bodyPr wrap="none" rtlCol="0">
            <a:spAutoFit/>
          </a:bodyPr>
          <a:lstStyle/>
          <a:p>
            <a:r>
              <a:rPr lang="de-DE" sz="1800" b="1" dirty="0"/>
              <a:t>Volatile</a:t>
            </a:r>
          </a:p>
          <a:p>
            <a:r>
              <a:rPr lang="de-DE" sz="1800" b="1" dirty="0"/>
              <a:t>Stromerzeugung</a:t>
            </a:r>
          </a:p>
        </p:txBody>
      </p:sp>
      <p:sp>
        <p:nvSpPr>
          <p:cNvPr id="24" name="Textfeld 23">
            <a:extLst>
              <a:ext uri="{FF2B5EF4-FFF2-40B4-BE49-F238E27FC236}">
                <a16:creationId xmlns:a16="http://schemas.microsoft.com/office/drawing/2014/main" id="{E02FA339-807A-473E-ACA1-94C1C3FF4993}"/>
              </a:ext>
            </a:extLst>
          </p:cNvPr>
          <p:cNvSpPr txBox="1"/>
          <p:nvPr/>
        </p:nvSpPr>
        <p:spPr>
          <a:xfrm>
            <a:off x="5381520" y="4007418"/>
            <a:ext cx="2382062" cy="369332"/>
          </a:xfrm>
          <a:prstGeom prst="rect">
            <a:avLst/>
          </a:prstGeom>
          <a:noFill/>
        </p:spPr>
        <p:txBody>
          <a:bodyPr wrap="none" rtlCol="0">
            <a:spAutoFit/>
          </a:bodyPr>
          <a:lstStyle/>
          <a:p>
            <a:r>
              <a:rPr lang="de-DE" sz="1800" b="1" dirty="0"/>
              <a:t>Versorgungssicherheit</a:t>
            </a:r>
          </a:p>
        </p:txBody>
      </p:sp>
      <p:sp>
        <p:nvSpPr>
          <p:cNvPr id="25" name="Textfeld 24">
            <a:extLst>
              <a:ext uri="{FF2B5EF4-FFF2-40B4-BE49-F238E27FC236}">
                <a16:creationId xmlns:a16="http://schemas.microsoft.com/office/drawing/2014/main" id="{E56AC03F-2687-47E3-871A-25B4E4CCF90D}"/>
              </a:ext>
            </a:extLst>
          </p:cNvPr>
          <p:cNvSpPr txBox="1"/>
          <p:nvPr/>
        </p:nvSpPr>
        <p:spPr>
          <a:xfrm>
            <a:off x="5368008" y="5137130"/>
            <a:ext cx="2552943" cy="646331"/>
          </a:xfrm>
          <a:prstGeom prst="rect">
            <a:avLst/>
          </a:prstGeom>
          <a:noFill/>
        </p:spPr>
        <p:txBody>
          <a:bodyPr wrap="none" rtlCol="0">
            <a:spAutoFit/>
          </a:bodyPr>
          <a:lstStyle/>
          <a:p>
            <a:r>
              <a:rPr lang="de-DE" sz="1800" b="1" dirty="0"/>
              <a:t>Kritische Infrastruktur </a:t>
            </a:r>
          </a:p>
          <a:p>
            <a:r>
              <a:rPr lang="de-DE" sz="1800" b="1" dirty="0"/>
              <a:t>Versorgungssicherheit</a:t>
            </a:r>
          </a:p>
        </p:txBody>
      </p:sp>
      <p:sp>
        <p:nvSpPr>
          <p:cNvPr id="26" name="Textfeld 25">
            <a:extLst>
              <a:ext uri="{FF2B5EF4-FFF2-40B4-BE49-F238E27FC236}">
                <a16:creationId xmlns:a16="http://schemas.microsoft.com/office/drawing/2014/main" id="{73837AE7-08E6-4BB4-8150-78D23400E627}"/>
              </a:ext>
            </a:extLst>
          </p:cNvPr>
          <p:cNvSpPr txBox="1"/>
          <p:nvPr/>
        </p:nvSpPr>
        <p:spPr>
          <a:xfrm>
            <a:off x="7882523" y="5270751"/>
            <a:ext cx="883575" cy="369332"/>
          </a:xfrm>
          <a:prstGeom prst="rect">
            <a:avLst/>
          </a:prstGeom>
          <a:noFill/>
        </p:spPr>
        <p:txBody>
          <a:bodyPr wrap="none" rtlCol="0">
            <a:spAutoFit/>
          </a:bodyPr>
          <a:lstStyle/>
          <a:p>
            <a:r>
              <a:rPr lang="de-DE" sz="1800" b="1" dirty="0"/>
              <a:t>10 GW</a:t>
            </a:r>
          </a:p>
        </p:txBody>
      </p:sp>
      <p:sp>
        <p:nvSpPr>
          <p:cNvPr id="27" name="Textfeld 26">
            <a:extLst>
              <a:ext uri="{FF2B5EF4-FFF2-40B4-BE49-F238E27FC236}">
                <a16:creationId xmlns:a16="http://schemas.microsoft.com/office/drawing/2014/main" id="{BD2B391D-DF7C-4E72-B066-4CEC8B33162B}"/>
              </a:ext>
            </a:extLst>
          </p:cNvPr>
          <p:cNvSpPr txBox="1"/>
          <p:nvPr/>
        </p:nvSpPr>
        <p:spPr>
          <a:xfrm>
            <a:off x="7846231" y="4015566"/>
            <a:ext cx="883575" cy="369332"/>
          </a:xfrm>
          <a:prstGeom prst="rect">
            <a:avLst/>
          </a:prstGeom>
          <a:noFill/>
        </p:spPr>
        <p:txBody>
          <a:bodyPr wrap="none" rtlCol="0">
            <a:spAutoFit/>
          </a:bodyPr>
          <a:lstStyle/>
          <a:p>
            <a:r>
              <a:rPr lang="de-DE" sz="1800" b="1" dirty="0"/>
              <a:t>80 GW</a:t>
            </a:r>
          </a:p>
        </p:txBody>
      </p:sp>
      <p:sp>
        <p:nvSpPr>
          <p:cNvPr id="28" name="Textfeld 27">
            <a:extLst>
              <a:ext uri="{FF2B5EF4-FFF2-40B4-BE49-F238E27FC236}">
                <a16:creationId xmlns:a16="http://schemas.microsoft.com/office/drawing/2014/main" id="{B498F4BB-5B90-4730-A9D9-F58ED3EA4ACF}"/>
              </a:ext>
            </a:extLst>
          </p:cNvPr>
          <p:cNvSpPr txBox="1"/>
          <p:nvPr/>
        </p:nvSpPr>
        <p:spPr>
          <a:xfrm>
            <a:off x="7685962" y="2687073"/>
            <a:ext cx="998991" cy="369332"/>
          </a:xfrm>
          <a:prstGeom prst="rect">
            <a:avLst/>
          </a:prstGeom>
          <a:noFill/>
        </p:spPr>
        <p:txBody>
          <a:bodyPr wrap="none" rtlCol="0">
            <a:spAutoFit/>
          </a:bodyPr>
          <a:lstStyle/>
          <a:p>
            <a:r>
              <a:rPr lang="de-DE" sz="1800" b="1" dirty="0"/>
              <a:t>170 GW</a:t>
            </a:r>
          </a:p>
        </p:txBody>
      </p:sp>
      <p:cxnSp>
        <p:nvCxnSpPr>
          <p:cNvPr id="29" name="Gerader Verbinder 28">
            <a:extLst>
              <a:ext uri="{FF2B5EF4-FFF2-40B4-BE49-F238E27FC236}">
                <a16:creationId xmlns:a16="http://schemas.microsoft.com/office/drawing/2014/main" id="{F1F33595-56DA-47C3-A877-24C9C55DABA7}"/>
              </a:ext>
            </a:extLst>
          </p:cNvPr>
          <p:cNvCxnSpPr/>
          <p:nvPr/>
        </p:nvCxnSpPr>
        <p:spPr bwMode="auto">
          <a:xfrm>
            <a:off x="755575" y="2060848"/>
            <a:ext cx="7956885"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feld 29">
            <a:extLst>
              <a:ext uri="{FF2B5EF4-FFF2-40B4-BE49-F238E27FC236}">
                <a16:creationId xmlns:a16="http://schemas.microsoft.com/office/drawing/2014/main" id="{AA5FC3AA-9625-4102-9C1A-244338C81DA2}"/>
              </a:ext>
            </a:extLst>
          </p:cNvPr>
          <p:cNvSpPr txBox="1"/>
          <p:nvPr/>
        </p:nvSpPr>
        <p:spPr>
          <a:xfrm>
            <a:off x="3648981" y="2122951"/>
            <a:ext cx="2047355" cy="461665"/>
          </a:xfrm>
          <a:prstGeom prst="rect">
            <a:avLst/>
          </a:prstGeom>
          <a:noFill/>
        </p:spPr>
        <p:txBody>
          <a:bodyPr wrap="none" rtlCol="0">
            <a:spAutoFit/>
          </a:bodyPr>
          <a:lstStyle/>
          <a:p>
            <a:r>
              <a:rPr lang="de-DE" sz="2400" b="1" dirty="0"/>
              <a:t>Energiewende</a:t>
            </a:r>
          </a:p>
        </p:txBody>
      </p:sp>
      <p:sp>
        <p:nvSpPr>
          <p:cNvPr id="32" name="Rechteck 31">
            <a:extLst>
              <a:ext uri="{FF2B5EF4-FFF2-40B4-BE49-F238E27FC236}">
                <a16:creationId xmlns:a16="http://schemas.microsoft.com/office/drawing/2014/main" id="{2A33F1B3-20B1-4C38-82CC-59A143489F0D}"/>
              </a:ext>
            </a:extLst>
          </p:cNvPr>
          <p:cNvSpPr/>
          <p:nvPr/>
        </p:nvSpPr>
        <p:spPr>
          <a:xfrm rot="21122029">
            <a:off x="991645" y="3332331"/>
            <a:ext cx="5073826" cy="830997"/>
          </a:xfrm>
          <a:prstGeom prst="rect">
            <a:avLst/>
          </a:prstGeom>
          <a:noFill/>
          <a:ln>
            <a:noFill/>
          </a:ln>
        </p:spPr>
        <p:txBody>
          <a:bodyPr wrap="none" lIns="91440" tIns="45720" rIns="91440" bIns="45720">
            <a:spAutoFit/>
          </a:bodyPr>
          <a:lstStyle/>
          <a:p>
            <a:pPr algn="ctr"/>
            <a:r>
              <a:rPr lang="de-DE" sz="4800" b="1" dirty="0">
                <a:ln w="12700">
                  <a:solidFill>
                    <a:schemeClr val="accent1"/>
                  </a:solidFill>
                  <a:prstDash val="solid"/>
                </a:ln>
                <a:solidFill>
                  <a:srgbClr val="FF0066"/>
                </a:solidFill>
                <a:effectLst>
                  <a:outerShdw dist="38100" dir="2640000" algn="bl" rotWithShape="0">
                    <a:schemeClr val="accent1"/>
                  </a:outerShdw>
                </a:effectLst>
              </a:rPr>
              <a:t>Kosten 695 Mrd. €</a:t>
            </a:r>
            <a:endParaRPr lang="de-DE" sz="4800" b="1" cap="none" spc="0" dirty="0">
              <a:ln w="12700">
                <a:solidFill>
                  <a:schemeClr val="accent1"/>
                </a:solidFill>
                <a:prstDash val="solid"/>
              </a:ln>
              <a:solidFill>
                <a:srgbClr val="FF0066"/>
              </a:solidFill>
              <a:effectLst>
                <a:outerShdw dist="38100" dir="2640000" algn="bl" rotWithShape="0">
                  <a:schemeClr val="accent1"/>
                </a:outerShdw>
              </a:effectLst>
            </a:endParaRPr>
          </a:p>
        </p:txBody>
      </p:sp>
      <p:sp>
        <p:nvSpPr>
          <p:cNvPr id="33" name="Rechteck 32">
            <a:extLst>
              <a:ext uri="{FF2B5EF4-FFF2-40B4-BE49-F238E27FC236}">
                <a16:creationId xmlns:a16="http://schemas.microsoft.com/office/drawing/2014/main" id="{63464682-006B-4617-8A72-418907638231}"/>
              </a:ext>
            </a:extLst>
          </p:cNvPr>
          <p:cNvSpPr/>
          <p:nvPr/>
        </p:nvSpPr>
        <p:spPr>
          <a:xfrm rot="21122029">
            <a:off x="801520" y="776575"/>
            <a:ext cx="5099676" cy="830997"/>
          </a:xfrm>
          <a:prstGeom prst="rect">
            <a:avLst/>
          </a:prstGeom>
          <a:noFill/>
          <a:ln>
            <a:noFill/>
          </a:ln>
        </p:spPr>
        <p:txBody>
          <a:bodyPr wrap="square" lIns="91440" tIns="45720" rIns="91440" bIns="45720">
            <a:spAutoFit/>
          </a:bodyPr>
          <a:lstStyle/>
          <a:p>
            <a:pPr algn="ctr"/>
            <a:r>
              <a:rPr lang="de-DE" sz="4800" b="1" dirty="0">
                <a:ln w="12700">
                  <a:solidFill>
                    <a:schemeClr val="accent1"/>
                  </a:solidFill>
                  <a:prstDash val="solid"/>
                </a:ln>
                <a:solidFill>
                  <a:srgbClr val="FF0066"/>
                </a:solidFill>
                <a:effectLst>
                  <a:outerShdw dist="38100" dir="2640000" algn="bl" rotWithShape="0">
                    <a:schemeClr val="accent1"/>
                  </a:outerShdw>
                </a:effectLst>
              </a:rPr>
              <a:t>Kosten 200 Mrd. €</a:t>
            </a:r>
            <a:endParaRPr lang="de-DE" sz="4800" b="1" cap="none" spc="0" dirty="0">
              <a:ln w="12700">
                <a:solidFill>
                  <a:schemeClr val="accent1"/>
                </a:solidFill>
                <a:prstDash val="solid"/>
              </a:ln>
              <a:solidFill>
                <a:srgbClr val="FF0066"/>
              </a:solidFill>
              <a:effectLst>
                <a:outerShdw dist="38100" dir="2640000" algn="bl" rotWithShape="0">
                  <a:schemeClr val="accent1"/>
                </a:outerShdw>
              </a:effectLst>
            </a:endParaRPr>
          </a:p>
        </p:txBody>
      </p:sp>
      <p:sp>
        <p:nvSpPr>
          <p:cNvPr id="2" name="Foliennummernplatzhalter 1">
            <a:extLst>
              <a:ext uri="{FF2B5EF4-FFF2-40B4-BE49-F238E27FC236}">
                <a16:creationId xmlns:a16="http://schemas.microsoft.com/office/drawing/2014/main" id="{D1F277BB-EDD5-4851-9120-C81B537DB918}"/>
              </a:ext>
            </a:extLst>
          </p:cNvPr>
          <p:cNvSpPr>
            <a:spLocks noGrp="1"/>
          </p:cNvSpPr>
          <p:nvPr>
            <p:ph type="sldNum" sz="quarter" idx="12"/>
          </p:nvPr>
        </p:nvSpPr>
        <p:spPr/>
        <p:txBody>
          <a:bodyPr/>
          <a:lstStyle/>
          <a:p>
            <a:pPr>
              <a:defRPr/>
            </a:pPr>
            <a:fld id="{1C2867A0-F623-427E-AB3E-7CA64D419047}" type="slidenum">
              <a:rPr lang="de-DE" altLang="de-DE" smtClean="0"/>
              <a:pPr>
                <a:defRPr/>
              </a:pPr>
              <a:t>100</a:t>
            </a:fld>
            <a:endParaRPr lang="de-DE" altLang="de-DE"/>
          </a:p>
        </p:txBody>
      </p:sp>
    </p:spTree>
    <p:extLst>
      <p:ext uri="{BB962C8B-B14F-4D97-AF65-F5344CB8AC3E}">
        <p14:creationId xmlns:p14="http://schemas.microsoft.com/office/powerpoint/2010/main" val="234604292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2000"/>
                                        <p:tgtEl>
                                          <p:spTgt spid="4"/>
                                        </p:tgtEl>
                                      </p:cBhvr>
                                    </p:animEffect>
                                  </p:childTnLst>
                                </p:cTn>
                              </p:par>
                              <p:par>
                                <p:cTn id="8" presetID="6" presetClass="entr" presetSubtype="32"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out)">
                                      <p:cBhvr>
                                        <p:cTn id="10" dur="2000"/>
                                        <p:tgtEl>
                                          <p:spTgt spid="16"/>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circle(out)">
                                      <p:cBhvr>
                                        <p:cTn id="13" dur="2000"/>
                                        <p:tgtEl>
                                          <p:spTgt spid="18"/>
                                        </p:tgtEl>
                                      </p:cBhvr>
                                    </p:animEffect>
                                  </p:childTnLst>
                                </p:cTn>
                              </p:par>
                              <p:par>
                                <p:cTn id="14" presetID="6" presetClass="entr" presetSubtype="32"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circle(out)">
                                      <p:cBhvr>
                                        <p:cTn id="16" dur="2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circle(out)">
                                      <p:cBhvr>
                                        <p:cTn id="21" dur="20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circle(out)">
                                      <p:cBhvr>
                                        <p:cTn id="26" dur="20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circle(out)">
                                      <p:cBhvr>
                                        <p:cTn id="31" dur="2000"/>
                                        <p:tgtEl>
                                          <p:spTgt spid="20"/>
                                        </p:tgtEl>
                                      </p:cBhvr>
                                    </p:animEffect>
                                  </p:childTnLst>
                                </p:cTn>
                              </p:par>
                              <p:par>
                                <p:cTn id="32" presetID="6" presetClass="entr" presetSubtype="32"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circle(out)">
                                      <p:cBhvr>
                                        <p:cTn id="34" dur="2000"/>
                                        <p:tgtEl>
                                          <p:spTgt spid="19"/>
                                        </p:tgtEl>
                                      </p:cBhvr>
                                    </p:animEffect>
                                  </p:childTnLst>
                                </p:cTn>
                              </p:par>
                              <p:par>
                                <p:cTn id="35" presetID="6" presetClass="entr" presetSubtype="32"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circle(out)">
                                      <p:cBhvr>
                                        <p:cTn id="37" dur="2000"/>
                                        <p:tgtEl>
                                          <p:spTgt spid="23"/>
                                        </p:tgtEl>
                                      </p:cBhvr>
                                    </p:animEffect>
                                  </p:childTnLst>
                                </p:cTn>
                              </p:par>
                              <p:par>
                                <p:cTn id="38" presetID="6" presetClass="entr" presetSubtype="32"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circle(out)">
                                      <p:cBhvr>
                                        <p:cTn id="40" dur="2000"/>
                                        <p:tgtEl>
                                          <p:spTgt spid="28"/>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32"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ircle(out)">
                                      <p:cBhvr>
                                        <p:cTn id="45" dur="2000"/>
                                        <p:tgtEl>
                                          <p:spTgt spid="10"/>
                                        </p:tgtEl>
                                      </p:cBhvr>
                                    </p:animEffect>
                                  </p:childTnLst>
                                </p:cTn>
                              </p:par>
                              <p:par>
                                <p:cTn id="46" presetID="6" presetClass="entr" presetSubtype="32"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circle(out)">
                                      <p:cBhvr>
                                        <p:cTn id="48" dur="2000"/>
                                        <p:tgtEl>
                                          <p:spTgt spid="24"/>
                                        </p:tgtEl>
                                      </p:cBhvr>
                                    </p:animEffect>
                                  </p:childTnLst>
                                </p:cTn>
                              </p:par>
                              <p:par>
                                <p:cTn id="49" presetID="6" presetClass="entr" presetSubtype="32"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circle(out)">
                                      <p:cBhvr>
                                        <p:cTn id="51" dur="20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32"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circle(out)">
                                      <p:cBhvr>
                                        <p:cTn id="56" dur="2000"/>
                                        <p:tgtEl>
                                          <p:spTgt spid="17"/>
                                        </p:tgtEl>
                                      </p:cBhvr>
                                    </p:animEffect>
                                  </p:childTnLst>
                                </p:cTn>
                              </p:par>
                              <p:par>
                                <p:cTn id="57" presetID="6" presetClass="entr" presetSubtype="32"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circle(out)">
                                      <p:cBhvr>
                                        <p:cTn id="59" dur="2000"/>
                                        <p:tgtEl>
                                          <p:spTgt spid="25"/>
                                        </p:tgtEl>
                                      </p:cBhvr>
                                    </p:animEffect>
                                  </p:childTnLst>
                                </p:cTn>
                              </p:par>
                              <p:par>
                                <p:cTn id="60" presetID="6" presetClass="entr" presetSubtype="32"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circle(out)">
                                      <p:cBhvr>
                                        <p:cTn id="62" dur="20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32"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circle(out)">
                                      <p:cBhvr>
                                        <p:cTn id="67" dur="20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32" fill="hold" grpId="0"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circle(out)">
                                      <p:cBhvr>
                                        <p:cTn id="72"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3" grpId="0"/>
      <p:bldP spid="24" grpId="0"/>
      <p:bldP spid="25" grpId="0"/>
      <p:bldP spid="26" grpId="0"/>
      <p:bldP spid="27" grpId="0"/>
      <p:bldP spid="28" grpId="0"/>
      <p:bldP spid="30" grpId="0"/>
      <p:bldP spid="32" grpId="0"/>
      <p:bldP spid="33"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381461"/>
            <a:ext cx="8229600" cy="166030"/>
          </a:xfrm>
        </p:spPr>
        <p:txBody>
          <a:bodyPr/>
          <a:lstStyle/>
          <a:p>
            <a:r>
              <a:rPr lang="de-DE" dirty="0"/>
              <a:t>Widersprüche der deutschen Energiepolitik</a:t>
            </a:r>
          </a:p>
        </p:txBody>
      </p:sp>
      <p:sp>
        <p:nvSpPr>
          <p:cNvPr id="3" name="Inhaltsplatzhalter 2"/>
          <p:cNvSpPr>
            <a:spLocks noGrp="1"/>
          </p:cNvSpPr>
          <p:nvPr>
            <p:ph idx="1"/>
          </p:nvPr>
        </p:nvSpPr>
        <p:spPr>
          <a:xfrm>
            <a:off x="125506" y="1923830"/>
            <a:ext cx="8892988" cy="2030546"/>
          </a:xfrm>
          <a:solidFill>
            <a:schemeClr val="bg1"/>
          </a:solidFill>
        </p:spPr>
        <p:txBody>
          <a:bodyPr/>
          <a:lstStyle/>
          <a:p>
            <a:r>
              <a:rPr lang="de-DE" sz="1800" b="1" dirty="0"/>
              <a:t>Abschaltung der CO</a:t>
            </a:r>
            <a:r>
              <a:rPr lang="de-DE" sz="1800" b="1" baseline="-25000" dirty="0"/>
              <a:t>2</a:t>
            </a:r>
            <a:r>
              <a:rPr lang="de-DE" sz="1800" b="1" dirty="0"/>
              <a:t> freien Kernkraftwerke und Weiterbetrieb der Kohlekraftwerke</a:t>
            </a:r>
          </a:p>
          <a:p>
            <a:r>
              <a:rPr lang="de-DE" sz="1800" b="1" dirty="0"/>
              <a:t>Import von </a:t>
            </a:r>
            <a:r>
              <a:rPr lang="de-DE" sz="1800" b="1" dirty="0" err="1"/>
              <a:t>fraking</a:t>
            </a:r>
            <a:r>
              <a:rPr lang="de-DE" sz="1800" b="1" dirty="0"/>
              <a:t> LNG Gas, anstatt Nutzung der eigenen Gasquellen</a:t>
            </a:r>
          </a:p>
          <a:p>
            <a:r>
              <a:rPr lang="de-DE" sz="1800" b="1" dirty="0"/>
              <a:t>Weiterer hoher Ausbau von EE Anlagen ohne Speicher und Backup Kraftwerke</a:t>
            </a:r>
          </a:p>
          <a:p>
            <a:r>
              <a:rPr lang="de-DE" sz="1800" b="1" dirty="0"/>
              <a:t>Bau von Wasserstoff - Gaskraftwerken ohne wirtschaftliche Grundlage</a:t>
            </a:r>
          </a:p>
        </p:txBody>
      </p:sp>
      <p:sp>
        <p:nvSpPr>
          <p:cNvPr id="6" name="Textfeld 5"/>
          <p:cNvSpPr txBox="1"/>
          <p:nvPr/>
        </p:nvSpPr>
        <p:spPr>
          <a:xfrm>
            <a:off x="657908" y="4149080"/>
            <a:ext cx="8028892" cy="1969770"/>
          </a:xfrm>
          <a:prstGeom prst="rect">
            <a:avLst/>
          </a:prstGeom>
          <a:solidFill>
            <a:schemeClr val="bg1"/>
          </a:solidFill>
        </p:spPr>
        <p:txBody>
          <a:bodyPr wrap="square" rtlCol="0">
            <a:spAutoFit/>
          </a:bodyPr>
          <a:lstStyle/>
          <a:p>
            <a:pPr algn="ctr"/>
            <a:r>
              <a:rPr lang="de-DE" sz="2000" dirty="0"/>
              <a:t>Prof. Dr. Ing. Reitzle </a:t>
            </a:r>
          </a:p>
          <a:p>
            <a:pPr algn="ctr"/>
            <a:r>
              <a:rPr lang="de-DE" sz="1200" dirty="0"/>
              <a:t>WELT im August 2023</a:t>
            </a:r>
          </a:p>
          <a:p>
            <a:pPr algn="ctr"/>
            <a:r>
              <a:rPr lang="de-DE" sz="2400" b="1" dirty="0"/>
              <a:t>Kein anderes Land der Welt verfolgt eine dümmere Klimapolitik als Deutschland, wo man das Weltklima quasi im Alleingang retten will.</a:t>
            </a:r>
            <a:br>
              <a:rPr lang="de-DE" sz="2400" b="1" dirty="0"/>
            </a:br>
            <a:endParaRPr lang="de-DE" sz="1800" dirty="0"/>
          </a:p>
        </p:txBody>
      </p:sp>
      <p:sp>
        <p:nvSpPr>
          <p:cNvPr id="7" name="Textfeld 6"/>
          <p:cNvSpPr txBox="1"/>
          <p:nvPr/>
        </p:nvSpPr>
        <p:spPr>
          <a:xfrm>
            <a:off x="5508104" y="980729"/>
            <a:ext cx="184731" cy="338554"/>
          </a:xfrm>
          <a:prstGeom prst="rect">
            <a:avLst/>
          </a:prstGeom>
          <a:noFill/>
        </p:spPr>
        <p:txBody>
          <a:bodyPr wrap="none" rtlCol="0">
            <a:spAutoFit/>
          </a:bodyPr>
          <a:lstStyle/>
          <a:p>
            <a:endParaRPr lang="de-DE" dirty="0"/>
          </a:p>
        </p:txBody>
      </p:sp>
      <p:sp>
        <p:nvSpPr>
          <p:cNvPr id="8" name="Textfeld 7"/>
          <p:cNvSpPr txBox="1"/>
          <p:nvPr/>
        </p:nvSpPr>
        <p:spPr>
          <a:xfrm rot="20637293">
            <a:off x="101290" y="817229"/>
            <a:ext cx="3313336" cy="707886"/>
          </a:xfrm>
          <a:prstGeom prst="rect">
            <a:avLst/>
          </a:prstGeom>
          <a:noFill/>
        </p:spPr>
        <p:txBody>
          <a:bodyPr wrap="square" rtlCol="0">
            <a:spAutoFit/>
          </a:bodyPr>
          <a:lstStyle/>
          <a:p>
            <a:r>
              <a:rPr lang="de-DE" sz="4000" b="1" dirty="0">
                <a:solidFill>
                  <a:srgbClr val="FFFF00"/>
                </a:solidFill>
                <a:effectLst>
                  <a:outerShdw blurRad="38100" dist="38100" dir="2700000" algn="tl">
                    <a:srgbClr val="000000">
                      <a:alpha val="43137"/>
                    </a:srgbClr>
                  </a:outerShdw>
                </a:effectLst>
              </a:rPr>
              <a:t>EE-Mythen</a:t>
            </a:r>
            <a:endParaRPr lang="de-DE" sz="3600" b="1" dirty="0">
              <a:solidFill>
                <a:srgbClr val="FFFF00"/>
              </a:solidFill>
              <a:effectLst>
                <a:outerShdw blurRad="38100" dist="38100" dir="2700000" algn="tl">
                  <a:srgbClr val="000000">
                    <a:alpha val="43137"/>
                  </a:srgbClr>
                </a:outerShdw>
              </a:effectLst>
            </a:endParaRPr>
          </a:p>
        </p:txBody>
      </p:sp>
      <p:sp>
        <p:nvSpPr>
          <p:cNvPr id="10" name="Textfeld 9"/>
          <p:cNvSpPr txBox="1"/>
          <p:nvPr/>
        </p:nvSpPr>
        <p:spPr>
          <a:xfrm rot="21088009">
            <a:off x="6703897" y="2984408"/>
            <a:ext cx="2270076" cy="769441"/>
          </a:xfrm>
          <a:prstGeom prst="rect">
            <a:avLst/>
          </a:prstGeom>
          <a:noFill/>
        </p:spPr>
        <p:txBody>
          <a:bodyPr wrap="square" rtlCol="0">
            <a:spAutoFit/>
          </a:bodyPr>
          <a:lstStyle/>
          <a:p>
            <a:r>
              <a:rPr lang="de-DE" sz="4400" b="1" dirty="0">
                <a:solidFill>
                  <a:srgbClr val="FF0000"/>
                </a:solidFill>
                <a:effectLst>
                  <a:outerShdw blurRad="38100" dist="38100" dir="2700000" algn="tl">
                    <a:srgbClr val="000000">
                      <a:alpha val="43137"/>
                    </a:srgbClr>
                  </a:outerShdw>
                </a:effectLst>
              </a:rPr>
              <a:t>Fehler</a:t>
            </a:r>
            <a:endParaRPr lang="de-DE" sz="4000" b="1" dirty="0">
              <a:solidFill>
                <a:srgbClr val="FF0000"/>
              </a:solidFill>
              <a:effectLst>
                <a:outerShdw blurRad="38100" dist="38100" dir="2700000" algn="tl">
                  <a:srgbClr val="000000">
                    <a:alpha val="43137"/>
                  </a:srgbClr>
                </a:outerShdw>
              </a:effectLst>
            </a:endParaRPr>
          </a:p>
        </p:txBody>
      </p:sp>
      <p:sp>
        <p:nvSpPr>
          <p:cNvPr id="12" name="Fußzeilenplatzhalter 11"/>
          <p:cNvSpPr>
            <a:spLocks noGrp="1"/>
          </p:cNvSpPr>
          <p:nvPr>
            <p:ph type="ftr" sz="quarter" idx="11"/>
          </p:nvPr>
        </p:nvSpPr>
        <p:spPr/>
        <p:txBody>
          <a:bodyPr/>
          <a:lstStyle/>
          <a:p>
            <a:pPr>
              <a:defRPr/>
            </a:pPr>
            <a:r>
              <a:rPr lang="de-DE" altLang="de-DE"/>
              <a:t>Konferenz des Schiller-Instituts in Berlin am 30.-31.05.2026                                                                                </a:t>
            </a:r>
          </a:p>
        </p:txBody>
      </p:sp>
      <p:sp>
        <p:nvSpPr>
          <p:cNvPr id="11" name="Textfeld 10">
            <a:extLst>
              <a:ext uri="{FF2B5EF4-FFF2-40B4-BE49-F238E27FC236}">
                <a16:creationId xmlns:a16="http://schemas.microsoft.com/office/drawing/2014/main" id="{8A893BFC-EBC3-4F13-962F-6C1401503383}"/>
              </a:ext>
            </a:extLst>
          </p:cNvPr>
          <p:cNvSpPr txBox="1"/>
          <p:nvPr/>
        </p:nvSpPr>
        <p:spPr>
          <a:xfrm rot="574494">
            <a:off x="5602403" y="895927"/>
            <a:ext cx="3694028" cy="707886"/>
          </a:xfrm>
          <a:prstGeom prst="rect">
            <a:avLst/>
          </a:prstGeom>
          <a:noFill/>
        </p:spPr>
        <p:txBody>
          <a:bodyPr wrap="square" rtlCol="0">
            <a:spAutoFit/>
          </a:bodyPr>
          <a:lstStyle/>
          <a:p>
            <a:r>
              <a:rPr lang="de-DE" sz="4000" b="1" dirty="0">
                <a:solidFill>
                  <a:srgbClr val="FFFF00"/>
                </a:solidFill>
                <a:effectLst>
                  <a:outerShdw blurRad="38100" dist="38100" dir="2700000" algn="tl">
                    <a:srgbClr val="000000">
                      <a:alpha val="43137"/>
                    </a:srgbClr>
                  </a:outerShdw>
                </a:effectLst>
              </a:rPr>
              <a:t>KKW-Mythen</a:t>
            </a:r>
          </a:p>
        </p:txBody>
      </p:sp>
      <p:sp>
        <p:nvSpPr>
          <p:cNvPr id="13" name="Rechteck 12">
            <a:extLst>
              <a:ext uri="{FF2B5EF4-FFF2-40B4-BE49-F238E27FC236}">
                <a16:creationId xmlns:a16="http://schemas.microsoft.com/office/drawing/2014/main" id="{8AB628B6-C9B9-43DF-A198-7E9A54B7B5BA}"/>
              </a:ext>
            </a:extLst>
          </p:cNvPr>
          <p:cNvSpPr/>
          <p:nvPr/>
        </p:nvSpPr>
        <p:spPr>
          <a:xfrm>
            <a:off x="2380778" y="844253"/>
            <a:ext cx="3852428" cy="1107996"/>
          </a:xfrm>
          <a:prstGeom prst="rect">
            <a:avLst/>
          </a:prstGeom>
          <a:noFill/>
          <a:ln>
            <a:noFill/>
          </a:ln>
        </p:spPr>
        <p:txBody>
          <a:bodyPr wrap="square" lIns="91440" tIns="45720" rIns="91440" bIns="45720">
            <a:spAutoFit/>
          </a:bodyPr>
          <a:lstStyle/>
          <a:p>
            <a:pPr algn="ctr"/>
            <a:r>
              <a:rPr lang="de-DE" sz="6600" dirty="0">
                <a:ln w="0"/>
                <a:solidFill>
                  <a:srgbClr val="92D050"/>
                </a:solidFill>
                <a:effectLst>
                  <a:outerShdw blurRad="38100" dist="25400" dir="5400000" algn="ctr" rotWithShape="0">
                    <a:srgbClr val="6E747A">
                      <a:alpha val="43000"/>
                    </a:srgbClr>
                  </a:outerShdw>
                </a:effectLst>
              </a:rPr>
              <a:t>Märchen</a:t>
            </a:r>
            <a:endParaRPr lang="de-DE" sz="3600" dirty="0">
              <a:ln w="0"/>
              <a:solidFill>
                <a:srgbClr val="92D050"/>
              </a:solidFill>
              <a:effectLst>
                <a:outerShdw blurRad="38100" dist="25400" dir="5400000" algn="ctr" rotWithShape="0">
                  <a:srgbClr val="6E747A">
                    <a:alpha val="43000"/>
                  </a:srgbClr>
                </a:outerShdw>
              </a:effectLst>
            </a:endParaRPr>
          </a:p>
        </p:txBody>
      </p:sp>
      <p:sp>
        <p:nvSpPr>
          <p:cNvPr id="4" name="Foliennummernplatzhalter 3">
            <a:extLst>
              <a:ext uri="{FF2B5EF4-FFF2-40B4-BE49-F238E27FC236}">
                <a16:creationId xmlns:a16="http://schemas.microsoft.com/office/drawing/2014/main" id="{2EE9721A-42B0-48E7-B60F-60B844DAD777}"/>
              </a:ext>
            </a:extLst>
          </p:cNvPr>
          <p:cNvSpPr>
            <a:spLocks noGrp="1"/>
          </p:cNvSpPr>
          <p:nvPr>
            <p:ph type="sldNum" sz="quarter" idx="12"/>
          </p:nvPr>
        </p:nvSpPr>
        <p:spPr/>
        <p:txBody>
          <a:bodyPr/>
          <a:lstStyle/>
          <a:p>
            <a:pPr>
              <a:defRPr/>
            </a:pPr>
            <a:fld id="{1C2867A0-F623-427E-AB3E-7CA64D419047}" type="slidenum">
              <a:rPr lang="de-DE" altLang="de-DE" smtClean="0"/>
              <a:pPr>
                <a:defRPr/>
              </a:pPr>
              <a:t>101</a:t>
            </a:fld>
            <a:endParaRPr lang="de-DE" altLang="de-DE"/>
          </a:p>
        </p:txBody>
      </p:sp>
    </p:spTree>
    <p:extLst>
      <p:ext uri="{BB962C8B-B14F-4D97-AF65-F5344CB8AC3E}">
        <p14:creationId xmlns:p14="http://schemas.microsoft.com/office/powerpoint/2010/main" val="173847227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80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2000"/>
                                        <p:tgtEl>
                                          <p:spTgt spid="8"/>
                                        </p:tgtEl>
                                      </p:cBhvr>
                                    </p:animEffect>
                                  </p:childTnLst>
                                </p:cTn>
                              </p:par>
                              <p:par>
                                <p:cTn id="8" presetID="6" presetClass="entr" presetSubtype="32" fill="hold" grpId="0" nodeType="withEffect">
                                  <p:stCondLst>
                                    <p:cond delay="2100"/>
                                  </p:stCondLst>
                                  <p:childTnLst>
                                    <p:set>
                                      <p:cBhvr>
                                        <p:cTn id="9" dur="1" fill="hold">
                                          <p:stCondLst>
                                            <p:cond delay="0"/>
                                          </p:stCondLst>
                                        </p:cTn>
                                        <p:tgtEl>
                                          <p:spTgt spid="11"/>
                                        </p:tgtEl>
                                        <p:attrNameLst>
                                          <p:attrName>style.visibility</p:attrName>
                                        </p:attrNameLst>
                                      </p:cBhvr>
                                      <p:to>
                                        <p:strVal val="visible"/>
                                      </p:to>
                                    </p:set>
                                    <p:animEffect transition="in" filter="circle(out)">
                                      <p:cBhvr>
                                        <p:cTn id="10" dur="2000"/>
                                        <p:tgtEl>
                                          <p:spTgt spid="11"/>
                                        </p:tgtEl>
                                      </p:cBhvr>
                                    </p:animEffect>
                                  </p:childTnLst>
                                </p:cTn>
                              </p:par>
                              <p:par>
                                <p:cTn id="11" presetID="6" presetClass="entr" presetSubtype="32" fill="hold" grpId="0" nodeType="withEffect">
                                  <p:stCondLst>
                                    <p:cond delay="5500"/>
                                  </p:stCondLst>
                                  <p:childTnLst>
                                    <p:set>
                                      <p:cBhvr>
                                        <p:cTn id="12" dur="1" fill="hold">
                                          <p:stCondLst>
                                            <p:cond delay="0"/>
                                          </p:stCondLst>
                                        </p:cTn>
                                        <p:tgtEl>
                                          <p:spTgt spid="13"/>
                                        </p:tgtEl>
                                        <p:attrNameLst>
                                          <p:attrName>style.visibility</p:attrName>
                                        </p:attrNameLst>
                                      </p:cBhvr>
                                      <p:to>
                                        <p:strVal val="visible"/>
                                      </p:to>
                                    </p:set>
                                    <p:animEffect transition="in" filter="circle(out)">
                                      <p:cBhvr>
                                        <p:cTn id="13" dur="2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circle(out)">
                                      <p:cBhvr>
                                        <p:cTn id="18" dur="2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circle(out)">
                                      <p:cBhvr>
                                        <p:cTn id="23" dur="2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32"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circle(out)">
                                      <p:cBhvr>
                                        <p:cTn id="28" dur="20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32"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circle(out)">
                                      <p:cBhvr>
                                        <p:cTn id="33" dur="2000"/>
                                        <p:tgtEl>
                                          <p:spTgt spid="3">
                                            <p:txEl>
                                              <p:pRg st="3" end="3"/>
                                            </p:txEl>
                                          </p:spTgt>
                                        </p:tgtEl>
                                      </p:cBhvr>
                                    </p:animEffect>
                                  </p:childTnLst>
                                </p:cTn>
                              </p:par>
                              <p:par>
                                <p:cTn id="34" presetID="6" presetClass="entr" presetSubtype="32" fill="hold" grpId="0" nodeType="withEffect">
                                  <p:stCondLst>
                                    <p:cond delay="2000"/>
                                  </p:stCondLst>
                                  <p:childTnLst>
                                    <p:set>
                                      <p:cBhvr>
                                        <p:cTn id="35" dur="1" fill="hold">
                                          <p:stCondLst>
                                            <p:cond delay="0"/>
                                          </p:stCondLst>
                                        </p:cTn>
                                        <p:tgtEl>
                                          <p:spTgt spid="10"/>
                                        </p:tgtEl>
                                        <p:attrNameLst>
                                          <p:attrName>style.visibility</p:attrName>
                                        </p:attrNameLst>
                                      </p:cBhvr>
                                      <p:to>
                                        <p:strVal val="visible"/>
                                      </p:to>
                                    </p:set>
                                    <p:animEffect transition="in" filter="circle(out)">
                                      <p:cBhvr>
                                        <p:cTn id="36" dur="2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32"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circle(out)">
                                      <p:cBhvr>
                                        <p:cTn id="41" dur="2000"/>
                                        <p:tgtEl>
                                          <p:spTgt spid="6">
                                            <p:txEl>
                                              <p:pRg st="0" end="0"/>
                                            </p:txEl>
                                          </p:spTgt>
                                        </p:tgtEl>
                                      </p:cBhvr>
                                    </p:animEffect>
                                  </p:childTnLst>
                                </p:cTn>
                              </p:par>
                              <p:par>
                                <p:cTn id="42" presetID="6" presetClass="entr" presetSubtype="32" fill="hold" nodeType="withEffect">
                                  <p:stCondLst>
                                    <p:cond delay="1700"/>
                                  </p:stCondLst>
                                  <p:childTnLst>
                                    <p:set>
                                      <p:cBhvr>
                                        <p:cTn id="43" dur="1" fill="hold">
                                          <p:stCondLst>
                                            <p:cond delay="0"/>
                                          </p:stCondLst>
                                        </p:cTn>
                                        <p:tgtEl>
                                          <p:spTgt spid="6">
                                            <p:txEl>
                                              <p:pRg st="1" end="1"/>
                                            </p:txEl>
                                          </p:spTgt>
                                        </p:tgtEl>
                                        <p:attrNameLst>
                                          <p:attrName>style.visibility</p:attrName>
                                        </p:attrNameLst>
                                      </p:cBhvr>
                                      <p:to>
                                        <p:strVal val="visible"/>
                                      </p:to>
                                    </p:set>
                                    <p:animEffect transition="in" filter="circle(out)">
                                      <p:cBhvr>
                                        <p:cTn id="44" dur="2000"/>
                                        <p:tgtEl>
                                          <p:spTgt spid="6">
                                            <p:txEl>
                                              <p:pRg st="1" end="1"/>
                                            </p:txEl>
                                          </p:spTgt>
                                        </p:tgtEl>
                                      </p:cBhvr>
                                    </p:animEffect>
                                  </p:childTnLst>
                                </p:cTn>
                              </p:par>
                              <p:par>
                                <p:cTn id="45" presetID="6" presetClass="entr" presetSubtype="32" fill="hold" nodeType="withEffect">
                                  <p:stCondLst>
                                    <p:cond delay="350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circle(out)">
                                      <p:cBhvr>
                                        <p:cTn id="4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1347174" y="10160"/>
            <a:ext cx="63914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err="1">
                <a:solidFill>
                  <a:schemeClr val="tx2"/>
                </a:solidFill>
              </a:rPr>
              <a:t>Investkosten</a:t>
            </a:r>
            <a:r>
              <a:rPr lang="de-DE" altLang="de-DE" sz="3600" dirty="0">
                <a:solidFill>
                  <a:schemeClr val="tx2"/>
                </a:solidFill>
              </a:rPr>
              <a:t> von Stromerzeugern</a:t>
            </a:r>
          </a:p>
        </p:txBody>
      </p:sp>
      <p:sp>
        <p:nvSpPr>
          <p:cNvPr id="22" name="Textfeld 21">
            <a:extLst>
              <a:ext uri="{FF2B5EF4-FFF2-40B4-BE49-F238E27FC236}">
                <a16:creationId xmlns:a16="http://schemas.microsoft.com/office/drawing/2014/main" id="{97CCA894-FA88-473C-9B92-00EBAEDF6850}"/>
              </a:ext>
            </a:extLst>
          </p:cNvPr>
          <p:cNvSpPr txBox="1"/>
          <p:nvPr/>
        </p:nvSpPr>
        <p:spPr>
          <a:xfrm>
            <a:off x="5278760" y="4547989"/>
            <a:ext cx="184731" cy="2246769"/>
          </a:xfrm>
          <a:prstGeom prst="rect">
            <a:avLst/>
          </a:prstGeom>
          <a:noFill/>
        </p:spPr>
        <p:txBody>
          <a:bodyPr wrap="none" rtlCol="0">
            <a:spAutoFit/>
          </a:bodyPr>
          <a:lstStyle/>
          <a:p>
            <a:endParaRPr lang="de-DE" sz="2000" dirty="0"/>
          </a:p>
          <a:p>
            <a:endParaRPr lang="de-DE" sz="2000" dirty="0"/>
          </a:p>
          <a:p>
            <a:endParaRPr lang="de-DE" sz="2000" dirty="0">
              <a:solidFill>
                <a:srgbClr val="C00000"/>
              </a:solidFill>
            </a:endParaRPr>
          </a:p>
          <a:p>
            <a:endParaRPr lang="de-DE" sz="2000" dirty="0">
              <a:solidFill>
                <a:srgbClr val="C00000"/>
              </a:solidFill>
            </a:endParaRPr>
          </a:p>
          <a:p>
            <a:endParaRPr lang="de-DE" sz="2000" dirty="0"/>
          </a:p>
          <a:p>
            <a:endParaRPr lang="de-DE" sz="2000" dirty="0"/>
          </a:p>
          <a:p>
            <a:endParaRPr lang="de-DE" sz="2000" dirty="0"/>
          </a:p>
        </p:txBody>
      </p:sp>
      <p:pic>
        <p:nvPicPr>
          <p:cNvPr id="5" name="Grafik 4">
            <a:extLst>
              <a:ext uri="{FF2B5EF4-FFF2-40B4-BE49-F238E27FC236}">
                <a16:creationId xmlns:a16="http://schemas.microsoft.com/office/drawing/2014/main" id="{8F2CAF6B-B884-4CF0-9A96-A129CAAFB376}"/>
              </a:ext>
            </a:extLst>
          </p:cNvPr>
          <p:cNvPicPr>
            <a:picLocks noChangeAspect="1"/>
          </p:cNvPicPr>
          <p:nvPr/>
        </p:nvPicPr>
        <p:blipFill>
          <a:blip r:embed="rId3"/>
          <a:stretch>
            <a:fillRect/>
          </a:stretch>
        </p:blipFill>
        <p:spPr>
          <a:xfrm>
            <a:off x="708748" y="1166799"/>
            <a:ext cx="7668344" cy="4906474"/>
          </a:xfrm>
          <a:prstGeom prst="rect">
            <a:avLst/>
          </a:prstGeom>
        </p:spPr>
      </p:pic>
      <p:sp>
        <p:nvSpPr>
          <p:cNvPr id="2" name="Foliennummernplatzhalter 1">
            <a:extLst>
              <a:ext uri="{FF2B5EF4-FFF2-40B4-BE49-F238E27FC236}">
                <a16:creationId xmlns:a16="http://schemas.microsoft.com/office/drawing/2014/main" id="{88861079-5A73-4F56-9685-BB8949F994A3}"/>
              </a:ext>
            </a:extLst>
          </p:cNvPr>
          <p:cNvSpPr>
            <a:spLocks noGrp="1"/>
          </p:cNvSpPr>
          <p:nvPr>
            <p:ph type="sldNum" sz="quarter" idx="12"/>
          </p:nvPr>
        </p:nvSpPr>
        <p:spPr/>
        <p:txBody>
          <a:bodyPr/>
          <a:lstStyle/>
          <a:p>
            <a:pPr>
              <a:defRPr/>
            </a:pPr>
            <a:fld id="{1C2867A0-F623-427E-AB3E-7CA64D419047}" type="slidenum">
              <a:rPr lang="de-DE" altLang="de-DE" smtClean="0"/>
              <a:pPr>
                <a:defRPr/>
              </a:pPr>
              <a:t>102</a:t>
            </a:fld>
            <a:endParaRPr lang="de-DE" altLang="de-DE"/>
          </a:p>
        </p:txBody>
      </p:sp>
    </p:spTree>
    <p:extLst>
      <p:ext uri="{BB962C8B-B14F-4D97-AF65-F5344CB8AC3E}">
        <p14:creationId xmlns:p14="http://schemas.microsoft.com/office/powerpoint/2010/main" val="390009578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81698" y="10160"/>
            <a:ext cx="892244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Vollkosten von Stromerzeugern in Deutschland</a:t>
            </a:r>
          </a:p>
        </p:txBody>
      </p:sp>
      <p:sp>
        <p:nvSpPr>
          <p:cNvPr id="22" name="Textfeld 21">
            <a:extLst>
              <a:ext uri="{FF2B5EF4-FFF2-40B4-BE49-F238E27FC236}">
                <a16:creationId xmlns:a16="http://schemas.microsoft.com/office/drawing/2014/main" id="{97CCA894-FA88-473C-9B92-00EBAEDF6850}"/>
              </a:ext>
            </a:extLst>
          </p:cNvPr>
          <p:cNvSpPr txBox="1"/>
          <p:nvPr/>
        </p:nvSpPr>
        <p:spPr>
          <a:xfrm>
            <a:off x="5278760" y="4547989"/>
            <a:ext cx="184731" cy="2246769"/>
          </a:xfrm>
          <a:prstGeom prst="rect">
            <a:avLst/>
          </a:prstGeom>
          <a:noFill/>
        </p:spPr>
        <p:txBody>
          <a:bodyPr wrap="none" rtlCol="0">
            <a:spAutoFit/>
          </a:bodyPr>
          <a:lstStyle/>
          <a:p>
            <a:endParaRPr lang="de-DE" sz="2000" dirty="0"/>
          </a:p>
          <a:p>
            <a:endParaRPr lang="de-DE" sz="2000" dirty="0"/>
          </a:p>
          <a:p>
            <a:endParaRPr lang="de-DE" sz="2000" dirty="0">
              <a:solidFill>
                <a:srgbClr val="C00000"/>
              </a:solidFill>
            </a:endParaRPr>
          </a:p>
          <a:p>
            <a:endParaRPr lang="de-DE" sz="2000" dirty="0">
              <a:solidFill>
                <a:srgbClr val="C00000"/>
              </a:solidFill>
            </a:endParaRPr>
          </a:p>
          <a:p>
            <a:endParaRPr lang="de-DE" sz="2000" dirty="0"/>
          </a:p>
          <a:p>
            <a:endParaRPr lang="de-DE" sz="2000" dirty="0"/>
          </a:p>
          <a:p>
            <a:endParaRPr lang="de-DE" sz="2000" dirty="0"/>
          </a:p>
        </p:txBody>
      </p:sp>
      <p:pic>
        <p:nvPicPr>
          <p:cNvPr id="3" name="Grafik 2">
            <a:extLst>
              <a:ext uri="{FF2B5EF4-FFF2-40B4-BE49-F238E27FC236}">
                <a16:creationId xmlns:a16="http://schemas.microsoft.com/office/drawing/2014/main" id="{E5739CFB-E37A-438F-8B31-ED90453D5DA8}"/>
              </a:ext>
            </a:extLst>
          </p:cNvPr>
          <p:cNvPicPr>
            <a:picLocks noChangeAspect="1"/>
          </p:cNvPicPr>
          <p:nvPr/>
        </p:nvPicPr>
        <p:blipFill>
          <a:blip r:embed="rId3"/>
          <a:stretch>
            <a:fillRect/>
          </a:stretch>
        </p:blipFill>
        <p:spPr>
          <a:xfrm>
            <a:off x="990600" y="885825"/>
            <a:ext cx="7162800" cy="5086350"/>
          </a:xfrm>
          <a:prstGeom prst="rect">
            <a:avLst/>
          </a:prstGeom>
        </p:spPr>
      </p:pic>
      <p:sp>
        <p:nvSpPr>
          <p:cNvPr id="2" name="Foliennummernplatzhalter 1">
            <a:extLst>
              <a:ext uri="{FF2B5EF4-FFF2-40B4-BE49-F238E27FC236}">
                <a16:creationId xmlns:a16="http://schemas.microsoft.com/office/drawing/2014/main" id="{ABE66DE8-C7F6-440E-B494-E011B82A8030}"/>
              </a:ext>
            </a:extLst>
          </p:cNvPr>
          <p:cNvSpPr>
            <a:spLocks noGrp="1"/>
          </p:cNvSpPr>
          <p:nvPr>
            <p:ph type="sldNum" sz="quarter" idx="12"/>
          </p:nvPr>
        </p:nvSpPr>
        <p:spPr/>
        <p:txBody>
          <a:bodyPr/>
          <a:lstStyle/>
          <a:p>
            <a:pPr>
              <a:defRPr/>
            </a:pPr>
            <a:fld id="{1C2867A0-F623-427E-AB3E-7CA64D419047}" type="slidenum">
              <a:rPr lang="de-DE" altLang="de-DE" smtClean="0"/>
              <a:pPr>
                <a:defRPr/>
              </a:pPr>
              <a:t>103</a:t>
            </a:fld>
            <a:endParaRPr lang="de-DE" altLang="de-DE"/>
          </a:p>
        </p:txBody>
      </p:sp>
    </p:spTree>
    <p:extLst>
      <p:ext uri="{BB962C8B-B14F-4D97-AF65-F5344CB8AC3E}">
        <p14:creationId xmlns:p14="http://schemas.microsoft.com/office/powerpoint/2010/main" val="293944849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ChangeArrowheads="1"/>
          </p:cNvSpPr>
          <p:nvPr/>
        </p:nvSpPr>
        <p:spPr bwMode="auto">
          <a:xfrm>
            <a:off x="1516456" y="10160"/>
            <a:ext cx="605293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Kosten der Energiewende  </a:t>
            </a:r>
            <a:r>
              <a:rPr lang="de-DE" altLang="de-DE" sz="1800" dirty="0">
                <a:solidFill>
                  <a:schemeClr val="tx2"/>
                </a:solidFill>
              </a:rPr>
              <a:t>bis 2021</a:t>
            </a:r>
            <a:endParaRPr lang="de-DE" altLang="de-DE" sz="3600" dirty="0">
              <a:solidFill>
                <a:schemeClr val="tx2"/>
              </a:solidFill>
            </a:endParaRPr>
          </a:p>
        </p:txBody>
      </p:sp>
      <p:pic>
        <p:nvPicPr>
          <p:cNvPr id="3" name="Grafik 2">
            <a:extLst>
              <a:ext uri="{FF2B5EF4-FFF2-40B4-BE49-F238E27FC236}">
                <a16:creationId xmlns:a16="http://schemas.microsoft.com/office/drawing/2014/main" id="{8065834B-68F2-4006-81B4-640363235CC3}"/>
              </a:ext>
            </a:extLst>
          </p:cNvPr>
          <p:cNvPicPr>
            <a:picLocks noChangeAspect="1"/>
          </p:cNvPicPr>
          <p:nvPr/>
        </p:nvPicPr>
        <p:blipFill>
          <a:blip r:embed="rId3"/>
          <a:stretch>
            <a:fillRect/>
          </a:stretch>
        </p:blipFill>
        <p:spPr>
          <a:xfrm>
            <a:off x="463093" y="1052736"/>
            <a:ext cx="8285174" cy="4428492"/>
          </a:xfrm>
          <a:prstGeom prst="rect">
            <a:avLst/>
          </a:prstGeom>
        </p:spPr>
      </p:pic>
      <p:sp>
        <p:nvSpPr>
          <p:cNvPr id="8" name="Fußzeilenplatzhalter 7">
            <a:extLst>
              <a:ext uri="{FF2B5EF4-FFF2-40B4-BE49-F238E27FC236}">
                <a16:creationId xmlns:a16="http://schemas.microsoft.com/office/drawing/2014/main" id="{2910690C-20FF-430D-899B-F68E25C4088A}"/>
              </a:ext>
            </a:extLst>
          </p:cNvPr>
          <p:cNvSpPr>
            <a:spLocks noGrp="1"/>
          </p:cNvSpPr>
          <p:nvPr>
            <p:ph type="ftr" sz="quarter" idx="11"/>
          </p:nvPr>
        </p:nvSpPr>
        <p:spPr/>
        <p:txBody>
          <a:bodyPr/>
          <a:lstStyle/>
          <a:p>
            <a:pPr>
              <a:defRPr/>
            </a:pPr>
            <a:r>
              <a:rPr lang="de-DE" altLang="de-DE"/>
              <a:t>Konferenz des Schiller-Instituts in Berlin am 30.-31.05.2026                                                                                </a:t>
            </a:r>
          </a:p>
        </p:txBody>
      </p:sp>
      <p:sp>
        <p:nvSpPr>
          <p:cNvPr id="11" name="Rechteck 10">
            <a:extLst>
              <a:ext uri="{FF2B5EF4-FFF2-40B4-BE49-F238E27FC236}">
                <a16:creationId xmlns:a16="http://schemas.microsoft.com/office/drawing/2014/main" id="{2ADEF13A-3B40-46D1-B49C-531B9F2CC14A}"/>
              </a:ext>
            </a:extLst>
          </p:cNvPr>
          <p:cNvSpPr/>
          <p:nvPr/>
        </p:nvSpPr>
        <p:spPr bwMode="auto">
          <a:xfrm>
            <a:off x="7344308" y="1124744"/>
            <a:ext cx="1332148" cy="11881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 name="Foliennummernplatzhalter 1">
            <a:extLst>
              <a:ext uri="{FF2B5EF4-FFF2-40B4-BE49-F238E27FC236}">
                <a16:creationId xmlns:a16="http://schemas.microsoft.com/office/drawing/2014/main" id="{17D4E900-25A5-4511-A5B8-3BB255904C42}"/>
              </a:ext>
            </a:extLst>
          </p:cNvPr>
          <p:cNvSpPr>
            <a:spLocks noGrp="1"/>
          </p:cNvSpPr>
          <p:nvPr>
            <p:ph type="sldNum" sz="quarter" idx="12"/>
          </p:nvPr>
        </p:nvSpPr>
        <p:spPr/>
        <p:txBody>
          <a:bodyPr/>
          <a:lstStyle/>
          <a:p>
            <a:pPr>
              <a:defRPr/>
            </a:pPr>
            <a:fld id="{1C2867A0-F623-427E-AB3E-7CA64D419047}" type="slidenum">
              <a:rPr lang="de-DE" altLang="de-DE" smtClean="0"/>
              <a:pPr>
                <a:defRPr/>
              </a:pPr>
              <a:t>104</a:t>
            </a:fld>
            <a:endParaRPr lang="de-DE" altLang="de-DE"/>
          </a:p>
        </p:txBody>
      </p:sp>
    </p:spTree>
    <p:extLst>
      <p:ext uri="{BB962C8B-B14F-4D97-AF65-F5344CB8AC3E}">
        <p14:creationId xmlns:p14="http://schemas.microsoft.com/office/powerpoint/2010/main" val="69513237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2383514" y="10160"/>
            <a:ext cx="431881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Kostenverteilung </a:t>
            </a:r>
            <a:r>
              <a:rPr lang="de-DE" altLang="de-DE" sz="1800" dirty="0">
                <a:solidFill>
                  <a:schemeClr val="tx2"/>
                </a:solidFill>
              </a:rPr>
              <a:t>Beispiel</a:t>
            </a:r>
            <a:endParaRPr lang="de-DE" altLang="de-DE" sz="3600" dirty="0">
              <a:solidFill>
                <a:schemeClr val="tx2"/>
              </a:solidFill>
            </a:endParaRPr>
          </a:p>
        </p:txBody>
      </p:sp>
      <p:grpSp>
        <p:nvGrpSpPr>
          <p:cNvPr id="23" name="Gruppieren 22">
            <a:extLst>
              <a:ext uri="{FF2B5EF4-FFF2-40B4-BE49-F238E27FC236}">
                <a16:creationId xmlns:a16="http://schemas.microsoft.com/office/drawing/2014/main" id="{427D4325-6BAF-46F6-9A14-AC1948BD39D8}"/>
              </a:ext>
            </a:extLst>
          </p:cNvPr>
          <p:cNvGrpSpPr/>
          <p:nvPr/>
        </p:nvGrpSpPr>
        <p:grpSpPr>
          <a:xfrm>
            <a:off x="1157218" y="1112953"/>
            <a:ext cx="1504294" cy="2268146"/>
            <a:chOff x="1157218" y="1112953"/>
            <a:chExt cx="1504294" cy="2268146"/>
          </a:xfrm>
        </p:grpSpPr>
        <p:pic>
          <p:nvPicPr>
            <p:cNvPr id="13" name="Grafik 12">
              <a:extLst>
                <a:ext uri="{FF2B5EF4-FFF2-40B4-BE49-F238E27FC236}">
                  <a16:creationId xmlns:a16="http://schemas.microsoft.com/office/drawing/2014/main" id="{67B95C0B-C38F-4C2E-9FBD-324E40BEFF6F}"/>
                </a:ext>
              </a:extLst>
            </p:cNvPr>
            <p:cNvPicPr>
              <a:picLocks noChangeAspect="1"/>
            </p:cNvPicPr>
            <p:nvPr/>
          </p:nvPicPr>
          <p:blipFill>
            <a:blip r:embed="rId3"/>
            <a:stretch>
              <a:fillRect/>
            </a:stretch>
          </p:blipFill>
          <p:spPr>
            <a:xfrm>
              <a:off x="1157218" y="1112953"/>
              <a:ext cx="1504294" cy="1736074"/>
            </a:xfrm>
            <a:prstGeom prst="rect">
              <a:avLst/>
            </a:prstGeom>
          </p:spPr>
        </p:pic>
        <p:sp>
          <p:nvSpPr>
            <p:cNvPr id="16" name="Textfeld 15">
              <a:extLst>
                <a:ext uri="{FF2B5EF4-FFF2-40B4-BE49-F238E27FC236}">
                  <a16:creationId xmlns:a16="http://schemas.microsoft.com/office/drawing/2014/main" id="{72EC40AF-9D92-4E37-A791-8CE5197D8405}"/>
                </a:ext>
              </a:extLst>
            </p:cNvPr>
            <p:cNvSpPr txBox="1"/>
            <p:nvPr/>
          </p:nvSpPr>
          <p:spPr>
            <a:xfrm>
              <a:off x="1511660" y="2980989"/>
              <a:ext cx="995785" cy="400110"/>
            </a:xfrm>
            <a:prstGeom prst="rect">
              <a:avLst/>
            </a:prstGeom>
            <a:noFill/>
          </p:spPr>
          <p:txBody>
            <a:bodyPr wrap="none" rtlCol="0">
              <a:spAutoFit/>
            </a:bodyPr>
            <a:lstStyle/>
            <a:p>
              <a:r>
                <a:rPr lang="de-DE" sz="2000" dirty="0"/>
                <a:t>Häberle</a:t>
              </a:r>
              <a:endParaRPr lang="de-DE" dirty="0"/>
            </a:p>
          </p:txBody>
        </p:sp>
      </p:grpSp>
      <p:grpSp>
        <p:nvGrpSpPr>
          <p:cNvPr id="24" name="Gruppieren 23">
            <a:extLst>
              <a:ext uri="{FF2B5EF4-FFF2-40B4-BE49-F238E27FC236}">
                <a16:creationId xmlns:a16="http://schemas.microsoft.com/office/drawing/2014/main" id="{91944B20-0573-40D3-A1A6-CA187D9F8393}"/>
              </a:ext>
            </a:extLst>
          </p:cNvPr>
          <p:cNvGrpSpPr/>
          <p:nvPr/>
        </p:nvGrpSpPr>
        <p:grpSpPr>
          <a:xfrm>
            <a:off x="6649088" y="1081239"/>
            <a:ext cx="1504294" cy="2299860"/>
            <a:chOff x="6649088" y="1081239"/>
            <a:chExt cx="1504294" cy="2299860"/>
          </a:xfrm>
        </p:grpSpPr>
        <p:pic>
          <p:nvPicPr>
            <p:cNvPr id="15" name="Grafik 14">
              <a:extLst>
                <a:ext uri="{FF2B5EF4-FFF2-40B4-BE49-F238E27FC236}">
                  <a16:creationId xmlns:a16="http://schemas.microsoft.com/office/drawing/2014/main" id="{EE2EF027-E1F5-4094-BE03-603EFE35D22D}"/>
                </a:ext>
              </a:extLst>
            </p:cNvPr>
            <p:cNvPicPr>
              <a:picLocks noChangeAspect="1"/>
            </p:cNvPicPr>
            <p:nvPr/>
          </p:nvPicPr>
          <p:blipFill>
            <a:blip r:embed="rId3"/>
            <a:stretch>
              <a:fillRect/>
            </a:stretch>
          </p:blipFill>
          <p:spPr>
            <a:xfrm>
              <a:off x="6649088" y="1081239"/>
              <a:ext cx="1504294" cy="1736074"/>
            </a:xfrm>
            <a:prstGeom prst="rect">
              <a:avLst/>
            </a:prstGeom>
          </p:spPr>
        </p:pic>
        <p:sp>
          <p:nvSpPr>
            <p:cNvPr id="17" name="Textfeld 16">
              <a:extLst>
                <a:ext uri="{FF2B5EF4-FFF2-40B4-BE49-F238E27FC236}">
                  <a16:creationId xmlns:a16="http://schemas.microsoft.com/office/drawing/2014/main" id="{3EB82970-EF9B-4933-AF9D-BEFC98E9CB57}"/>
                </a:ext>
              </a:extLst>
            </p:cNvPr>
            <p:cNvSpPr txBox="1"/>
            <p:nvPr/>
          </p:nvSpPr>
          <p:spPr>
            <a:xfrm>
              <a:off x="7141168" y="2980989"/>
              <a:ext cx="954107" cy="400110"/>
            </a:xfrm>
            <a:prstGeom prst="rect">
              <a:avLst/>
            </a:prstGeom>
            <a:noFill/>
          </p:spPr>
          <p:txBody>
            <a:bodyPr wrap="none" rtlCol="0">
              <a:spAutoFit/>
            </a:bodyPr>
            <a:lstStyle/>
            <a:p>
              <a:r>
                <a:rPr lang="de-DE" sz="2000" dirty="0"/>
                <a:t>Hansen</a:t>
              </a:r>
              <a:endParaRPr lang="de-DE" dirty="0"/>
            </a:p>
          </p:txBody>
        </p:sp>
      </p:grpSp>
      <p:sp>
        <p:nvSpPr>
          <p:cNvPr id="18" name="Textfeld 17">
            <a:extLst>
              <a:ext uri="{FF2B5EF4-FFF2-40B4-BE49-F238E27FC236}">
                <a16:creationId xmlns:a16="http://schemas.microsoft.com/office/drawing/2014/main" id="{EC72F064-91B8-4196-BDF9-A5CA9D54B01D}"/>
              </a:ext>
            </a:extLst>
          </p:cNvPr>
          <p:cNvSpPr txBox="1"/>
          <p:nvPr/>
        </p:nvSpPr>
        <p:spPr>
          <a:xfrm>
            <a:off x="3289598" y="2611657"/>
            <a:ext cx="2866490" cy="677108"/>
          </a:xfrm>
          <a:prstGeom prst="rect">
            <a:avLst/>
          </a:prstGeom>
          <a:noFill/>
        </p:spPr>
        <p:txBody>
          <a:bodyPr wrap="none" rtlCol="0">
            <a:spAutoFit/>
          </a:bodyPr>
          <a:lstStyle/>
          <a:p>
            <a:pPr algn="ctr"/>
            <a:r>
              <a:rPr lang="de-DE" sz="1800" dirty="0" err="1"/>
              <a:t>Investkosten</a:t>
            </a:r>
            <a:r>
              <a:rPr lang="de-DE" sz="1800" dirty="0"/>
              <a:t> 300 Mrd. €</a:t>
            </a:r>
          </a:p>
          <a:p>
            <a:pPr algn="ctr"/>
            <a:r>
              <a:rPr lang="de-DE" sz="1800" dirty="0"/>
              <a:t>jährliche Kosten  </a:t>
            </a:r>
            <a:r>
              <a:rPr lang="de-DE" sz="2000" b="1" dirty="0"/>
              <a:t>65 </a:t>
            </a:r>
            <a:r>
              <a:rPr lang="de-DE" sz="2000" b="1" dirty="0" err="1"/>
              <a:t>Mtd</a:t>
            </a:r>
            <a:r>
              <a:rPr lang="de-DE" sz="2000" b="1" dirty="0"/>
              <a:t>. €</a:t>
            </a:r>
            <a:endParaRPr lang="de-DE" sz="1800" b="1" dirty="0"/>
          </a:p>
        </p:txBody>
      </p:sp>
      <p:sp>
        <p:nvSpPr>
          <p:cNvPr id="19" name="Textfeld 18">
            <a:extLst>
              <a:ext uri="{FF2B5EF4-FFF2-40B4-BE49-F238E27FC236}">
                <a16:creationId xmlns:a16="http://schemas.microsoft.com/office/drawing/2014/main" id="{CF42F61D-A6BA-4135-A870-A2F368633D88}"/>
              </a:ext>
            </a:extLst>
          </p:cNvPr>
          <p:cNvSpPr txBox="1"/>
          <p:nvPr/>
        </p:nvSpPr>
        <p:spPr>
          <a:xfrm>
            <a:off x="352735" y="3574487"/>
            <a:ext cx="8856984" cy="400110"/>
          </a:xfrm>
          <a:prstGeom prst="rect">
            <a:avLst/>
          </a:prstGeom>
          <a:noFill/>
        </p:spPr>
        <p:txBody>
          <a:bodyPr wrap="square" rtlCol="0">
            <a:spAutoFit/>
          </a:bodyPr>
          <a:lstStyle/>
          <a:p>
            <a:r>
              <a:rPr lang="de-DE" sz="2000" dirty="0"/>
              <a:t>bei 5.000 kWh/a  Kosten 2.000 €/a		 bei 5.000 kWh/a  Kosten 2.000 €/a</a:t>
            </a:r>
          </a:p>
        </p:txBody>
      </p:sp>
      <p:sp>
        <p:nvSpPr>
          <p:cNvPr id="22" name="Textfeld 21">
            <a:extLst>
              <a:ext uri="{FF2B5EF4-FFF2-40B4-BE49-F238E27FC236}">
                <a16:creationId xmlns:a16="http://schemas.microsoft.com/office/drawing/2014/main" id="{97CCA894-FA88-473C-9B92-00EBAEDF6850}"/>
              </a:ext>
            </a:extLst>
          </p:cNvPr>
          <p:cNvSpPr txBox="1"/>
          <p:nvPr/>
        </p:nvSpPr>
        <p:spPr>
          <a:xfrm>
            <a:off x="5278760" y="4547989"/>
            <a:ext cx="184731" cy="2246769"/>
          </a:xfrm>
          <a:prstGeom prst="rect">
            <a:avLst/>
          </a:prstGeom>
          <a:noFill/>
        </p:spPr>
        <p:txBody>
          <a:bodyPr wrap="none" rtlCol="0">
            <a:spAutoFit/>
          </a:bodyPr>
          <a:lstStyle/>
          <a:p>
            <a:endParaRPr lang="de-DE" sz="2000" dirty="0"/>
          </a:p>
          <a:p>
            <a:endParaRPr lang="de-DE" sz="2000" dirty="0"/>
          </a:p>
          <a:p>
            <a:endParaRPr lang="de-DE" sz="2000" dirty="0">
              <a:solidFill>
                <a:srgbClr val="C00000"/>
              </a:solidFill>
            </a:endParaRPr>
          </a:p>
          <a:p>
            <a:endParaRPr lang="de-DE" sz="2000" dirty="0">
              <a:solidFill>
                <a:srgbClr val="C00000"/>
              </a:solidFill>
            </a:endParaRPr>
          </a:p>
          <a:p>
            <a:endParaRPr lang="de-DE" sz="2000" dirty="0"/>
          </a:p>
          <a:p>
            <a:endParaRPr lang="de-DE" sz="2000" dirty="0"/>
          </a:p>
          <a:p>
            <a:endParaRPr lang="de-DE" sz="2000" dirty="0"/>
          </a:p>
        </p:txBody>
      </p:sp>
      <p:pic>
        <p:nvPicPr>
          <p:cNvPr id="6" name="Grafik 5">
            <a:extLst>
              <a:ext uri="{FF2B5EF4-FFF2-40B4-BE49-F238E27FC236}">
                <a16:creationId xmlns:a16="http://schemas.microsoft.com/office/drawing/2014/main" id="{413B40F7-E217-4AA9-AF86-448CBA670FDB}"/>
              </a:ext>
            </a:extLst>
          </p:cNvPr>
          <p:cNvPicPr>
            <a:picLocks noChangeAspect="1"/>
          </p:cNvPicPr>
          <p:nvPr/>
        </p:nvPicPr>
        <p:blipFill>
          <a:blip r:embed="rId4"/>
          <a:stretch>
            <a:fillRect/>
          </a:stretch>
        </p:blipFill>
        <p:spPr>
          <a:xfrm>
            <a:off x="3411190" y="716622"/>
            <a:ext cx="2321620" cy="1854034"/>
          </a:xfrm>
          <a:prstGeom prst="rect">
            <a:avLst/>
          </a:prstGeom>
        </p:spPr>
      </p:pic>
      <p:sp>
        <p:nvSpPr>
          <p:cNvPr id="7" name="Textfeld 6">
            <a:extLst>
              <a:ext uri="{FF2B5EF4-FFF2-40B4-BE49-F238E27FC236}">
                <a16:creationId xmlns:a16="http://schemas.microsoft.com/office/drawing/2014/main" id="{1DC99341-DBAB-47E8-8373-772AF05A5937}"/>
              </a:ext>
            </a:extLst>
          </p:cNvPr>
          <p:cNvSpPr txBox="1"/>
          <p:nvPr/>
        </p:nvSpPr>
        <p:spPr>
          <a:xfrm>
            <a:off x="352735" y="5506828"/>
            <a:ext cx="8419292" cy="646331"/>
          </a:xfrm>
          <a:prstGeom prst="rect">
            <a:avLst/>
          </a:prstGeom>
          <a:noFill/>
        </p:spPr>
        <p:txBody>
          <a:bodyPr wrap="none" rtlCol="0">
            <a:spAutoFit/>
          </a:bodyPr>
          <a:lstStyle/>
          <a:p>
            <a:r>
              <a:rPr lang="de-DE" sz="2000" dirty="0"/>
              <a:t>bei 4.000 kWh/a  Kosten 1.600 €/a	        bei 5.000 kWh/a  Kosten über 2.000 €/a</a:t>
            </a:r>
          </a:p>
          <a:p>
            <a:endParaRPr lang="de-DE" dirty="0"/>
          </a:p>
        </p:txBody>
      </p:sp>
      <p:pic>
        <p:nvPicPr>
          <p:cNvPr id="9" name="Grafik 8">
            <a:extLst>
              <a:ext uri="{FF2B5EF4-FFF2-40B4-BE49-F238E27FC236}">
                <a16:creationId xmlns:a16="http://schemas.microsoft.com/office/drawing/2014/main" id="{25DF2FCB-D44F-49DD-80EB-532FE2C5440F}"/>
              </a:ext>
            </a:extLst>
          </p:cNvPr>
          <p:cNvPicPr>
            <a:picLocks noChangeAspect="1"/>
          </p:cNvPicPr>
          <p:nvPr/>
        </p:nvPicPr>
        <p:blipFill>
          <a:blip r:embed="rId5"/>
          <a:stretch>
            <a:fillRect/>
          </a:stretch>
        </p:blipFill>
        <p:spPr>
          <a:xfrm>
            <a:off x="1367644" y="4072119"/>
            <a:ext cx="1549923" cy="1261255"/>
          </a:xfrm>
          <a:prstGeom prst="rect">
            <a:avLst/>
          </a:prstGeom>
        </p:spPr>
      </p:pic>
      <p:sp>
        <p:nvSpPr>
          <p:cNvPr id="2" name="Foliennummernplatzhalter 1">
            <a:extLst>
              <a:ext uri="{FF2B5EF4-FFF2-40B4-BE49-F238E27FC236}">
                <a16:creationId xmlns:a16="http://schemas.microsoft.com/office/drawing/2014/main" id="{73F2AAB2-03F6-40E3-A558-5976CBA31F2B}"/>
              </a:ext>
            </a:extLst>
          </p:cNvPr>
          <p:cNvSpPr>
            <a:spLocks noGrp="1"/>
          </p:cNvSpPr>
          <p:nvPr>
            <p:ph type="sldNum" sz="quarter" idx="12"/>
          </p:nvPr>
        </p:nvSpPr>
        <p:spPr/>
        <p:txBody>
          <a:bodyPr/>
          <a:lstStyle/>
          <a:p>
            <a:pPr>
              <a:defRPr/>
            </a:pPr>
            <a:fld id="{1C2867A0-F623-427E-AB3E-7CA64D419047}" type="slidenum">
              <a:rPr lang="de-DE" altLang="de-DE" smtClean="0"/>
              <a:pPr>
                <a:defRPr/>
              </a:pPr>
              <a:t>105</a:t>
            </a:fld>
            <a:endParaRPr lang="de-DE" altLang="de-DE"/>
          </a:p>
        </p:txBody>
      </p:sp>
    </p:spTree>
    <p:extLst>
      <p:ext uri="{BB962C8B-B14F-4D97-AF65-F5344CB8AC3E}">
        <p14:creationId xmlns:p14="http://schemas.microsoft.com/office/powerpoint/2010/main" val="331460969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out)">
                                      <p:cBhvr>
                                        <p:cTn id="7" dur="2000"/>
                                        <p:tgtEl>
                                          <p:spTgt spid="23"/>
                                        </p:tgtEl>
                                      </p:cBhvr>
                                    </p:animEffect>
                                  </p:childTnLst>
                                </p:cTn>
                              </p:par>
                              <p:par>
                                <p:cTn id="8" presetID="6" presetClass="entr" presetSubtype="32"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circle(out)">
                                      <p:cBhvr>
                                        <p:cTn id="10" dur="20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32"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out)">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circle(out)">
                                      <p:cBhvr>
                                        <p:cTn id="20" dur="20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32"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circle(out)">
                                      <p:cBhvr>
                                        <p:cTn id="25" dur="20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32"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circle(out)">
                                      <p:cBhvr>
                                        <p:cTn id="30" dur="2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32"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circle(out)">
                                      <p:cBhvr>
                                        <p:cTn id="3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7"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5"/>
          <p:cNvSpPr>
            <a:spLocks noChangeArrowheads="1"/>
          </p:cNvSpPr>
          <p:nvPr/>
        </p:nvSpPr>
        <p:spPr bwMode="auto">
          <a:xfrm>
            <a:off x="236976" y="96518"/>
            <a:ext cx="8496300" cy="90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Installierte Leistung </a:t>
            </a:r>
          </a:p>
          <a:p>
            <a:pPr algn="ctr" eaLnBrk="1" hangingPunct="1">
              <a:defRPr/>
            </a:pPr>
            <a:r>
              <a:rPr lang="de-DE" altLang="de-DE" sz="2400" dirty="0">
                <a:effectLst/>
                <a:latin typeface="Times New Roman" panose="02020603050405020304" pitchFamily="18" charset="0"/>
              </a:rPr>
              <a:t>Thermische Kraftwerke </a:t>
            </a:r>
            <a:r>
              <a:rPr lang="de-DE" altLang="de-DE" sz="1600" dirty="0">
                <a:effectLst/>
                <a:latin typeface="Times New Roman" panose="02020603050405020304" pitchFamily="18" charset="0"/>
              </a:rPr>
              <a:t>2021 mit Reserve und Sicherheitsbereitschaft </a:t>
            </a:r>
          </a:p>
        </p:txBody>
      </p:sp>
      <p:pic>
        <p:nvPicPr>
          <p:cNvPr id="6" name="Grafik 5"/>
          <p:cNvPicPr>
            <a:picLocks noChangeAspect="1"/>
          </p:cNvPicPr>
          <p:nvPr/>
        </p:nvPicPr>
        <p:blipFill>
          <a:blip r:embed="rId3"/>
          <a:stretch>
            <a:fillRect/>
          </a:stretch>
        </p:blipFill>
        <p:spPr>
          <a:xfrm>
            <a:off x="332226" y="1099189"/>
            <a:ext cx="8401050" cy="4953000"/>
          </a:xfrm>
          <a:prstGeom prst="rect">
            <a:avLst/>
          </a:prstGeom>
        </p:spPr>
      </p:pic>
      <p:sp>
        <p:nvSpPr>
          <p:cNvPr id="13" name="Textfeld 12"/>
          <p:cNvSpPr txBox="1"/>
          <p:nvPr/>
        </p:nvSpPr>
        <p:spPr>
          <a:xfrm>
            <a:off x="4396670" y="1624431"/>
            <a:ext cx="4228465" cy="646331"/>
          </a:xfrm>
          <a:prstGeom prst="rect">
            <a:avLst/>
          </a:prstGeom>
          <a:solidFill>
            <a:schemeClr val="accent3"/>
          </a:solidFill>
        </p:spPr>
        <p:txBody>
          <a:bodyPr wrap="none" rtlCol="0">
            <a:spAutoFit/>
          </a:bodyPr>
          <a:lstStyle/>
          <a:p>
            <a:r>
              <a:rPr lang="de-DE" sz="2800" b="1" dirty="0"/>
              <a:t>Gesamt </a:t>
            </a:r>
            <a:r>
              <a:rPr lang="de-DE" sz="2800" b="1" dirty="0" err="1"/>
              <a:t>konv</a:t>
            </a:r>
            <a:r>
              <a:rPr lang="de-DE" sz="2800" b="1" dirty="0"/>
              <a:t>. </a:t>
            </a:r>
            <a:r>
              <a:rPr lang="de-DE" sz="3600" b="1" dirty="0"/>
              <a:t>81.500</a:t>
            </a:r>
            <a:r>
              <a:rPr lang="de-DE" sz="2800" b="1" dirty="0"/>
              <a:t> </a:t>
            </a:r>
            <a:r>
              <a:rPr lang="de-DE" sz="2000" b="1" dirty="0"/>
              <a:t>MW</a:t>
            </a:r>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79F8AE51-0228-4E1C-B1E2-831950ED034B}"/>
              </a:ext>
            </a:extLst>
          </p:cNvPr>
          <p:cNvSpPr>
            <a:spLocks noGrp="1"/>
          </p:cNvSpPr>
          <p:nvPr>
            <p:ph type="sldNum" sz="quarter" idx="12"/>
          </p:nvPr>
        </p:nvSpPr>
        <p:spPr/>
        <p:txBody>
          <a:bodyPr/>
          <a:lstStyle/>
          <a:p>
            <a:pPr>
              <a:defRPr/>
            </a:pPr>
            <a:fld id="{1C2867A0-F623-427E-AB3E-7CA64D419047}" type="slidenum">
              <a:rPr lang="de-DE" altLang="de-DE" smtClean="0"/>
              <a:pPr>
                <a:defRPr/>
              </a:pPr>
              <a:t>106</a:t>
            </a:fld>
            <a:endParaRPr lang="de-DE" altLang="de-DE"/>
          </a:p>
        </p:txBody>
      </p:sp>
    </p:spTree>
    <p:extLst>
      <p:ext uri="{BB962C8B-B14F-4D97-AF65-F5344CB8AC3E}">
        <p14:creationId xmlns:p14="http://schemas.microsoft.com/office/powerpoint/2010/main" val="352261050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par>
                                <p:cTn id="8" presetID="42" presetClass="entr" presetSubtype="0" fill="hold" grpId="0" nodeType="withEffect">
                                  <p:stCondLst>
                                    <p:cond delay="67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0"/>
                                        <p:tgtEl>
                                          <p:spTgt spid="13"/>
                                        </p:tgtEl>
                                      </p:cBhvr>
                                    </p:animEffect>
                                    <p:anim calcmode="lin" valueType="num">
                                      <p:cBhvr>
                                        <p:cTn id="11" dur="3000" fill="hold"/>
                                        <p:tgtEl>
                                          <p:spTgt spid="13"/>
                                        </p:tgtEl>
                                        <p:attrNameLst>
                                          <p:attrName>ppt_x</p:attrName>
                                        </p:attrNameLst>
                                      </p:cBhvr>
                                      <p:tavLst>
                                        <p:tav tm="0">
                                          <p:val>
                                            <p:strVal val="#ppt_x"/>
                                          </p:val>
                                        </p:tav>
                                        <p:tav tm="100000">
                                          <p:val>
                                            <p:strVal val="#ppt_x"/>
                                          </p:val>
                                        </p:tav>
                                      </p:tavLst>
                                    </p:anim>
                                    <p:anim calcmode="lin" valueType="num">
                                      <p:cBhvr>
                                        <p:cTn id="12" dur="3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rafik 24"/>
          <p:cNvPicPr>
            <a:picLocks noChangeAspect="1"/>
          </p:cNvPicPr>
          <p:nvPr/>
        </p:nvPicPr>
        <p:blipFill>
          <a:blip r:embed="rId3"/>
          <a:stretch>
            <a:fillRect/>
          </a:stretch>
        </p:blipFill>
        <p:spPr>
          <a:xfrm>
            <a:off x="264765" y="1077611"/>
            <a:ext cx="8468511" cy="5025944"/>
          </a:xfrm>
          <a:prstGeom prst="rect">
            <a:avLst/>
          </a:prstGeom>
        </p:spPr>
      </p:pic>
      <p:sp>
        <p:nvSpPr>
          <p:cNvPr id="21" name="Rectangle 5"/>
          <p:cNvSpPr>
            <a:spLocks noChangeArrowheads="1"/>
          </p:cNvSpPr>
          <p:nvPr/>
        </p:nvSpPr>
        <p:spPr bwMode="auto">
          <a:xfrm>
            <a:off x="228009" y="92164"/>
            <a:ext cx="8496300" cy="90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Installierte Leistung </a:t>
            </a:r>
          </a:p>
          <a:p>
            <a:pPr algn="ctr" eaLnBrk="1" hangingPunct="1">
              <a:defRPr/>
            </a:pPr>
            <a:r>
              <a:rPr lang="de-DE" altLang="de-DE" sz="2400" dirty="0">
                <a:effectLst/>
                <a:latin typeface="Times New Roman" panose="02020603050405020304" pitchFamily="18" charset="0"/>
              </a:rPr>
              <a:t>Thermische Kraftwerke </a:t>
            </a:r>
            <a:r>
              <a:rPr lang="de-DE" altLang="de-DE" sz="1600" dirty="0">
                <a:effectLst/>
                <a:latin typeface="Times New Roman" panose="02020603050405020304" pitchFamily="18" charset="0"/>
              </a:rPr>
              <a:t>2030</a:t>
            </a:r>
          </a:p>
        </p:txBody>
      </p:sp>
      <p:sp>
        <p:nvSpPr>
          <p:cNvPr id="16" name="Pfeil nach oben und unten 15"/>
          <p:cNvSpPr/>
          <p:nvPr/>
        </p:nvSpPr>
        <p:spPr bwMode="auto">
          <a:xfrm>
            <a:off x="2555767" y="179475"/>
            <a:ext cx="948535" cy="5198698"/>
          </a:xfrm>
          <a:prstGeom prst="upDownArrow">
            <a:avLst>
              <a:gd name="adj1" fmla="val 59191"/>
              <a:gd name="adj2" fmla="val 47951"/>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dirty="0">
              <a:ln>
                <a:noFill/>
              </a:ln>
              <a:solidFill>
                <a:schemeClr val="tx1"/>
              </a:solidFill>
              <a:effectLst/>
              <a:latin typeface="Times New Roman" panose="02020603050405020304" pitchFamily="18" charset="0"/>
            </a:endParaRPr>
          </a:p>
        </p:txBody>
      </p:sp>
      <p:sp>
        <p:nvSpPr>
          <p:cNvPr id="2" name="Textfeld 1"/>
          <p:cNvSpPr txBox="1"/>
          <p:nvPr/>
        </p:nvSpPr>
        <p:spPr>
          <a:xfrm>
            <a:off x="2712697" y="2778824"/>
            <a:ext cx="678391" cy="307777"/>
          </a:xfrm>
          <a:prstGeom prst="rect">
            <a:avLst/>
          </a:prstGeom>
          <a:noFill/>
        </p:spPr>
        <p:txBody>
          <a:bodyPr wrap="none" rtlCol="0">
            <a:spAutoFit/>
          </a:bodyPr>
          <a:lstStyle/>
          <a:p>
            <a:r>
              <a:rPr lang="de-DE" sz="1400" b="1" dirty="0"/>
              <a:t>50.000</a:t>
            </a:r>
          </a:p>
        </p:txBody>
      </p:sp>
      <p:sp>
        <p:nvSpPr>
          <p:cNvPr id="7" name="Textfeld 6"/>
          <p:cNvSpPr txBox="1"/>
          <p:nvPr/>
        </p:nvSpPr>
        <p:spPr>
          <a:xfrm>
            <a:off x="2564935" y="5467380"/>
            <a:ext cx="1978106" cy="307777"/>
          </a:xfrm>
          <a:prstGeom prst="rect">
            <a:avLst/>
          </a:prstGeom>
          <a:solidFill>
            <a:schemeClr val="bg1"/>
          </a:solidFill>
        </p:spPr>
        <p:txBody>
          <a:bodyPr wrap="none" rtlCol="0">
            <a:spAutoFit/>
          </a:bodyPr>
          <a:lstStyle/>
          <a:p>
            <a:r>
              <a:rPr lang="de-DE" sz="1400" b="1" dirty="0"/>
              <a:t>Wasserstoff  / H2 </a:t>
            </a:r>
            <a:r>
              <a:rPr lang="de-DE" sz="1400" b="1" dirty="0" err="1"/>
              <a:t>ready</a:t>
            </a:r>
            <a:endParaRPr lang="de-DE" sz="1400" b="1" dirty="0"/>
          </a:p>
        </p:txBody>
      </p:sp>
      <p:grpSp>
        <p:nvGrpSpPr>
          <p:cNvPr id="23" name="Gruppieren 22"/>
          <p:cNvGrpSpPr/>
          <p:nvPr/>
        </p:nvGrpSpPr>
        <p:grpSpPr>
          <a:xfrm>
            <a:off x="4311050" y="2871785"/>
            <a:ext cx="3211976" cy="1624536"/>
            <a:chOff x="4311050" y="2871785"/>
            <a:chExt cx="3211976" cy="1624536"/>
          </a:xfrm>
        </p:grpSpPr>
        <p:cxnSp>
          <p:nvCxnSpPr>
            <p:cNvPr id="15" name="Gerader Verbinder 14"/>
            <p:cNvCxnSpPr/>
            <p:nvPr/>
          </p:nvCxnSpPr>
          <p:spPr bwMode="auto">
            <a:xfrm flipV="1">
              <a:off x="4311050" y="3456560"/>
              <a:ext cx="1606197" cy="103976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feld 16"/>
            <p:cNvSpPr txBox="1"/>
            <p:nvPr/>
          </p:nvSpPr>
          <p:spPr>
            <a:xfrm>
              <a:off x="4896986" y="2871785"/>
              <a:ext cx="2626040" cy="584775"/>
            </a:xfrm>
            <a:prstGeom prst="rect">
              <a:avLst/>
            </a:prstGeom>
            <a:solidFill>
              <a:schemeClr val="bg1"/>
            </a:solidFill>
          </p:spPr>
          <p:txBody>
            <a:bodyPr wrap="none" rtlCol="0">
              <a:spAutoFit/>
            </a:bodyPr>
            <a:lstStyle/>
            <a:p>
              <a:pPr algn="ctr"/>
              <a:r>
                <a:rPr lang="de-DE" b="1" dirty="0"/>
                <a:t>Umstellung von Erdgas auf </a:t>
              </a:r>
            </a:p>
            <a:p>
              <a:pPr algn="ctr"/>
              <a:r>
                <a:rPr lang="de-DE" b="1" dirty="0"/>
                <a:t>50 % Wasserstoff bis 2030</a:t>
              </a:r>
            </a:p>
          </p:txBody>
        </p:sp>
      </p:grpSp>
      <p:grpSp>
        <p:nvGrpSpPr>
          <p:cNvPr id="10" name="Gruppieren 9"/>
          <p:cNvGrpSpPr/>
          <p:nvPr/>
        </p:nvGrpSpPr>
        <p:grpSpPr>
          <a:xfrm>
            <a:off x="1542064" y="4833156"/>
            <a:ext cx="502061" cy="587721"/>
            <a:chOff x="1633504" y="4899561"/>
            <a:chExt cx="502061" cy="521316"/>
          </a:xfrm>
        </p:grpSpPr>
        <p:sp>
          <p:nvSpPr>
            <p:cNvPr id="26" name="Rechteck 25"/>
            <p:cNvSpPr/>
            <p:nvPr/>
          </p:nvSpPr>
          <p:spPr bwMode="auto">
            <a:xfrm>
              <a:off x="1679746" y="4899561"/>
              <a:ext cx="409575" cy="521316"/>
            </a:xfrm>
            <a:prstGeom prst="rect">
              <a:avLst/>
            </a:prstGeom>
            <a:solidFill>
              <a:srgbClr val="CC66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7" name="Textfeld 26"/>
            <p:cNvSpPr txBox="1"/>
            <p:nvPr/>
          </p:nvSpPr>
          <p:spPr>
            <a:xfrm>
              <a:off x="1633504" y="5059551"/>
              <a:ext cx="502061" cy="261610"/>
            </a:xfrm>
            <a:prstGeom prst="rect">
              <a:avLst/>
            </a:prstGeom>
            <a:noFill/>
          </p:spPr>
          <p:txBody>
            <a:bodyPr wrap="none" rtlCol="0">
              <a:spAutoFit/>
            </a:bodyPr>
            <a:lstStyle/>
            <a:p>
              <a:r>
                <a:rPr lang="de-DE" sz="1050" dirty="0">
                  <a:solidFill>
                    <a:schemeClr val="bg1"/>
                  </a:solidFill>
                </a:rPr>
                <a:t>5.000</a:t>
              </a:r>
            </a:p>
          </p:txBody>
        </p:sp>
      </p:gr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5F93A93D-6449-46CF-A3C3-EA42605D8D9B}"/>
              </a:ext>
            </a:extLst>
          </p:cNvPr>
          <p:cNvSpPr>
            <a:spLocks noGrp="1"/>
          </p:cNvSpPr>
          <p:nvPr>
            <p:ph type="sldNum" sz="quarter" idx="12"/>
          </p:nvPr>
        </p:nvSpPr>
        <p:spPr/>
        <p:txBody>
          <a:bodyPr/>
          <a:lstStyle/>
          <a:p>
            <a:pPr>
              <a:defRPr/>
            </a:pPr>
            <a:fld id="{1C2867A0-F623-427E-AB3E-7CA64D419047}" type="slidenum">
              <a:rPr lang="de-DE" altLang="de-DE" smtClean="0"/>
              <a:pPr>
                <a:defRPr/>
              </a:pPr>
              <a:t>107</a:t>
            </a:fld>
            <a:endParaRPr lang="de-DE" altLang="de-DE"/>
          </a:p>
        </p:txBody>
      </p:sp>
    </p:spTree>
    <p:extLst>
      <p:ext uri="{BB962C8B-B14F-4D97-AF65-F5344CB8AC3E}">
        <p14:creationId xmlns:p14="http://schemas.microsoft.com/office/powerpoint/2010/main" val="234377092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out)">
                                      <p:cBhvr>
                                        <p:cTn id="12" dur="2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out)">
                                      <p:cBhvr>
                                        <p:cTn id="17" dur="2000"/>
                                        <p:tgtEl>
                                          <p:spTgt spid="16"/>
                                        </p:tgtEl>
                                      </p:cBhvr>
                                    </p:animEffect>
                                  </p:childTnLst>
                                </p:cTn>
                              </p:par>
                              <p:par>
                                <p:cTn id="18" presetID="6" presetClass="entr" presetSubtype="32"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ircle(out)">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79767"/>
            <a:ext cx="8229600" cy="562074"/>
          </a:xfrm>
        </p:spPr>
        <p:txBody>
          <a:bodyPr/>
          <a:lstStyle/>
          <a:p>
            <a:r>
              <a:rPr lang="de-DE" dirty="0"/>
              <a:t>Solar-Wasserstoffsystem  </a:t>
            </a:r>
            <a:r>
              <a:rPr lang="de-DE" sz="1600" b="1" dirty="0"/>
              <a:t>Firma HPS</a:t>
            </a:r>
          </a:p>
        </p:txBody>
      </p:sp>
      <p:pic>
        <p:nvPicPr>
          <p:cNvPr id="6" name="Inhaltsplatzhalter 5"/>
          <p:cNvPicPr>
            <a:picLocks noGrp="1" noChangeAspect="1"/>
          </p:cNvPicPr>
          <p:nvPr>
            <p:ph idx="1"/>
          </p:nvPr>
        </p:nvPicPr>
        <p:blipFill>
          <a:blip r:embed="rId3"/>
          <a:stretch>
            <a:fillRect/>
          </a:stretch>
        </p:blipFill>
        <p:spPr>
          <a:xfrm>
            <a:off x="281485" y="2208927"/>
            <a:ext cx="4500003" cy="3594556"/>
          </a:xfrm>
          <a:prstGeom prst="rect">
            <a:avLst/>
          </a:prstGeom>
        </p:spPr>
      </p:pic>
      <p:sp>
        <p:nvSpPr>
          <p:cNvPr id="7" name="Rechteck 6"/>
          <p:cNvSpPr/>
          <p:nvPr/>
        </p:nvSpPr>
        <p:spPr>
          <a:xfrm>
            <a:off x="552128" y="843856"/>
            <a:ext cx="8604956" cy="307777"/>
          </a:xfrm>
          <a:prstGeom prst="rect">
            <a:avLst/>
          </a:prstGeom>
        </p:spPr>
        <p:txBody>
          <a:bodyPr wrap="square">
            <a:spAutoFit/>
          </a:bodyPr>
          <a:lstStyle/>
          <a:p>
            <a:r>
              <a:rPr lang="de-DE" sz="1400" dirty="0">
                <a:hlinkClick r:id="rId4"/>
              </a:rPr>
              <a:t>Völlig unabhängig vom Stromnetz: So rüsten Sie Ihr Haus auf Wasserstoff um - EFAHRER.com (chip.de)</a:t>
            </a:r>
            <a:endParaRPr lang="de-DE" sz="1400" dirty="0"/>
          </a:p>
        </p:txBody>
      </p:sp>
      <p:sp>
        <p:nvSpPr>
          <p:cNvPr id="8" name="Rechteck 7"/>
          <p:cNvSpPr/>
          <p:nvPr/>
        </p:nvSpPr>
        <p:spPr>
          <a:xfrm>
            <a:off x="457200" y="1218615"/>
            <a:ext cx="8327268" cy="1015663"/>
          </a:xfrm>
          <a:prstGeom prst="rect">
            <a:avLst/>
          </a:prstGeom>
        </p:spPr>
        <p:txBody>
          <a:bodyPr wrap="square">
            <a:spAutoFit/>
          </a:bodyPr>
          <a:lstStyle/>
          <a:p>
            <a:pPr algn="ctr"/>
            <a:r>
              <a:rPr lang="de-DE" sz="2000" b="1" dirty="0">
                <a:solidFill>
                  <a:srgbClr val="002060"/>
                </a:solidFill>
                <a:ea typeface="Calibri" panose="020F0502020204030204" pitchFamily="34" charset="0"/>
              </a:rPr>
              <a:t>Einfamilienhaus mit 4 Personen  einem Verbrauch von 3.000 kWh/Jahr, mit </a:t>
            </a:r>
            <a:r>
              <a:rPr lang="de-DE" sz="2000" b="1" dirty="0" err="1">
                <a:solidFill>
                  <a:srgbClr val="002060"/>
                </a:solidFill>
                <a:ea typeface="Calibri" panose="020F0502020204030204" pitchFamily="34" charset="0"/>
              </a:rPr>
              <a:t>Investkosten</a:t>
            </a:r>
            <a:r>
              <a:rPr lang="de-DE" sz="2000" b="1" dirty="0">
                <a:solidFill>
                  <a:srgbClr val="002060"/>
                </a:solidFill>
                <a:ea typeface="Calibri" panose="020F0502020204030204" pitchFamily="34" charset="0"/>
              </a:rPr>
              <a:t> von 160.000 Euro und einem jährlichen Serviceaufwand von 770 Euro. </a:t>
            </a:r>
            <a:endParaRPr lang="de-DE" sz="2000" b="1" dirty="0"/>
          </a:p>
        </p:txBody>
      </p:sp>
      <p:sp>
        <p:nvSpPr>
          <p:cNvPr id="9" name="Rechteck 8"/>
          <p:cNvSpPr/>
          <p:nvPr/>
        </p:nvSpPr>
        <p:spPr>
          <a:xfrm>
            <a:off x="4768912" y="2387007"/>
            <a:ext cx="4267584" cy="3293209"/>
          </a:xfrm>
          <a:prstGeom prst="rect">
            <a:avLst/>
          </a:prstGeom>
        </p:spPr>
        <p:txBody>
          <a:bodyPr wrap="square">
            <a:spAutoFit/>
          </a:bodyPr>
          <a:lstStyle/>
          <a:p>
            <a:pPr algn="ctr">
              <a:spcAft>
                <a:spcPts val="0"/>
              </a:spcAft>
            </a:pPr>
            <a:r>
              <a:rPr lang="de-DE" sz="2400" b="1" dirty="0">
                <a:solidFill>
                  <a:srgbClr val="002060"/>
                </a:solidFill>
                <a:ea typeface="Calibri" panose="020F0502020204030204" pitchFamily="34" charset="0"/>
              </a:rPr>
              <a:t>Bei einer angenommenen Lebensdauer von 30 Jahren, linearen Abschreibung und einem Zinssatz von 3% ergeben sich Stromerzeugungskosten von </a:t>
            </a:r>
          </a:p>
          <a:p>
            <a:pPr algn="ctr">
              <a:spcAft>
                <a:spcPts val="0"/>
              </a:spcAft>
            </a:pPr>
            <a:r>
              <a:rPr lang="de-DE" sz="2400" b="1" dirty="0">
                <a:solidFill>
                  <a:srgbClr val="002060"/>
                </a:solidFill>
                <a:ea typeface="Calibri" panose="020F0502020204030204" pitchFamily="34" charset="0"/>
              </a:rPr>
              <a:t> </a:t>
            </a:r>
          </a:p>
          <a:p>
            <a:pPr algn="ctr">
              <a:spcAft>
                <a:spcPts val="0"/>
              </a:spcAft>
            </a:pPr>
            <a:r>
              <a:rPr lang="de-DE" sz="4000" b="1" dirty="0">
                <a:solidFill>
                  <a:srgbClr val="FF0000"/>
                </a:solidFill>
                <a:ea typeface="Calibri" panose="020F0502020204030204" pitchFamily="34" charset="0"/>
              </a:rPr>
              <a:t>2,74 Euro / kWh </a:t>
            </a:r>
            <a:endParaRPr lang="de-DE" sz="2000" b="1" dirty="0">
              <a:solidFill>
                <a:srgbClr val="FF0000"/>
              </a:solidFill>
              <a:effectLst/>
              <a:latin typeface="Calibri" panose="020F0502020204030204" pitchFamily="34" charset="0"/>
              <a:ea typeface="Calibri" panose="020F0502020204030204" pitchFamily="34" charset="0"/>
            </a:endParaRPr>
          </a:p>
        </p:txBody>
      </p:sp>
      <p:sp>
        <p:nvSpPr>
          <p:cNvPr id="10" name="Rechteck 9"/>
          <p:cNvSpPr/>
          <p:nvPr/>
        </p:nvSpPr>
        <p:spPr>
          <a:xfrm>
            <a:off x="1149772" y="5782231"/>
            <a:ext cx="7884876" cy="338554"/>
          </a:xfrm>
          <a:prstGeom prst="rect">
            <a:avLst/>
          </a:prstGeom>
        </p:spPr>
        <p:txBody>
          <a:bodyPr wrap="square">
            <a:spAutoFit/>
          </a:bodyPr>
          <a:lstStyle/>
          <a:p>
            <a:r>
              <a:rPr lang="de-DE" dirty="0">
                <a:hlinkClick r:id="rId5"/>
              </a:rPr>
              <a:t>Stromspeicher basierend auf Wasserstoff und Solarenergie (homepowersolutions.de)</a:t>
            </a:r>
            <a:endParaRPr lang="de-DE" dirty="0"/>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B16C4EA2-8F6C-4B23-9F44-F41C58F6172A}"/>
              </a:ext>
            </a:extLst>
          </p:cNvPr>
          <p:cNvSpPr>
            <a:spLocks noGrp="1"/>
          </p:cNvSpPr>
          <p:nvPr>
            <p:ph type="sldNum" sz="quarter" idx="12"/>
          </p:nvPr>
        </p:nvSpPr>
        <p:spPr/>
        <p:txBody>
          <a:bodyPr/>
          <a:lstStyle/>
          <a:p>
            <a:pPr>
              <a:defRPr/>
            </a:pPr>
            <a:fld id="{1C2867A0-F623-427E-AB3E-7CA64D419047}" type="slidenum">
              <a:rPr lang="de-DE" altLang="de-DE" smtClean="0"/>
              <a:pPr>
                <a:defRPr/>
              </a:pPr>
              <a:t>108</a:t>
            </a:fld>
            <a:endParaRPr lang="de-DE" altLang="de-DE"/>
          </a:p>
        </p:txBody>
      </p:sp>
    </p:spTree>
    <p:extLst>
      <p:ext uri="{BB962C8B-B14F-4D97-AF65-F5344CB8AC3E}">
        <p14:creationId xmlns:p14="http://schemas.microsoft.com/office/powerpoint/2010/main" val="221136445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out)">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out)">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4605" y="80628"/>
            <a:ext cx="8229600" cy="504056"/>
          </a:xfrm>
        </p:spPr>
        <p:txBody>
          <a:bodyPr/>
          <a:lstStyle/>
          <a:p>
            <a:r>
              <a:rPr lang="de-DE" dirty="0"/>
              <a:t>Stromerzeugungskosten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6" name="Grafik 5"/>
          <p:cNvPicPr>
            <a:picLocks noChangeAspect="1"/>
          </p:cNvPicPr>
          <p:nvPr/>
        </p:nvPicPr>
        <p:blipFill>
          <a:blip r:embed="rId3"/>
          <a:stretch>
            <a:fillRect/>
          </a:stretch>
        </p:blipFill>
        <p:spPr>
          <a:xfrm>
            <a:off x="251520" y="699334"/>
            <a:ext cx="8676964" cy="5429966"/>
          </a:xfrm>
          <a:prstGeom prst="rect">
            <a:avLst/>
          </a:prstGeom>
        </p:spPr>
      </p:pic>
      <p:sp>
        <p:nvSpPr>
          <p:cNvPr id="3" name="Foliennummernplatzhalter 2">
            <a:extLst>
              <a:ext uri="{FF2B5EF4-FFF2-40B4-BE49-F238E27FC236}">
                <a16:creationId xmlns:a16="http://schemas.microsoft.com/office/drawing/2014/main" id="{C539B4DA-269C-4BA2-B1A8-DF819D86BEC2}"/>
              </a:ext>
            </a:extLst>
          </p:cNvPr>
          <p:cNvSpPr>
            <a:spLocks noGrp="1"/>
          </p:cNvSpPr>
          <p:nvPr>
            <p:ph type="sldNum" sz="quarter" idx="12"/>
          </p:nvPr>
        </p:nvSpPr>
        <p:spPr/>
        <p:txBody>
          <a:bodyPr/>
          <a:lstStyle/>
          <a:p>
            <a:pPr>
              <a:defRPr/>
            </a:pPr>
            <a:fld id="{1C2867A0-F623-427E-AB3E-7CA64D419047}" type="slidenum">
              <a:rPr lang="de-DE" altLang="de-DE" smtClean="0"/>
              <a:pPr>
                <a:defRPr/>
              </a:pPr>
              <a:t>109</a:t>
            </a:fld>
            <a:endParaRPr lang="de-DE" altLang="de-DE"/>
          </a:p>
        </p:txBody>
      </p:sp>
    </p:spTree>
    <p:extLst>
      <p:ext uri="{BB962C8B-B14F-4D97-AF65-F5344CB8AC3E}">
        <p14:creationId xmlns:p14="http://schemas.microsoft.com/office/powerpoint/2010/main" val="141248738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198" y="68059"/>
            <a:ext cx="8229600" cy="549734"/>
          </a:xfrm>
        </p:spPr>
        <p:txBody>
          <a:bodyPr/>
          <a:lstStyle/>
          <a:p>
            <a:r>
              <a:rPr lang="de-DE" dirty="0"/>
              <a:t>Balkonkraftwerk </a:t>
            </a:r>
            <a:r>
              <a:rPr lang="de-DE" sz="1800" dirty="0"/>
              <a:t>800 Watt </a:t>
            </a:r>
            <a:r>
              <a:rPr lang="de-DE" sz="1800" dirty="0" err="1"/>
              <a:t>peak</a:t>
            </a:r>
            <a:endParaRPr lang="de-DE" sz="1800" dirty="0"/>
          </a:p>
        </p:txBody>
      </p:sp>
      <p:pic>
        <p:nvPicPr>
          <p:cNvPr id="6" name="Grafik 5"/>
          <p:cNvPicPr>
            <a:picLocks noChangeAspect="1"/>
          </p:cNvPicPr>
          <p:nvPr/>
        </p:nvPicPr>
        <p:blipFill>
          <a:blip r:embed="rId3"/>
          <a:stretch>
            <a:fillRect/>
          </a:stretch>
        </p:blipFill>
        <p:spPr>
          <a:xfrm>
            <a:off x="2195736" y="613969"/>
            <a:ext cx="4932040" cy="1822245"/>
          </a:xfrm>
          <a:prstGeom prst="rect">
            <a:avLst/>
          </a:prstGeom>
        </p:spPr>
      </p:pic>
      <p:sp>
        <p:nvSpPr>
          <p:cNvPr id="9" name="Textfeld 8"/>
          <p:cNvSpPr txBox="1"/>
          <p:nvPr/>
        </p:nvSpPr>
        <p:spPr>
          <a:xfrm>
            <a:off x="7370438" y="1196752"/>
            <a:ext cx="1346844" cy="584775"/>
          </a:xfrm>
          <a:prstGeom prst="rect">
            <a:avLst/>
          </a:prstGeom>
          <a:noFill/>
        </p:spPr>
        <p:txBody>
          <a:bodyPr wrap="none" rtlCol="0">
            <a:spAutoFit/>
          </a:bodyPr>
          <a:lstStyle/>
          <a:p>
            <a:r>
              <a:rPr lang="de-DE" sz="3200" b="1" dirty="0"/>
              <a:t>€ 499.-</a:t>
            </a:r>
          </a:p>
        </p:txBody>
      </p:sp>
      <p:pic>
        <p:nvPicPr>
          <p:cNvPr id="7" name="Grafik 6"/>
          <p:cNvPicPr>
            <a:picLocks noChangeAspect="1"/>
          </p:cNvPicPr>
          <p:nvPr/>
        </p:nvPicPr>
        <p:blipFill>
          <a:blip r:embed="rId4"/>
          <a:stretch>
            <a:fillRect/>
          </a:stretch>
        </p:blipFill>
        <p:spPr>
          <a:xfrm>
            <a:off x="251520" y="2630553"/>
            <a:ext cx="8568952" cy="3456383"/>
          </a:xfrm>
          <a:prstGeom prst="rect">
            <a:avLst/>
          </a:prstGeom>
        </p:spPr>
      </p:pic>
      <p:sp>
        <p:nvSpPr>
          <p:cNvPr id="8" name="Rechteck 7"/>
          <p:cNvSpPr/>
          <p:nvPr/>
        </p:nvSpPr>
        <p:spPr bwMode="auto">
          <a:xfrm>
            <a:off x="4644008" y="5301208"/>
            <a:ext cx="4042790" cy="6840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0" name="Fußzeilenplatzhalter 9"/>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F0697FB4-7A45-4303-8738-E2498E501283}"/>
              </a:ext>
            </a:extLst>
          </p:cNvPr>
          <p:cNvSpPr>
            <a:spLocks noGrp="1"/>
          </p:cNvSpPr>
          <p:nvPr>
            <p:ph type="sldNum" sz="quarter" idx="12"/>
          </p:nvPr>
        </p:nvSpPr>
        <p:spPr/>
        <p:txBody>
          <a:bodyPr/>
          <a:lstStyle/>
          <a:p>
            <a:pPr>
              <a:defRPr/>
            </a:pPr>
            <a:fld id="{1C2867A0-F623-427E-AB3E-7CA64D419047}" type="slidenum">
              <a:rPr lang="de-DE" altLang="de-DE" smtClean="0"/>
              <a:pPr>
                <a:defRPr/>
              </a:pPr>
              <a:t>110</a:t>
            </a:fld>
            <a:endParaRPr lang="de-DE" altLang="de-DE"/>
          </a:p>
        </p:txBody>
      </p:sp>
    </p:spTree>
    <p:extLst>
      <p:ext uri="{BB962C8B-B14F-4D97-AF65-F5344CB8AC3E}">
        <p14:creationId xmlns:p14="http://schemas.microsoft.com/office/powerpoint/2010/main" val="65148564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out)">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out)">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Balkonkraftwerk </a:t>
            </a:r>
            <a:r>
              <a:rPr lang="de-DE" sz="1800" dirty="0"/>
              <a:t>800 Watt </a:t>
            </a:r>
            <a:r>
              <a:rPr lang="de-DE" sz="1800" dirty="0" err="1"/>
              <a:t>peak</a:t>
            </a:r>
            <a:endParaRPr lang="de-DE" sz="1800" dirty="0"/>
          </a:p>
        </p:txBody>
      </p:sp>
      <p:pic>
        <p:nvPicPr>
          <p:cNvPr id="6" name="Grafik 5"/>
          <p:cNvPicPr>
            <a:picLocks noChangeAspect="1"/>
          </p:cNvPicPr>
          <p:nvPr/>
        </p:nvPicPr>
        <p:blipFill>
          <a:blip r:embed="rId3"/>
          <a:stretch>
            <a:fillRect/>
          </a:stretch>
        </p:blipFill>
        <p:spPr>
          <a:xfrm>
            <a:off x="2195736" y="613969"/>
            <a:ext cx="4932040" cy="1822245"/>
          </a:xfrm>
          <a:prstGeom prst="rect">
            <a:avLst/>
          </a:prstGeom>
        </p:spPr>
      </p:pic>
      <p:sp>
        <p:nvSpPr>
          <p:cNvPr id="9" name="Textfeld 8"/>
          <p:cNvSpPr txBox="1"/>
          <p:nvPr/>
        </p:nvSpPr>
        <p:spPr>
          <a:xfrm>
            <a:off x="7370438" y="1196752"/>
            <a:ext cx="1346844" cy="584775"/>
          </a:xfrm>
          <a:prstGeom prst="rect">
            <a:avLst/>
          </a:prstGeom>
          <a:noFill/>
        </p:spPr>
        <p:txBody>
          <a:bodyPr wrap="none" rtlCol="0">
            <a:spAutoFit/>
          </a:bodyPr>
          <a:lstStyle/>
          <a:p>
            <a:r>
              <a:rPr lang="de-DE" sz="3200" b="1" dirty="0"/>
              <a:t>€ 499.-</a:t>
            </a:r>
          </a:p>
        </p:txBody>
      </p:sp>
      <p:pic>
        <p:nvPicPr>
          <p:cNvPr id="7" name="Grafik 6"/>
          <p:cNvPicPr>
            <a:picLocks noChangeAspect="1"/>
          </p:cNvPicPr>
          <p:nvPr/>
        </p:nvPicPr>
        <p:blipFill>
          <a:blip r:embed="rId4"/>
          <a:stretch>
            <a:fillRect/>
          </a:stretch>
        </p:blipFill>
        <p:spPr>
          <a:xfrm>
            <a:off x="251520" y="2630553"/>
            <a:ext cx="8568952" cy="3456383"/>
          </a:xfrm>
          <a:prstGeom prst="rect">
            <a:avLst/>
          </a:prstGeom>
        </p:spPr>
      </p:pic>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0B217BF3-FBAE-455F-822E-E272BF581150}"/>
              </a:ext>
            </a:extLst>
          </p:cNvPr>
          <p:cNvSpPr>
            <a:spLocks noGrp="1"/>
          </p:cNvSpPr>
          <p:nvPr>
            <p:ph type="sldNum" sz="quarter" idx="12"/>
          </p:nvPr>
        </p:nvSpPr>
        <p:spPr/>
        <p:txBody>
          <a:bodyPr/>
          <a:lstStyle/>
          <a:p>
            <a:pPr>
              <a:defRPr/>
            </a:pPr>
            <a:fld id="{1C2867A0-F623-427E-AB3E-7CA64D419047}" type="slidenum">
              <a:rPr lang="de-DE" altLang="de-DE" smtClean="0"/>
              <a:pPr>
                <a:defRPr/>
              </a:pPr>
              <a:t>111</a:t>
            </a:fld>
            <a:endParaRPr lang="de-DE" altLang="de-DE"/>
          </a:p>
        </p:txBody>
      </p:sp>
    </p:spTree>
    <p:extLst>
      <p:ext uri="{BB962C8B-B14F-4D97-AF65-F5344CB8AC3E}">
        <p14:creationId xmlns:p14="http://schemas.microsoft.com/office/powerpoint/2010/main" val="348056780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ußzeilenplatzhalter 4"/>
          <p:cNvSpPr>
            <a:spLocks noGrp="1"/>
          </p:cNvSpPr>
          <p:nvPr>
            <p:ph type="ftr" sz="quarter" idx="11"/>
          </p:nvPr>
        </p:nvSpPr>
        <p:spPr>
          <a:noFill/>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400"/>
              <a:t>Konferenz des Schiller-Instituts in Berlin am 30.-31.05.2026                                                                                </a:t>
            </a:r>
          </a:p>
        </p:txBody>
      </p:sp>
      <p:sp>
        <p:nvSpPr>
          <p:cNvPr id="784386" name="Rectangle 2"/>
          <p:cNvSpPr>
            <a:spLocks noChangeArrowheads="1"/>
          </p:cNvSpPr>
          <p:nvPr/>
        </p:nvSpPr>
        <p:spPr bwMode="auto">
          <a:xfrm>
            <a:off x="1177925" y="-50800"/>
            <a:ext cx="6483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600" dirty="0">
                <a:solidFill>
                  <a:schemeClr val="tx2"/>
                </a:solidFill>
              </a:rPr>
              <a:t>Grundlagen zur Energieerzeugung</a:t>
            </a:r>
          </a:p>
        </p:txBody>
      </p:sp>
      <p:sp>
        <p:nvSpPr>
          <p:cNvPr id="46085" name="AutoShape 3" descr="Bildergebnis für photovoltaik sonne"/>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600"/>
          </a:p>
        </p:txBody>
      </p:sp>
      <p:sp>
        <p:nvSpPr>
          <p:cNvPr id="46086" name="AutoShape 4" descr="Bildergebnis für photovoltaik sonne"/>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600"/>
          </a:p>
        </p:txBody>
      </p:sp>
      <p:pic>
        <p:nvPicPr>
          <p:cNvPr id="46087" name="Picture 5" descr="Bildergebnis für photovoltaik son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875" y="1233488"/>
            <a:ext cx="1725613"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6" descr="Bildergebnis für windkraftwe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875" y="2420938"/>
            <a:ext cx="172561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7" descr="Bildergebnis für wasserkraftwer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875" y="3716338"/>
            <a:ext cx="17621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Picture 8" descr="Bildergebnis für kohlekraftwer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 y="5049838"/>
            <a:ext cx="1763713"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1" name="Text Box 9"/>
          <p:cNvSpPr txBox="1">
            <a:spLocks noChangeArrowheads="1"/>
          </p:cNvSpPr>
          <p:nvPr/>
        </p:nvSpPr>
        <p:spPr bwMode="auto">
          <a:xfrm>
            <a:off x="2843213" y="657225"/>
            <a:ext cx="630078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800" dirty="0"/>
              <a:t>Leistung  </a:t>
            </a:r>
            <a:r>
              <a:rPr lang="de-DE" altLang="de-DE" sz="1800" dirty="0"/>
              <a:t>x</a:t>
            </a:r>
            <a:r>
              <a:rPr lang="de-DE" altLang="de-DE" sz="2800" dirty="0"/>
              <a:t>  Nutzungszeit/a  </a:t>
            </a:r>
            <a:r>
              <a:rPr lang="de-DE" altLang="de-DE" sz="1800" dirty="0"/>
              <a:t>=  </a:t>
            </a:r>
            <a:r>
              <a:rPr lang="de-DE" altLang="de-DE" sz="2800" dirty="0"/>
              <a:t>Arbeit/a</a:t>
            </a:r>
          </a:p>
          <a:p>
            <a:pPr>
              <a:lnSpc>
                <a:spcPct val="100000"/>
              </a:lnSpc>
              <a:spcBef>
                <a:spcPct val="0"/>
              </a:spcBef>
              <a:buClrTx/>
              <a:buSzTx/>
              <a:buFontTx/>
              <a:buNone/>
            </a:pPr>
            <a:r>
              <a:rPr lang="de-DE" altLang="de-DE" sz="2800" dirty="0"/>
              <a:t>        </a:t>
            </a:r>
            <a:r>
              <a:rPr lang="de-DE" altLang="de-DE" sz="1800" b="1" dirty="0"/>
              <a:t>kW                      Stunden/a                  kWh</a:t>
            </a:r>
            <a:r>
              <a:rPr lang="de-DE" altLang="de-DE" sz="2800" b="1" dirty="0"/>
              <a:t> </a:t>
            </a:r>
          </a:p>
        </p:txBody>
      </p:sp>
      <p:sp>
        <p:nvSpPr>
          <p:cNvPr id="46092" name="Text Box 10"/>
          <p:cNvSpPr txBox="1">
            <a:spLocks noChangeArrowheads="1"/>
          </p:cNvSpPr>
          <p:nvPr/>
        </p:nvSpPr>
        <p:spPr bwMode="auto">
          <a:xfrm>
            <a:off x="5219700" y="1700213"/>
            <a:ext cx="1223963"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1600">
                <a:solidFill>
                  <a:schemeClr val="tx1"/>
                </a:solidFill>
                <a:latin typeface="Times New Roman" panose="02020603050405020304" pitchFamily="18" charset="0"/>
              </a:defRPr>
            </a:lvl1pPr>
            <a:lvl2pPr marL="914400" indent="-457200">
              <a:defRPr sz="1600">
                <a:solidFill>
                  <a:schemeClr val="tx1"/>
                </a:solidFill>
                <a:latin typeface="Times New Roman" panose="02020603050405020304" pitchFamily="18" charset="0"/>
              </a:defRPr>
            </a:lvl2pPr>
            <a:lvl3pPr marL="1371600" indent="-457200">
              <a:defRPr sz="1600">
                <a:solidFill>
                  <a:schemeClr val="tx1"/>
                </a:solidFill>
                <a:latin typeface="Times New Roman" panose="02020603050405020304" pitchFamily="18" charset="0"/>
              </a:defRPr>
            </a:lvl3pPr>
            <a:lvl4pPr marL="1828800" indent="-457200">
              <a:defRPr sz="1600">
                <a:solidFill>
                  <a:schemeClr val="tx1"/>
                </a:solidFill>
                <a:latin typeface="Times New Roman" panose="02020603050405020304" pitchFamily="18" charset="0"/>
              </a:defRPr>
            </a:lvl4pPr>
            <a:lvl5pPr marL="2286000" indent="-457200">
              <a:defRPr sz="1600">
                <a:solidFill>
                  <a:schemeClr val="tx1"/>
                </a:solidFill>
                <a:latin typeface="Times New Roman" panose="02020603050405020304" pitchFamily="18" charset="0"/>
              </a:defRPr>
            </a:lvl5pPr>
            <a:lvl6pPr marL="2743200" indent="-457200" eaLnBrk="0" fontAlgn="base" hangingPunct="0">
              <a:spcBef>
                <a:spcPct val="0"/>
              </a:spcBef>
              <a:spcAft>
                <a:spcPct val="0"/>
              </a:spcAft>
              <a:defRPr sz="1600">
                <a:solidFill>
                  <a:schemeClr val="tx1"/>
                </a:solidFill>
                <a:latin typeface="Times New Roman" panose="02020603050405020304" pitchFamily="18" charset="0"/>
              </a:defRPr>
            </a:lvl6pPr>
            <a:lvl7pPr marL="3200400" indent="-457200" eaLnBrk="0" fontAlgn="base" hangingPunct="0">
              <a:spcBef>
                <a:spcPct val="0"/>
              </a:spcBef>
              <a:spcAft>
                <a:spcPct val="0"/>
              </a:spcAft>
              <a:defRPr sz="1600">
                <a:solidFill>
                  <a:schemeClr val="tx1"/>
                </a:solidFill>
                <a:latin typeface="Times New Roman" panose="02020603050405020304" pitchFamily="18" charset="0"/>
              </a:defRPr>
            </a:lvl7pPr>
            <a:lvl8pPr marL="3657600" indent="-457200" eaLnBrk="0" fontAlgn="base" hangingPunct="0">
              <a:spcBef>
                <a:spcPct val="0"/>
              </a:spcBef>
              <a:spcAft>
                <a:spcPct val="0"/>
              </a:spcAft>
              <a:defRPr sz="1600">
                <a:solidFill>
                  <a:schemeClr val="tx1"/>
                </a:solidFill>
                <a:latin typeface="Times New Roman" panose="02020603050405020304" pitchFamily="18" charset="0"/>
              </a:defRPr>
            </a:lvl8pPr>
            <a:lvl9pPr marL="4114800" indent="-457200" eaLnBrk="0" fontAlgn="base" hangingPunct="0">
              <a:spcBef>
                <a:spcPct val="0"/>
              </a:spcBef>
              <a:spcAft>
                <a:spcPct val="0"/>
              </a:spcAft>
              <a:defRPr sz="1600">
                <a:solidFill>
                  <a:schemeClr val="tx1"/>
                </a:solidFill>
                <a:latin typeface="Times New Roman" panose="02020603050405020304" pitchFamily="18" charset="0"/>
              </a:defRPr>
            </a:lvl9pPr>
          </a:lstStyle>
          <a:p>
            <a:r>
              <a:rPr lang="de-DE" altLang="de-DE" sz="2400" dirty="0"/>
              <a:t>  900 h</a:t>
            </a:r>
          </a:p>
          <a:p>
            <a:endParaRPr lang="de-DE" altLang="de-DE" sz="2400" dirty="0"/>
          </a:p>
          <a:p>
            <a:endParaRPr lang="de-DE" altLang="de-DE" sz="1100" dirty="0"/>
          </a:p>
          <a:p>
            <a:endParaRPr lang="de-DE" altLang="de-DE" sz="900" dirty="0"/>
          </a:p>
          <a:p>
            <a:r>
              <a:rPr lang="de-DE" altLang="de-DE" sz="2400" dirty="0"/>
              <a:t>1.900 h</a:t>
            </a:r>
          </a:p>
          <a:p>
            <a:endParaRPr lang="de-DE" altLang="de-DE" sz="800" dirty="0"/>
          </a:p>
          <a:p>
            <a:endParaRPr lang="de-DE" altLang="de-DE" sz="800" dirty="0"/>
          </a:p>
          <a:p>
            <a:endParaRPr lang="de-DE" altLang="de-DE" sz="800" dirty="0"/>
          </a:p>
          <a:p>
            <a:endParaRPr lang="de-DE" altLang="de-DE" sz="800" dirty="0"/>
          </a:p>
          <a:p>
            <a:endParaRPr lang="de-DE" altLang="de-DE" sz="2800" dirty="0"/>
          </a:p>
          <a:p>
            <a:r>
              <a:rPr lang="de-DE" altLang="de-DE" sz="2400" dirty="0"/>
              <a:t>6.000 h</a:t>
            </a:r>
          </a:p>
          <a:p>
            <a:endParaRPr lang="de-DE" altLang="de-DE" sz="2400" dirty="0"/>
          </a:p>
          <a:p>
            <a:endParaRPr lang="de-DE" altLang="de-DE" sz="2800" dirty="0"/>
          </a:p>
          <a:p>
            <a:endParaRPr lang="de-DE" altLang="de-DE" sz="1400" dirty="0"/>
          </a:p>
          <a:p>
            <a:r>
              <a:rPr lang="de-DE" altLang="de-DE" sz="2400" dirty="0"/>
              <a:t>8.000 h</a:t>
            </a:r>
          </a:p>
        </p:txBody>
      </p:sp>
      <p:sp>
        <p:nvSpPr>
          <p:cNvPr id="46093" name="Text Box 11"/>
          <p:cNvSpPr txBox="1">
            <a:spLocks noChangeArrowheads="1"/>
          </p:cNvSpPr>
          <p:nvPr/>
        </p:nvSpPr>
        <p:spPr bwMode="auto">
          <a:xfrm>
            <a:off x="6867525" y="1731169"/>
            <a:ext cx="1800225"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1600">
                <a:solidFill>
                  <a:schemeClr val="tx1"/>
                </a:solidFill>
                <a:latin typeface="Times New Roman" panose="02020603050405020304" pitchFamily="18" charset="0"/>
              </a:defRPr>
            </a:lvl1pPr>
            <a:lvl2pPr marL="914400" indent="-457200">
              <a:defRPr sz="1600">
                <a:solidFill>
                  <a:schemeClr val="tx1"/>
                </a:solidFill>
                <a:latin typeface="Times New Roman" panose="02020603050405020304" pitchFamily="18" charset="0"/>
              </a:defRPr>
            </a:lvl2pPr>
            <a:lvl3pPr marL="1371600" indent="-457200">
              <a:defRPr sz="1600">
                <a:solidFill>
                  <a:schemeClr val="tx1"/>
                </a:solidFill>
                <a:latin typeface="Times New Roman" panose="02020603050405020304" pitchFamily="18" charset="0"/>
              </a:defRPr>
            </a:lvl3pPr>
            <a:lvl4pPr marL="1828800" indent="-457200">
              <a:defRPr sz="1600">
                <a:solidFill>
                  <a:schemeClr val="tx1"/>
                </a:solidFill>
                <a:latin typeface="Times New Roman" panose="02020603050405020304" pitchFamily="18" charset="0"/>
              </a:defRPr>
            </a:lvl4pPr>
            <a:lvl5pPr marL="2286000" indent="-457200">
              <a:defRPr sz="1600">
                <a:solidFill>
                  <a:schemeClr val="tx1"/>
                </a:solidFill>
                <a:latin typeface="Times New Roman" panose="02020603050405020304" pitchFamily="18" charset="0"/>
              </a:defRPr>
            </a:lvl5pPr>
            <a:lvl6pPr marL="2743200" indent="-457200" eaLnBrk="0" fontAlgn="base" hangingPunct="0">
              <a:spcBef>
                <a:spcPct val="0"/>
              </a:spcBef>
              <a:spcAft>
                <a:spcPct val="0"/>
              </a:spcAft>
              <a:defRPr sz="1600">
                <a:solidFill>
                  <a:schemeClr val="tx1"/>
                </a:solidFill>
                <a:latin typeface="Times New Roman" panose="02020603050405020304" pitchFamily="18" charset="0"/>
              </a:defRPr>
            </a:lvl6pPr>
            <a:lvl7pPr marL="3200400" indent="-457200" eaLnBrk="0" fontAlgn="base" hangingPunct="0">
              <a:spcBef>
                <a:spcPct val="0"/>
              </a:spcBef>
              <a:spcAft>
                <a:spcPct val="0"/>
              </a:spcAft>
              <a:defRPr sz="1600">
                <a:solidFill>
                  <a:schemeClr val="tx1"/>
                </a:solidFill>
                <a:latin typeface="Times New Roman" panose="02020603050405020304" pitchFamily="18" charset="0"/>
              </a:defRPr>
            </a:lvl7pPr>
            <a:lvl8pPr marL="3657600" indent="-457200" eaLnBrk="0" fontAlgn="base" hangingPunct="0">
              <a:spcBef>
                <a:spcPct val="0"/>
              </a:spcBef>
              <a:spcAft>
                <a:spcPct val="0"/>
              </a:spcAft>
              <a:defRPr sz="1600">
                <a:solidFill>
                  <a:schemeClr val="tx1"/>
                </a:solidFill>
                <a:latin typeface="Times New Roman" panose="02020603050405020304" pitchFamily="18" charset="0"/>
              </a:defRPr>
            </a:lvl8pPr>
            <a:lvl9pPr marL="4114800" indent="-457200" eaLnBrk="0" fontAlgn="base" hangingPunct="0">
              <a:spcBef>
                <a:spcPct val="0"/>
              </a:spcBef>
              <a:spcAft>
                <a:spcPct val="0"/>
              </a:spcAft>
              <a:defRPr sz="1600">
                <a:solidFill>
                  <a:schemeClr val="tx1"/>
                </a:solidFill>
                <a:latin typeface="Times New Roman" panose="02020603050405020304" pitchFamily="18" charset="0"/>
              </a:defRPr>
            </a:lvl9pPr>
          </a:lstStyle>
          <a:p>
            <a:r>
              <a:rPr lang="de-DE" altLang="de-DE" sz="2400" dirty="0">
                <a:solidFill>
                  <a:srgbClr val="FF0000"/>
                </a:solidFill>
              </a:rPr>
              <a:t>  </a:t>
            </a:r>
            <a:r>
              <a:rPr lang="de-DE" altLang="de-DE" sz="2400" b="1" dirty="0">
                <a:solidFill>
                  <a:srgbClr val="FF0000"/>
                </a:solidFill>
              </a:rPr>
              <a:t>900 kWh</a:t>
            </a:r>
          </a:p>
          <a:p>
            <a:endParaRPr lang="de-DE" altLang="de-DE" sz="2800" b="1" dirty="0">
              <a:solidFill>
                <a:srgbClr val="FF0000"/>
              </a:solidFill>
            </a:endParaRPr>
          </a:p>
          <a:p>
            <a:endParaRPr lang="de-DE" altLang="de-DE" sz="1800" b="1" dirty="0">
              <a:solidFill>
                <a:srgbClr val="FF0000"/>
              </a:solidFill>
            </a:endParaRPr>
          </a:p>
          <a:p>
            <a:r>
              <a:rPr lang="de-DE" altLang="de-DE" sz="2400" b="1" dirty="0">
                <a:solidFill>
                  <a:srgbClr val="FF0000"/>
                </a:solidFill>
              </a:rPr>
              <a:t>1.900 kWh</a:t>
            </a:r>
          </a:p>
          <a:p>
            <a:endParaRPr lang="de-DE" altLang="de-DE" sz="2400" b="1" dirty="0">
              <a:solidFill>
                <a:srgbClr val="FF0000"/>
              </a:solidFill>
            </a:endParaRPr>
          </a:p>
          <a:p>
            <a:endParaRPr lang="de-DE" altLang="de-DE" sz="3200" b="1" dirty="0">
              <a:solidFill>
                <a:srgbClr val="FF0000"/>
              </a:solidFill>
            </a:endParaRPr>
          </a:p>
          <a:p>
            <a:r>
              <a:rPr lang="de-DE" altLang="de-DE" sz="2400" b="1" dirty="0">
                <a:solidFill>
                  <a:srgbClr val="FF0000"/>
                </a:solidFill>
              </a:rPr>
              <a:t>6.000 kWh</a:t>
            </a:r>
          </a:p>
          <a:p>
            <a:endParaRPr lang="de-DE" altLang="de-DE" sz="2400" b="1" dirty="0">
              <a:solidFill>
                <a:srgbClr val="FF0000"/>
              </a:solidFill>
            </a:endParaRPr>
          </a:p>
          <a:p>
            <a:endParaRPr lang="de-DE" altLang="de-DE" sz="2000" b="1" dirty="0">
              <a:solidFill>
                <a:srgbClr val="FF0000"/>
              </a:solidFill>
            </a:endParaRPr>
          </a:p>
          <a:p>
            <a:endParaRPr lang="de-DE" altLang="de-DE" sz="2000" b="1" dirty="0">
              <a:solidFill>
                <a:srgbClr val="FF0000"/>
              </a:solidFill>
            </a:endParaRPr>
          </a:p>
          <a:p>
            <a:r>
              <a:rPr lang="de-DE" altLang="de-DE" sz="2400" b="1" dirty="0">
                <a:solidFill>
                  <a:srgbClr val="FF0000"/>
                </a:solidFill>
              </a:rPr>
              <a:t>8.000 kWh</a:t>
            </a:r>
          </a:p>
        </p:txBody>
      </p:sp>
      <p:sp>
        <p:nvSpPr>
          <p:cNvPr id="46095" name="Text Box 13"/>
          <p:cNvSpPr txBox="1">
            <a:spLocks noChangeArrowheads="1"/>
          </p:cNvSpPr>
          <p:nvPr/>
        </p:nvSpPr>
        <p:spPr bwMode="auto">
          <a:xfrm>
            <a:off x="2500313" y="2058988"/>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400"/>
          </a:p>
        </p:txBody>
      </p:sp>
      <p:sp>
        <p:nvSpPr>
          <p:cNvPr id="46096" name="Text Box 14"/>
          <p:cNvSpPr txBox="1">
            <a:spLocks noChangeArrowheads="1"/>
          </p:cNvSpPr>
          <p:nvPr/>
        </p:nvSpPr>
        <p:spPr bwMode="auto">
          <a:xfrm>
            <a:off x="2663825" y="1700213"/>
            <a:ext cx="6143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a:t>Solar</a:t>
            </a:r>
          </a:p>
        </p:txBody>
      </p:sp>
      <p:sp>
        <p:nvSpPr>
          <p:cNvPr id="46097" name="Text Box 15"/>
          <p:cNvSpPr txBox="1">
            <a:spLocks noChangeArrowheads="1"/>
          </p:cNvSpPr>
          <p:nvPr/>
        </p:nvSpPr>
        <p:spPr bwMode="auto">
          <a:xfrm>
            <a:off x="2627313" y="2889250"/>
            <a:ext cx="6365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a:t>Wind</a:t>
            </a:r>
          </a:p>
        </p:txBody>
      </p:sp>
      <p:sp>
        <p:nvSpPr>
          <p:cNvPr id="46098" name="Text Box 16"/>
          <p:cNvSpPr txBox="1">
            <a:spLocks noChangeArrowheads="1"/>
          </p:cNvSpPr>
          <p:nvPr/>
        </p:nvSpPr>
        <p:spPr bwMode="auto">
          <a:xfrm>
            <a:off x="2592388" y="4113213"/>
            <a:ext cx="784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a:t>Wasser</a:t>
            </a:r>
          </a:p>
        </p:txBody>
      </p:sp>
      <p:sp>
        <p:nvSpPr>
          <p:cNvPr id="46099" name="Text Box 17"/>
          <p:cNvSpPr txBox="1">
            <a:spLocks noChangeArrowheads="1"/>
          </p:cNvSpPr>
          <p:nvPr/>
        </p:nvSpPr>
        <p:spPr bwMode="auto">
          <a:xfrm>
            <a:off x="2484438" y="5300663"/>
            <a:ext cx="11461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a:t>Thermische</a:t>
            </a:r>
          </a:p>
          <a:p>
            <a:pPr>
              <a:lnSpc>
                <a:spcPct val="100000"/>
              </a:lnSpc>
              <a:spcBef>
                <a:spcPct val="0"/>
              </a:spcBef>
              <a:buClrTx/>
              <a:buSzTx/>
              <a:buFontTx/>
              <a:buNone/>
            </a:pPr>
            <a:r>
              <a:rPr lang="de-DE" altLang="de-DE" sz="1600"/>
              <a:t>Kraftwerke</a:t>
            </a:r>
          </a:p>
        </p:txBody>
      </p:sp>
      <p:grpSp>
        <p:nvGrpSpPr>
          <p:cNvPr id="2" name="Gruppieren 1"/>
          <p:cNvGrpSpPr/>
          <p:nvPr/>
        </p:nvGrpSpPr>
        <p:grpSpPr>
          <a:xfrm>
            <a:off x="3492500" y="1677988"/>
            <a:ext cx="818758" cy="4108510"/>
            <a:chOff x="3492500" y="1677988"/>
            <a:chExt cx="818758" cy="4108510"/>
          </a:xfrm>
        </p:grpSpPr>
        <p:sp>
          <p:nvSpPr>
            <p:cNvPr id="46094" name="Text Box 12"/>
            <p:cNvSpPr txBox="1">
              <a:spLocks noChangeArrowheads="1"/>
            </p:cNvSpPr>
            <p:nvPr/>
          </p:nvSpPr>
          <p:spPr bwMode="auto">
            <a:xfrm>
              <a:off x="3563938" y="4054475"/>
              <a:ext cx="74732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000" dirty="0"/>
                <a:t>1 kW</a:t>
              </a:r>
            </a:p>
          </p:txBody>
        </p:sp>
        <p:sp>
          <p:nvSpPr>
            <p:cNvPr id="46100" name="Text Box 18"/>
            <p:cNvSpPr txBox="1">
              <a:spLocks noChangeArrowheads="1"/>
            </p:cNvSpPr>
            <p:nvPr/>
          </p:nvSpPr>
          <p:spPr bwMode="auto">
            <a:xfrm>
              <a:off x="3527425" y="2794000"/>
              <a:ext cx="74732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000" dirty="0"/>
                <a:t>1 kW</a:t>
              </a:r>
            </a:p>
          </p:txBody>
        </p:sp>
        <p:sp>
          <p:nvSpPr>
            <p:cNvPr id="46101" name="Text Box 19"/>
            <p:cNvSpPr txBox="1">
              <a:spLocks noChangeArrowheads="1"/>
            </p:cNvSpPr>
            <p:nvPr/>
          </p:nvSpPr>
          <p:spPr bwMode="auto">
            <a:xfrm>
              <a:off x="3563938" y="5386388"/>
              <a:ext cx="74732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000" dirty="0"/>
                <a:t>1 kW</a:t>
              </a:r>
            </a:p>
          </p:txBody>
        </p:sp>
        <p:sp>
          <p:nvSpPr>
            <p:cNvPr id="46102" name="Text Box 20"/>
            <p:cNvSpPr txBox="1">
              <a:spLocks noChangeArrowheads="1"/>
            </p:cNvSpPr>
            <p:nvPr/>
          </p:nvSpPr>
          <p:spPr bwMode="auto">
            <a:xfrm>
              <a:off x="3492500" y="1677988"/>
              <a:ext cx="74732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000" dirty="0"/>
                <a:t>1 kW</a:t>
              </a:r>
            </a:p>
          </p:txBody>
        </p:sp>
      </p:grpSp>
      <p:sp>
        <p:nvSpPr>
          <p:cNvPr id="3" name="Foliennummernplatzhalter 2">
            <a:extLst>
              <a:ext uri="{FF2B5EF4-FFF2-40B4-BE49-F238E27FC236}">
                <a16:creationId xmlns:a16="http://schemas.microsoft.com/office/drawing/2014/main" id="{89D3F672-A120-48FD-A602-22215C35C4E9}"/>
              </a:ext>
            </a:extLst>
          </p:cNvPr>
          <p:cNvSpPr>
            <a:spLocks noGrp="1"/>
          </p:cNvSpPr>
          <p:nvPr>
            <p:ph type="sldNum" sz="quarter" idx="12"/>
          </p:nvPr>
        </p:nvSpPr>
        <p:spPr/>
        <p:txBody>
          <a:bodyPr/>
          <a:lstStyle/>
          <a:p>
            <a:pPr>
              <a:defRPr/>
            </a:pPr>
            <a:fld id="{1C2867A0-F623-427E-AB3E-7CA64D419047}" type="slidenum">
              <a:rPr lang="de-DE" altLang="de-DE" smtClean="0"/>
              <a:pPr>
                <a:defRPr/>
              </a:pPr>
              <a:t>112</a:t>
            </a:fld>
            <a:endParaRPr lang="de-DE" altLang="de-DE"/>
          </a:p>
        </p:txBody>
      </p:sp>
    </p:spTree>
    <p:extLst>
      <p:ext uri="{BB962C8B-B14F-4D97-AF65-F5344CB8AC3E}">
        <p14:creationId xmlns:p14="http://schemas.microsoft.com/office/powerpoint/2010/main" val="383147911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6092"/>
                                        </p:tgtEl>
                                        <p:attrNameLst>
                                          <p:attrName>style.visibility</p:attrName>
                                        </p:attrNameLst>
                                      </p:cBhvr>
                                      <p:to>
                                        <p:strVal val="visible"/>
                                      </p:to>
                                    </p:set>
                                    <p:animEffect transition="in" filter="fade">
                                      <p:cBhvr>
                                        <p:cTn id="14" dur="1000"/>
                                        <p:tgtEl>
                                          <p:spTgt spid="46092"/>
                                        </p:tgtEl>
                                      </p:cBhvr>
                                    </p:animEffect>
                                    <p:anim calcmode="lin" valueType="num">
                                      <p:cBhvr>
                                        <p:cTn id="15" dur="1000" fill="hold"/>
                                        <p:tgtEl>
                                          <p:spTgt spid="46092"/>
                                        </p:tgtEl>
                                        <p:attrNameLst>
                                          <p:attrName>ppt_x</p:attrName>
                                        </p:attrNameLst>
                                      </p:cBhvr>
                                      <p:tavLst>
                                        <p:tav tm="0">
                                          <p:val>
                                            <p:strVal val="#ppt_x"/>
                                          </p:val>
                                        </p:tav>
                                        <p:tav tm="100000">
                                          <p:val>
                                            <p:strVal val="#ppt_x"/>
                                          </p:val>
                                        </p:tav>
                                      </p:tavLst>
                                    </p:anim>
                                    <p:anim calcmode="lin" valueType="num">
                                      <p:cBhvr>
                                        <p:cTn id="16" dur="1000" fill="hold"/>
                                        <p:tgtEl>
                                          <p:spTgt spid="4609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6093"/>
                                        </p:tgtEl>
                                        <p:attrNameLst>
                                          <p:attrName>style.visibility</p:attrName>
                                        </p:attrNameLst>
                                      </p:cBhvr>
                                      <p:to>
                                        <p:strVal val="visible"/>
                                      </p:to>
                                    </p:set>
                                    <p:animEffect transition="in" filter="fade">
                                      <p:cBhvr>
                                        <p:cTn id="21" dur="1000"/>
                                        <p:tgtEl>
                                          <p:spTgt spid="46093"/>
                                        </p:tgtEl>
                                      </p:cBhvr>
                                    </p:animEffect>
                                    <p:anim calcmode="lin" valueType="num">
                                      <p:cBhvr>
                                        <p:cTn id="22" dur="1000" fill="hold"/>
                                        <p:tgtEl>
                                          <p:spTgt spid="46093"/>
                                        </p:tgtEl>
                                        <p:attrNameLst>
                                          <p:attrName>ppt_x</p:attrName>
                                        </p:attrNameLst>
                                      </p:cBhvr>
                                      <p:tavLst>
                                        <p:tav tm="0">
                                          <p:val>
                                            <p:strVal val="#ppt_x"/>
                                          </p:val>
                                        </p:tav>
                                        <p:tav tm="100000">
                                          <p:val>
                                            <p:strVal val="#ppt_x"/>
                                          </p:val>
                                        </p:tav>
                                      </p:tavLst>
                                    </p:anim>
                                    <p:anim calcmode="lin" valueType="num">
                                      <p:cBhvr>
                                        <p:cTn id="23" dur="1000" fill="hold"/>
                                        <p:tgtEl>
                                          <p:spTgt spid="460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2" grpId="0"/>
      <p:bldP spid="4609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199" y="204948"/>
            <a:ext cx="8229600" cy="486023"/>
          </a:xfrm>
        </p:spPr>
        <p:txBody>
          <a:bodyPr/>
          <a:lstStyle/>
          <a:p>
            <a:r>
              <a:rPr lang="de-DE" dirty="0"/>
              <a:t>Meinungsumfrage  </a:t>
            </a:r>
            <a:r>
              <a:rPr lang="de-DE" sz="1800" dirty="0"/>
              <a:t>Sept. 2024 </a:t>
            </a:r>
            <a:endParaRPr lang="de-DE" dirty="0"/>
          </a:p>
        </p:txBody>
      </p:sp>
      <p:sp>
        <p:nvSpPr>
          <p:cNvPr id="3" name="Inhaltsplatzhalter 2"/>
          <p:cNvSpPr>
            <a:spLocks noGrp="1"/>
          </p:cNvSpPr>
          <p:nvPr>
            <p:ph idx="1"/>
          </p:nvPr>
        </p:nvSpPr>
        <p:spPr>
          <a:xfrm>
            <a:off x="719572" y="1412776"/>
            <a:ext cx="7704856" cy="4464496"/>
          </a:xfrm>
          <a:solidFill>
            <a:schemeClr val="bg1"/>
          </a:solidFill>
        </p:spPr>
        <p:txBody>
          <a:bodyPr/>
          <a:lstStyle/>
          <a:p>
            <a:r>
              <a:rPr lang="de-DE" sz="2800" b="1" dirty="0"/>
              <a:t>Wind und Sonne schicken keine Rechnung</a:t>
            </a:r>
          </a:p>
          <a:p>
            <a:endParaRPr lang="de-DE" sz="1600" b="1" dirty="0"/>
          </a:p>
          <a:p>
            <a:r>
              <a:rPr lang="de-DE" sz="2800" b="1" dirty="0"/>
              <a:t>Windanlagen können Haushalte versorgen</a:t>
            </a:r>
          </a:p>
          <a:p>
            <a:endParaRPr lang="de-DE" sz="1000" b="1" dirty="0"/>
          </a:p>
          <a:p>
            <a:r>
              <a:rPr lang="de-DE" sz="2800" b="1" dirty="0"/>
              <a:t>Weiteren Ausbau der EE Anlagen reduziert die Stromerzeugungskosten</a:t>
            </a:r>
          </a:p>
          <a:p>
            <a:endParaRPr lang="de-DE" sz="1050" b="1" dirty="0"/>
          </a:p>
          <a:p>
            <a:r>
              <a:rPr lang="de-DE" sz="2800" b="1" dirty="0"/>
              <a:t>Senkung der Strompreise durch Umverteilung</a:t>
            </a:r>
          </a:p>
          <a:p>
            <a:pPr marL="0" indent="0">
              <a:buNone/>
            </a:pPr>
            <a:endParaRPr lang="de-DE" sz="1050" b="1" dirty="0"/>
          </a:p>
          <a:p>
            <a:r>
              <a:rPr lang="de-DE" sz="2800" b="1" dirty="0"/>
              <a:t>Kostenvergleich von Volatilen- mit Grundlast-Strom</a:t>
            </a:r>
          </a:p>
          <a:p>
            <a:pPr marL="0" indent="0">
              <a:buNone/>
            </a:pPr>
            <a:r>
              <a:rPr lang="de-DE" sz="2000" dirty="0"/>
              <a:t> </a:t>
            </a:r>
          </a:p>
          <a:p>
            <a:endParaRPr lang="de-DE" sz="2000" dirty="0"/>
          </a:p>
        </p:txBody>
      </p:sp>
      <p:sp>
        <p:nvSpPr>
          <p:cNvPr id="7" name="Textfeld 6"/>
          <p:cNvSpPr txBox="1"/>
          <p:nvPr/>
        </p:nvSpPr>
        <p:spPr>
          <a:xfrm>
            <a:off x="5508104" y="980729"/>
            <a:ext cx="184731" cy="338554"/>
          </a:xfrm>
          <a:prstGeom prst="rect">
            <a:avLst/>
          </a:prstGeom>
          <a:noFill/>
        </p:spPr>
        <p:txBody>
          <a:bodyPr wrap="none" rtlCol="0">
            <a:spAutoFit/>
          </a:bodyPr>
          <a:lstStyle/>
          <a:p>
            <a:endParaRPr lang="de-DE" dirty="0"/>
          </a:p>
        </p:txBody>
      </p:sp>
      <p:sp>
        <p:nvSpPr>
          <p:cNvPr id="8" name="Rechteck 7"/>
          <p:cNvSpPr/>
          <p:nvPr/>
        </p:nvSpPr>
        <p:spPr>
          <a:xfrm rot="20215660">
            <a:off x="379288" y="3182253"/>
            <a:ext cx="8349168" cy="1569660"/>
          </a:xfrm>
          <a:prstGeom prst="rect">
            <a:avLst/>
          </a:prstGeom>
          <a:noFill/>
          <a:ln>
            <a:noFill/>
          </a:ln>
        </p:spPr>
        <p:txBody>
          <a:bodyPr wrap="square" lIns="91440" tIns="45720" rIns="91440" bIns="45720">
            <a:spAutoFit/>
          </a:bodyPr>
          <a:lstStyle/>
          <a:p>
            <a:pPr algn="ctr"/>
            <a:r>
              <a:rPr lang="de-DE" sz="9600" dirty="0">
                <a:ln w="0"/>
                <a:solidFill>
                  <a:schemeClr val="accent1"/>
                </a:solidFill>
                <a:effectLst>
                  <a:outerShdw blurRad="38100" dist="25400" dir="5400000" algn="ctr" rotWithShape="0">
                    <a:srgbClr val="6E747A">
                      <a:alpha val="43000"/>
                    </a:srgbClr>
                  </a:outerShdw>
                </a:effectLst>
              </a:rPr>
              <a:t>Märchen</a:t>
            </a:r>
            <a:endParaRPr lang="de-DE" sz="8000" dirty="0">
              <a:ln w="0"/>
              <a:solidFill>
                <a:schemeClr val="accent1"/>
              </a:solidFill>
              <a:effectLst>
                <a:outerShdw blurRad="38100" dist="25400" dir="5400000" algn="ctr" rotWithShape="0">
                  <a:srgbClr val="6E747A">
                    <a:alpha val="43000"/>
                  </a:srgbClr>
                </a:outerShdw>
              </a:effectLst>
            </a:endParaRPr>
          </a:p>
        </p:txBody>
      </p:sp>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pic>
        <p:nvPicPr>
          <p:cNvPr id="6" name="Grafik 5">
            <a:extLst>
              <a:ext uri="{FF2B5EF4-FFF2-40B4-BE49-F238E27FC236}">
                <a16:creationId xmlns:a16="http://schemas.microsoft.com/office/drawing/2014/main" id="{E742FD33-958D-4453-AD0E-5A856E71B4A1}"/>
              </a:ext>
            </a:extLst>
          </p:cNvPr>
          <p:cNvPicPr>
            <a:picLocks noChangeAspect="1"/>
          </p:cNvPicPr>
          <p:nvPr/>
        </p:nvPicPr>
        <p:blipFill>
          <a:blip r:embed="rId3"/>
          <a:stretch>
            <a:fillRect/>
          </a:stretch>
        </p:blipFill>
        <p:spPr>
          <a:xfrm>
            <a:off x="205002" y="1058924"/>
            <a:ext cx="8723481" cy="4980226"/>
          </a:xfrm>
          <a:prstGeom prst="rect">
            <a:avLst/>
          </a:prstGeom>
        </p:spPr>
      </p:pic>
      <p:sp>
        <p:nvSpPr>
          <p:cNvPr id="4" name="Textfeld 3">
            <a:extLst>
              <a:ext uri="{FF2B5EF4-FFF2-40B4-BE49-F238E27FC236}">
                <a16:creationId xmlns:a16="http://schemas.microsoft.com/office/drawing/2014/main" id="{E755FB54-F255-4D4F-9CB5-B748A588B14B}"/>
              </a:ext>
            </a:extLst>
          </p:cNvPr>
          <p:cNvSpPr txBox="1"/>
          <p:nvPr/>
        </p:nvSpPr>
        <p:spPr>
          <a:xfrm>
            <a:off x="493193" y="2666579"/>
            <a:ext cx="2118759" cy="2492990"/>
          </a:xfrm>
          <a:prstGeom prst="rect">
            <a:avLst/>
          </a:prstGeom>
          <a:solidFill>
            <a:schemeClr val="bg1"/>
          </a:solidFill>
        </p:spPr>
        <p:txBody>
          <a:bodyPr wrap="square" rtlCol="0">
            <a:spAutoFit/>
          </a:bodyPr>
          <a:lstStyle/>
          <a:p>
            <a:r>
              <a:rPr lang="de-DE" sz="2600" b="1" dirty="0"/>
              <a:t>Solar</a:t>
            </a:r>
          </a:p>
          <a:p>
            <a:r>
              <a:rPr lang="de-DE" sz="2600" b="1" dirty="0"/>
              <a:t>Wind</a:t>
            </a:r>
          </a:p>
          <a:p>
            <a:r>
              <a:rPr lang="de-DE" sz="2600" b="1" dirty="0"/>
              <a:t>Wasserstoff</a:t>
            </a:r>
          </a:p>
          <a:p>
            <a:r>
              <a:rPr lang="de-DE" sz="2600" b="1" dirty="0">
                <a:solidFill>
                  <a:srgbClr val="FF0000"/>
                </a:solidFill>
              </a:rPr>
              <a:t>Kernenergie</a:t>
            </a:r>
          </a:p>
          <a:p>
            <a:r>
              <a:rPr lang="de-DE" sz="2600" b="1" dirty="0"/>
              <a:t>Gas</a:t>
            </a:r>
          </a:p>
          <a:p>
            <a:r>
              <a:rPr lang="de-DE" sz="2600" b="1" dirty="0"/>
              <a:t>Kohle</a:t>
            </a:r>
          </a:p>
        </p:txBody>
      </p:sp>
      <p:sp>
        <p:nvSpPr>
          <p:cNvPr id="10" name="Textfeld 9">
            <a:extLst>
              <a:ext uri="{FF2B5EF4-FFF2-40B4-BE49-F238E27FC236}">
                <a16:creationId xmlns:a16="http://schemas.microsoft.com/office/drawing/2014/main" id="{DA1970EA-AD9D-441D-9BBA-52D83A8C99D6}"/>
              </a:ext>
            </a:extLst>
          </p:cNvPr>
          <p:cNvSpPr txBox="1"/>
          <p:nvPr/>
        </p:nvSpPr>
        <p:spPr>
          <a:xfrm>
            <a:off x="6618789" y="2650859"/>
            <a:ext cx="2118759" cy="2492990"/>
          </a:xfrm>
          <a:prstGeom prst="rect">
            <a:avLst/>
          </a:prstGeom>
          <a:solidFill>
            <a:schemeClr val="bg1"/>
          </a:solidFill>
        </p:spPr>
        <p:txBody>
          <a:bodyPr wrap="square" rtlCol="0">
            <a:spAutoFit/>
          </a:bodyPr>
          <a:lstStyle/>
          <a:p>
            <a:r>
              <a:rPr lang="de-DE" sz="2600" b="1" dirty="0"/>
              <a:t>76 %</a:t>
            </a:r>
          </a:p>
          <a:p>
            <a:r>
              <a:rPr lang="de-DE" sz="2600" b="1" dirty="0"/>
              <a:t>70 %</a:t>
            </a:r>
          </a:p>
          <a:p>
            <a:r>
              <a:rPr lang="de-DE" sz="2600" b="1" dirty="0"/>
              <a:t>66 %</a:t>
            </a:r>
          </a:p>
          <a:p>
            <a:r>
              <a:rPr lang="de-DE" sz="2600" b="1" dirty="0">
                <a:solidFill>
                  <a:srgbClr val="FF0000"/>
                </a:solidFill>
              </a:rPr>
              <a:t>29 %</a:t>
            </a:r>
          </a:p>
          <a:p>
            <a:r>
              <a:rPr lang="de-DE" sz="2600" b="1" dirty="0"/>
              <a:t>13 %</a:t>
            </a:r>
          </a:p>
          <a:p>
            <a:r>
              <a:rPr lang="de-DE" sz="2600" b="1" dirty="0"/>
              <a:t>5 %</a:t>
            </a:r>
          </a:p>
        </p:txBody>
      </p:sp>
      <p:sp>
        <p:nvSpPr>
          <p:cNvPr id="5" name="Foliennummernplatzhalter 4">
            <a:extLst>
              <a:ext uri="{FF2B5EF4-FFF2-40B4-BE49-F238E27FC236}">
                <a16:creationId xmlns:a16="http://schemas.microsoft.com/office/drawing/2014/main" id="{793E1675-D0A3-4C62-8393-BA24BA7C0704}"/>
              </a:ext>
            </a:extLst>
          </p:cNvPr>
          <p:cNvSpPr>
            <a:spLocks noGrp="1"/>
          </p:cNvSpPr>
          <p:nvPr>
            <p:ph type="sldNum" sz="quarter" idx="12"/>
          </p:nvPr>
        </p:nvSpPr>
        <p:spPr/>
        <p:txBody>
          <a:bodyPr/>
          <a:lstStyle/>
          <a:p>
            <a:pPr>
              <a:defRPr/>
            </a:pPr>
            <a:fld id="{1C2867A0-F623-427E-AB3E-7CA64D419047}" type="slidenum">
              <a:rPr lang="de-DE" altLang="de-DE" smtClean="0"/>
              <a:pPr>
                <a:defRPr/>
              </a:pPr>
              <a:t>113</a:t>
            </a:fld>
            <a:endParaRPr lang="de-DE" altLang="de-DE"/>
          </a:p>
        </p:txBody>
      </p:sp>
    </p:spTree>
    <p:extLst>
      <p:ext uri="{BB962C8B-B14F-4D97-AF65-F5344CB8AC3E}">
        <p14:creationId xmlns:p14="http://schemas.microsoft.com/office/powerpoint/2010/main" val="270162421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420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2DC4DFA-A9BA-6248-BA90-755055ECB584}"/>
              </a:ext>
            </a:extLst>
          </p:cNvPr>
          <p:cNvPicPr>
            <a:picLocks noChangeAspect="1"/>
          </p:cNvPicPr>
          <p:nvPr/>
        </p:nvPicPr>
        <p:blipFill>
          <a:blip r:embed="rId3"/>
          <a:stretch>
            <a:fillRect/>
          </a:stretch>
        </p:blipFill>
        <p:spPr>
          <a:xfrm>
            <a:off x="363744" y="665760"/>
            <a:ext cx="8422904" cy="5314626"/>
          </a:xfrm>
          <a:prstGeom prst="rect">
            <a:avLst/>
          </a:prstGeom>
        </p:spPr>
      </p:pic>
      <p:sp>
        <p:nvSpPr>
          <p:cNvPr id="3" name="Rechteck 2">
            <a:extLst>
              <a:ext uri="{FF2B5EF4-FFF2-40B4-BE49-F238E27FC236}">
                <a16:creationId xmlns:a16="http://schemas.microsoft.com/office/drawing/2014/main" id="{C9123DB4-071B-B943-90E8-3B701341AAB1}"/>
              </a:ext>
            </a:extLst>
          </p:cNvPr>
          <p:cNvSpPr/>
          <p:nvPr/>
        </p:nvSpPr>
        <p:spPr>
          <a:xfrm>
            <a:off x="-1308410" y="2930869"/>
            <a:ext cx="184731" cy="369332"/>
          </a:xfrm>
          <a:prstGeom prst="rect">
            <a:avLst/>
          </a:prstGeom>
        </p:spPr>
        <p:txBody>
          <a:bodyPr wrap="none">
            <a:spAutoFit/>
          </a:bodyPr>
          <a:lstStyle/>
          <a:p>
            <a:endParaRPr lang="de-DE" dirty="0"/>
          </a:p>
        </p:txBody>
      </p:sp>
      <p:pic>
        <p:nvPicPr>
          <p:cNvPr id="5" name="Grafik 4">
            <a:extLst>
              <a:ext uri="{FF2B5EF4-FFF2-40B4-BE49-F238E27FC236}">
                <a16:creationId xmlns:a16="http://schemas.microsoft.com/office/drawing/2014/main" id="{13CF2F8C-890B-354D-9264-4316D31C1A59}"/>
              </a:ext>
            </a:extLst>
          </p:cNvPr>
          <p:cNvPicPr>
            <a:picLocks noChangeAspect="1"/>
          </p:cNvPicPr>
          <p:nvPr/>
        </p:nvPicPr>
        <p:blipFill>
          <a:blip r:embed="rId4"/>
          <a:stretch>
            <a:fillRect/>
          </a:stretch>
        </p:blipFill>
        <p:spPr>
          <a:xfrm>
            <a:off x="2432642" y="1744670"/>
            <a:ext cx="1449851" cy="851338"/>
          </a:xfrm>
          <a:prstGeom prst="rect">
            <a:avLst/>
          </a:prstGeom>
        </p:spPr>
      </p:pic>
      <p:sp>
        <p:nvSpPr>
          <p:cNvPr id="9" name="Textfeld 8"/>
          <p:cNvSpPr txBox="1"/>
          <p:nvPr/>
        </p:nvSpPr>
        <p:spPr>
          <a:xfrm>
            <a:off x="1947852" y="0"/>
            <a:ext cx="5248296" cy="646331"/>
          </a:xfrm>
          <a:prstGeom prst="rect">
            <a:avLst/>
          </a:prstGeom>
          <a:noFill/>
        </p:spPr>
        <p:txBody>
          <a:bodyPr wrap="none" rtlCol="0">
            <a:spAutoFit/>
          </a:bodyPr>
          <a:lstStyle/>
          <a:p>
            <a:r>
              <a:rPr lang="de-DE" sz="3600" dirty="0"/>
              <a:t>Erntefaktoren </a:t>
            </a:r>
            <a:r>
              <a:rPr lang="de-DE" sz="1800" dirty="0"/>
              <a:t>mit Versorgungssicherheit</a:t>
            </a:r>
            <a:endParaRPr lang="de-DE" sz="3600"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84BAA3CA-F2B1-4B1B-8035-A7EA2C3EFE13}"/>
              </a:ext>
            </a:extLst>
          </p:cNvPr>
          <p:cNvSpPr>
            <a:spLocks noGrp="1"/>
          </p:cNvSpPr>
          <p:nvPr>
            <p:ph type="sldNum" sz="quarter" idx="12"/>
          </p:nvPr>
        </p:nvSpPr>
        <p:spPr/>
        <p:txBody>
          <a:bodyPr/>
          <a:lstStyle/>
          <a:p>
            <a:pPr>
              <a:defRPr/>
            </a:pPr>
            <a:fld id="{BF9384B9-D178-4EB3-9DF3-52B803BAE356}" type="slidenum">
              <a:rPr lang="de-DE" altLang="de-DE" smtClean="0"/>
              <a:pPr>
                <a:defRPr/>
              </a:pPr>
              <a:t>114</a:t>
            </a:fld>
            <a:endParaRPr lang="de-DE" altLang="de-DE"/>
          </a:p>
        </p:txBody>
      </p:sp>
    </p:spTree>
    <p:extLst>
      <p:ext uri="{BB962C8B-B14F-4D97-AF65-F5344CB8AC3E}">
        <p14:creationId xmlns:p14="http://schemas.microsoft.com/office/powerpoint/2010/main" val="354350715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03648" y="274638"/>
            <a:ext cx="6011564" cy="490066"/>
          </a:xfrm>
        </p:spPr>
        <p:txBody>
          <a:bodyPr/>
          <a:lstStyle/>
          <a:p>
            <a:r>
              <a:rPr lang="de-DE" dirty="0" err="1"/>
              <a:t>Volllatstunden</a:t>
            </a:r>
            <a:endParaRPr lang="de-DE" dirty="0"/>
          </a:p>
        </p:txBody>
      </p:sp>
      <p:sp>
        <p:nvSpPr>
          <p:cNvPr id="3" name="Rechteck 2"/>
          <p:cNvSpPr/>
          <p:nvPr/>
        </p:nvSpPr>
        <p:spPr>
          <a:xfrm>
            <a:off x="1411847" y="10415453"/>
            <a:ext cx="3430635" cy="830997"/>
          </a:xfrm>
          <a:prstGeom prst="rect">
            <a:avLst/>
          </a:prstGeom>
        </p:spPr>
        <p:txBody>
          <a:bodyPr wrap="square">
            <a:spAutoFit/>
          </a:bodyPr>
          <a:lstStyle/>
          <a:p>
            <a:r>
              <a:rPr lang="de-DE" dirty="0">
                <a:hlinkClick r:id="rId3"/>
              </a:rPr>
              <a:t>CO2 und Klimawandel: Sind Atomkraftwerke wieder im Spiel? - e-</a:t>
            </a:r>
            <a:r>
              <a:rPr lang="de-DE" dirty="0" err="1">
                <a:hlinkClick r:id="rId3"/>
              </a:rPr>
              <a:t>engine</a:t>
            </a:r>
            <a:r>
              <a:rPr lang="de-DE" dirty="0">
                <a:hlinkClick r:id="rId3"/>
              </a:rPr>
              <a:t> - Alles rund um E-Mobilität</a:t>
            </a:r>
            <a:endParaRPr lang="de-DE" dirty="0"/>
          </a:p>
        </p:txBody>
      </p:sp>
      <p:sp>
        <p:nvSpPr>
          <p:cNvPr id="6" name="Fußzeilenplatzhalter 5"/>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C24CBE42-E652-415A-9EB5-250134719941}"/>
              </a:ext>
            </a:extLst>
          </p:cNvPr>
          <p:cNvSpPr>
            <a:spLocks noGrp="1"/>
          </p:cNvSpPr>
          <p:nvPr>
            <p:ph type="sldNum" sz="quarter" idx="12"/>
          </p:nvPr>
        </p:nvSpPr>
        <p:spPr/>
        <p:txBody>
          <a:bodyPr/>
          <a:lstStyle/>
          <a:p>
            <a:pPr>
              <a:defRPr/>
            </a:pPr>
            <a:fld id="{1C2867A0-F623-427E-AB3E-7CA64D419047}" type="slidenum">
              <a:rPr lang="de-DE" altLang="de-DE" smtClean="0"/>
              <a:pPr>
                <a:defRPr/>
              </a:pPr>
              <a:t>115</a:t>
            </a:fld>
            <a:endParaRPr lang="de-DE" altLang="de-DE"/>
          </a:p>
        </p:txBody>
      </p:sp>
      <p:pic>
        <p:nvPicPr>
          <p:cNvPr id="8" name="Grafik 7">
            <a:extLst>
              <a:ext uri="{FF2B5EF4-FFF2-40B4-BE49-F238E27FC236}">
                <a16:creationId xmlns:a16="http://schemas.microsoft.com/office/drawing/2014/main" id="{E5340628-12B9-40C8-B429-5A51B2FC08F1}"/>
              </a:ext>
            </a:extLst>
          </p:cNvPr>
          <p:cNvPicPr>
            <a:picLocks noChangeAspect="1"/>
          </p:cNvPicPr>
          <p:nvPr/>
        </p:nvPicPr>
        <p:blipFill>
          <a:blip r:embed="rId4"/>
          <a:stretch>
            <a:fillRect/>
          </a:stretch>
        </p:blipFill>
        <p:spPr>
          <a:xfrm>
            <a:off x="287524" y="904262"/>
            <a:ext cx="8640960" cy="5049476"/>
          </a:xfrm>
          <a:prstGeom prst="rect">
            <a:avLst/>
          </a:prstGeom>
        </p:spPr>
      </p:pic>
    </p:spTree>
    <p:extLst>
      <p:ext uri="{BB962C8B-B14F-4D97-AF65-F5344CB8AC3E}">
        <p14:creationId xmlns:p14="http://schemas.microsoft.com/office/powerpoint/2010/main" val="123568406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03648" y="274638"/>
            <a:ext cx="6011564" cy="490066"/>
          </a:xfrm>
        </p:spPr>
        <p:txBody>
          <a:bodyPr/>
          <a:lstStyle/>
          <a:p>
            <a:r>
              <a:rPr lang="de-DE"/>
              <a:t>Daten Windanlagen</a:t>
            </a:r>
            <a:endParaRPr lang="de-DE" dirty="0"/>
          </a:p>
        </p:txBody>
      </p:sp>
      <p:sp>
        <p:nvSpPr>
          <p:cNvPr id="3" name="Rechteck 2"/>
          <p:cNvSpPr/>
          <p:nvPr/>
        </p:nvSpPr>
        <p:spPr>
          <a:xfrm>
            <a:off x="1411847" y="10415453"/>
            <a:ext cx="3430635" cy="830997"/>
          </a:xfrm>
          <a:prstGeom prst="rect">
            <a:avLst/>
          </a:prstGeom>
        </p:spPr>
        <p:txBody>
          <a:bodyPr wrap="square">
            <a:spAutoFit/>
          </a:bodyPr>
          <a:lstStyle/>
          <a:p>
            <a:r>
              <a:rPr lang="de-DE" dirty="0">
                <a:hlinkClick r:id="rId3"/>
              </a:rPr>
              <a:t>CO2 und Klimawandel: Sind Atomkraftwerke wieder im Spiel? - e-</a:t>
            </a:r>
            <a:r>
              <a:rPr lang="de-DE" dirty="0" err="1">
                <a:hlinkClick r:id="rId3"/>
              </a:rPr>
              <a:t>engine</a:t>
            </a:r>
            <a:r>
              <a:rPr lang="de-DE" dirty="0">
                <a:hlinkClick r:id="rId3"/>
              </a:rPr>
              <a:t> - Alles rund um E-Mobilität</a:t>
            </a:r>
            <a:endParaRPr lang="de-DE" dirty="0"/>
          </a:p>
        </p:txBody>
      </p:sp>
      <p:sp>
        <p:nvSpPr>
          <p:cNvPr id="6" name="Fußzeilenplatzhalter 5"/>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C24CBE42-E652-415A-9EB5-250134719941}"/>
              </a:ext>
            </a:extLst>
          </p:cNvPr>
          <p:cNvSpPr>
            <a:spLocks noGrp="1"/>
          </p:cNvSpPr>
          <p:nvPr>
            <p:ph type="sldNum" sz="quarter" idx="12"/>
          </p:nvPr>
        </p:nvSpPr>
        <p:spPr/>
        <p:txBody>
          <a:bodyPr/>
          <a:lstStyle/>
          <a:p>
            <a:pPr>
              <a:defRPr/>
            </a:pPr>
            <a:fld id="{1C2867A0-F623-427E-AB3E-7CA64D419047}" type="slidenum">
              <a:rPr lang="de-DE" altLang="de-DE" smtClean="0"/>
              <a:pPr>
                <a:defRPr/>
              </a:pPr>
              <a:t>116</a:t>
            </a:fld>
            <a:endParaRPr lang="de-DE" altLang="de-DE"/>
          </a:p>
        </p:txBody>
      </p:sp>
      <p:pic>
        <p:nvPicPr>
          <p:cNvPr id="7" name="Grafik 6">
            <a:extLst>
              <a:ext uri="{FF2B5EF4-FFF2-40B4-BE49-F238E27FC236}">
                <a16:creationId xmlns:a16="http://schemas.microsoft.com/office/drawing/2014/main" id="{D488EA3F-FBDA-4280-8A88-FA71FCAB2023}"/>
              </a:ext>
            </a:extLst>
          </p:cNvPr>
          <p:cNvPicPr>
            <a:picLocks noChangeAspect="1"/>
          </p:cNvPicPr>
          <p:nvPr/>
        </p:nvPicPr>
        <p:blipFill>
          <a:blip r:embed="rId4"/>
          <a:stretch>
            <a:fillRect/>
          </a:stretch>
        </p:blipFill>
        <p:spPr>
          <a:xfrm>
            <a:off x="287524" y="891131"/>
            <a:ext cx="8604955" cy="5331277"/>
          </a:xfrm>
          <a:prstGeom prst="rect">
            <a:avLst/>
          </a:prstGeom>
        </p:spPr>
      </p:pic>
    </p:spTree>
    <p:extLst>
      <p:ext uri="{BB962C8B-B14F-4D97-AF65-F5344CB8AC3E}">
        <p14:creationId xmlns:p14="http://schemas.microsoft.com/office/powerpoint/2010/main" val="46373500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de-DE" sz="3600" dirty="0">
                <a:latin typeface="Times New Roman" panose="02020603050405020304" pitchFamily="18" charset="0"/>
                <a:cs typeface="Times New Roman" panose="02020603050405020304" pitchFamily="18" charset="0"/>
              </a:rPr>
              <a:t>Solar – Volllaststunden </a:t>
            </a:r>
            <a:r>
              <a:rPr lang="de-DE" sz="2000" dirty="0">
                <a:latin typeface="Times New Roman" panose="02020603050405020304" pitchFamily="18" charset="0"/>
                <a:cs typeface="Times New Roman" panose="02020603050405020304" pitchFamily="18" charset="0"/>
              </a:rPr>
              <a:t>(VLS) </a:t>
            </a:r>
            <a:r>
              <a:rPr lang="de-DE" sz="1100" dirty="0">
                <a:latin typeface="Times New Roman" panose="02020603050405020304" pitchFamily="18" charset="0"/>
                <a:cs typeface="Times New Roman" panose="02020603050405020304" pitchFamily="18" charset="0"/>
              </a:rPr>
              <a:t> </a:t>
            </a:r>
            <a:endParaRPr lang="de-DE" sz="1800" dirty="0">
              <a:latin typeface="Times New Roman" panose="02020603050405020304" pitchFamily="18" charset="0"/>
              <a:cs typeface="Times New Roman" panose="02020603050405020304" pitchFamily="18" charset="0"/>
            </a:endParaRPr>
          </a:p>
        </p:txBody>
      </p:sp>
      <p:sp>
        <p:nvSpPr>
          <p:cNvPr id="3" name="Fußzeilenplatzhalter 2"/>
          <p:cNvSpPr>
            <a:spLocks noGrp="1"/>
          </p:cNvSpPr>
          <p:nvPr>
            <p:ph type="ftr" sz="quarter" idx="11"/>
          </p:nvPr>
        </p:nvSpPr>
        <p:spPr>
          <a:xfrm>
            <a:off x="71500" y="6245225"/>
            <a:ext cx="4752528" cy="476250"/>
          </a:xfrm>
        </p:spPr>
        <p:txBody>
          <a:bodyPr/>
          <a:lstStyle/>
          <a:p>
            <a:pPr>
              <a:defRPr/>
            </a:pPr>
            <a:r>
              <a:rPr lang="de-DE" altLang="de-DE"/>
              <a:t>Konferenz des Schiller-Instituts in Berlin am 30.-31.05.2026                                                                                </a:t>
            </a:r>
            <a:endParaRPr lang="de-DE" altLang="de-DE" dirty="0"/>
          </a:p>
        </p:txBody>
      </p:sp>
      <p:pic>
        <p:nvPicPr>
          <p:cNvPr id="7" name="Grafik 6"/>
          <p:cNvPicPr>
            <a:picLocks noChangeAspect="1"/>
          </p:cNvPicPr>
          <p:nvPr/>
        </p:nvPicPr>
        <p:blipFill>
          <a:blip r:embed="rId3"/>
          <a:stretch>
            <a:fillRect/>
          </a:stretch>
        </p:blipFill>
        <p:spPr>
          <a:xfrm>
            <a:off x="1439652" y="920079"/>
            <a:ext cx="6012668" cy="5088333"/>
          </a:xfrm>
          <a:prstGeom prst="rect">
            <a:avLst/>
          </a:prstGeom>
        </p:spPr>
      </p:pic>
      <p:sp>
        <p:nvSpPr>
          <p:cNvPr id="9" name="Textfeld 8"/>
          <p:cNvSpPr txBox="1"/>
          <p:nvPr/>
        </p:nvSpPr>
        <p:spPr>
          <a:xfrm>
            <a:off x="71500" y="5185034"/>
            <a:ext cx="2303772" cy="954107"/>
          </a:xfrm>
          <a:prstGeom prst="rect">
            <a:avLst/>
          </a:prstGeom>
          <a:noFill/>
        </p:spPr>
        <p:txBody>
          <a:bodyPr wrap="none" rtlCol="0">
            <a:spAutoFit/>
          </a:bodyPr>
          <a:lstStyle/>
          <a:p>
            <a:r>
              <a:rPr lang="de-DE" sz="2800" b="1" dirty="0">
                <a:solidFill>
                  <a:srgbClr val="FF0000"/>
                </a:solidFill>
              </a:rPr>
              <a:t>Sahara </a:t>
            </a:r>
          </a:p>
          <a:p>
            <a:r>
              <a:rPr lang="de-DE" sz="2800" b="1" dirty="0">
                <a:solidFill>
                  <a:srgbClr val="FF0000"/>
                </a:solidFill>
              </a:rPr>
              <a:t>bis 3.000 VLS</a:t>
            </a:r>
          </a:p>
        </p:txBody>
      </p:sp>
      <p:sp>
        <p:nvSpPr>
          <p:cNvPr id="10" name="Rechteck 9"/>
          <p:cNvSpPr/>
          <p:nvPr/>
        </p:nvSpPr>
        <p:spPr>
          <a:xfrm>
            <a:off x="1799692" y="-158490"/>
            <a:ext cx="5488490" cy="923330"/>
          </a:xfrm>
          <a:prstGeom prst="rect">
            <a:avLst/>
          </a:prstGeom>
        </p:spPr>
        <p:txBody>
          <a:bodyPr wrap="none">
            <a:spAutoFit/>
          </a:bodyPr>
          <a:lstStyle/>
          <a:p>
            <a:r>
              <a:rPr lang="de-DE" sz="3600" dirty="0">
                <a:solidFill>
                  <a:schemeClr val="tx2"/>
                </a:solidFill>
              </a:rPr>
              <a:t>Solar – Volllaststunden</a:t>
            </a:r>
            <a:r>
              <a:rPr lang="de-DE" sz="5400" dirty="0">
                <a:solidFill>
                  <a:srgbClr val="000000"/>
                </a:solidFill>
                <a:cs typeface="Times New Roman" panose="02020603050405020304" pitchFamily="18" charset="0"/>
              </a:rPr>
              <a:t> </a:t>
            </a:r>
            <a:r>
              <a:rPr lang="de-DE" sz="2400" dirty="0">
                <a:solidFill>
                  <a:srgbClr val="000000"/>
                </a:solidFill>
                <a:cs typeface="Times New Roman" panose="02020603050405020304" pitchFamily="18" charset="0"/>
              </a:rPr>
              <a:t>(VLS) </a:t>
            </a:r>
            <a:endParaRPr lang="de-DE" sz="5400" dirty="0"/>
          </a:p>
        </p:txBody>
      </p:sp>
      <p:sp>
        <p:nvSpPr>
          <p:cNvPr id="2" name="Foliennummernplatzhalter 1">
            <a:extLst>
              <a:ext uri="{FF2B5EF4-FFF2-40B4-BE49-F238E27FC236}">
                <a16:creationId xmlns:a16="http://schemas.microsoft.com/office/drawing/2014/main" id="{4D428B43-B600-43F1-AAE2-8F8F0C80B019}"/>
              </a:ext>
            </a:extLst>
          </p:cNvPr>
          <p:cNvSpPr>
            <a:spLocks noGrp="1"/>
          </p:cNvSpPr>
          <p:nvPr>
            <p:ph type="sldNum" sz="quarter" idx="12"/>
          </p:nvPr>
        </p:nvSpPr>
        <p:spPr/>
        <p:txBody>
          <a:bodyPr/>
          <a:lstStyle/>
          <a:p>
            <a:pPr lvl="1">
              <a:defRPr/>
            </a:pPr>
            <a:fld id="{75CF06A5-FA69-4E60-A97D-2E367DEC9131}" type="slidenum">
              <a:rPr lang="de-DE" altLang="de-DE" smtClean="0"/>
              <a:pPr lvl="1">
                <a:defRPr/>
              </a:pPr>
              <a:t>117</a:t>
            </a:fld>
            <a:endParaRPr lang="de-DE" altLang="de-DE">
              <a:latin typeface="+mn-lt"/>
            </a:endParaRPr>
          </a:p>
        </p:txBody>
      </p:sp>
    </p:spTree>
    <p:extLst>
      <p:ext uri="{BB962C8B-B14F-4D97-AF65-F5344CB8AC3E}">
        <p14:creationId xmlns:p14="http://schemas.microsoft.com/office/powerpoint/2010/main" val="27468557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39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a:spLocks noGrp="1"/>
          </p:cNvSpPr>
          <p:nvPr>
            <p:ph type="title"/>
          </p:nvPr>
        </p:nvSpPr>
        <p:spPr/>
        <p:txBody>
          <a:bodyPr/>
          <a:lstStyle/>
          <a:p>
            <a:r>
              <a:rPr lang="de-DE" sz="3600" dirty="0">
                <a:latin typeface="Times New Roman" panose="02020603050405020304" pitchFamily="18" charset="0"/>
                <a:cs typeface="Times New Roman" panose="02020603050405020304" pitchFamily="18" charset="0"/>
              </a:rPr>
              <a:t>Wind – Volllaststunden </a:t>
            </a:r>
            <a:r>
              <a:rPr lang="de-DE" sz="2000" dirty="0">
                <a:latin typeface="Times New Roman" panose="02020603050405020304" pitchFamily="18" charset="0"/>
                <a:cs typeface="Times New Roman" panose="02020603050405020304" pitchFamily="18" charset="0"/>
              </a:rPr>
              <a:t>(VLS)</a:t>
            </a:r>
            <a:r>
              <a:rPr lang="de-DE" sz="3600" dirty="0">
                <a:latin typeface="Times New Roman" panose="02020603050405020304" pitchFamily="18" charset="0"/>
                <a:cs typeface="Times New Roman" panose="02020603050405020304" pitchFamily="18" charset="0"/>
              </a:rPr>
              <a:t> </a:t>
            </a:r>
            <a:r>
              <a:rPr lang="de-DE" sz="1800" dirty="0">
                <a:latin typeface="Times New Roman" panose="02020603050405020304" pitchFamily="18" charset="0"/>
                <a:cs typeface="Times New Roman" panose="02020603050405020304" pitchFamily="18" charset="0"/>
              </a:rPr>
              <a:t> </a:t>
            </a:r>
          </a:p>
        </p:txBody>
      </p:sp>
      <p:sp>
        <p:nvSpPr>
          <p:cNvPr id="7" name="Fußzeilenplatzhalter 6"/>
          <p:cNvSpPr>
            <a:spLocks noGrp="1"/>
          </p:cNvSpPr>
          <p:nvPr>
            <p:ph type="ftr" sz="quarter" idx="11"/>
          </p:nvPr>
        </p:nvSpPr>
        <p:spPr>
          <a:xfrm>
            <a:off x="71500" y="6245225"/>
            <a:ext cx="4896544" cy="47625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de-DE" altLang="de-DE"/>
              <a:t>Konferenz des Schiller-Instituts in Berlin am 30.-31.05.2026                                                                                </a:t>
            </a:r>
          </a:p>
        </p:txBody>
      </p:sp>
      <p:pic>
        <p:nvPicPr>
          <p:cNvPr id="2" name="Grafik 1"/>
          <p:cNvPicPr>
            <a:picLocks noChangeAspect="1"/>
          </p:cNvPicPr>
          <p:nvPr/>
        </p:nvPicPr>
        <p:blipFill>
          <a:blip r:embed="rId3"/>
          <a:stretch>
            <a:fillRect/>
          </a:stretch>
        </p:blipFill>
        <p:spPr>
          <a:xfrm>
            <a:off x="1384136" y="905847"/>
            <a:ext cx="6248204" cy="5151445"/>
          </a:xfrm>
          <a:prstGeom prst="rect">
            <a:avLst/>
          </a:prstGeom>
        </p:spPr>
      </p:pic>
      <p:sp>
        <p:nvSpPr>
          <p:cNvPr id="3" name="Textfeld 2"/>
          <p:cNvSpPr txBox="1"/>
          <p:nvPr/>
        </p:nvSpPr>
        <p:spPr>
          <a:xfrm>
            <a:off x="1384136" y="905847"/>
            <a:ext cx="2303772" cy="954107"/>
          </a:xfrm>
          <a:prstGeom prst="rect">
            <a:avLst/>
          </a:prstGeom>
          <a:noFill/>
        </p:spPr>
        <p:txBody>
          <a:bodyPr wrap="none" rtlCol="0">
            <a:spAutoFit/>
          </a:bodyPr>
          <a:lstStyle/>
          <a:p>
            <a:r>
              <a:rPr lang="de-DE" sz="2800" b="1" dirty="0">
                <a:solidFill>
                  <a:schemeClr val="accent2"/>
                </a:solidFill>
              </a:rPr>
              <a:t>Offshore </a:t>
            </a:r>
          </a:p>
          <a:p>
            <a:r>
              <a:rPr lang="de-DE" sz="2800" b="1" dirty="0">
                <a:solidFill>
                  <a:schemeClr val="accent2"/>
                </a:solidFill>
              </a:rPr>
              <a:t>bis 3.500 VLS</a:t>
            </a:r>
          </a:p>
        </p:txBody>
      </p:sp>
      <p:sp>
        <p:nvSpPr>
          <p:cNvPr id="10" name="Rechteck 9"/>
          <p:cNvSpPr/>
          <p:nvPr/>
        </p:nvSpPr>
        <p:spPr>
          <a:xfrm>
            <a:off x="1775402" y="111392"/>
            <a:ext cx="5463612" cy="646331"/>
          </a:xfrm>
          <a:prstGeom prst="rect">
            <a:avLst/>
          </a:prstGeom>
        </p:spPr>
        <p:txBody>
          <a:bodyPr wrap="none">
            <a:spAutoFit/>
          </a:bodyPr>
          <a:lstStyle/>
          <a:p>
            <a:r>
              <a:rPr lang="de-DE" sz="3600" dirty="0">
                <a:solidFill>
                  <a:schemeClr val="tx2"/>
                </a:solidFill>
              </a:rPr>
              <a:t>Wind – Volllaststunden </a:t>
            </a:r>
            <a:r>
              <a:rPr lang="de-DE" sz="2400" dirty="0">
                <a:solidFill>
                  <a:schemeClr val="tx2"/>
                </a:solidFill>
              </a:rPr>
              <a:t>(VLS) </a:t>
            </a:r>
            <a:endParaRPr lang="de-DE" sz="3600" dirty="0">
              <a:solidFill>
                <a:schemeClr val="tx2"/>
              </a:solidFill>
            </a:endParaRPr>
          </a:p>
        </p:txBody>
      </p:sp>
      <p:sp>
        <p:nvSpPr>
          <p:cNvPr id="4" name="Foliennummernplatzhalter 3">
            <a:extLst>
              <a:ext uri="{FF2B5EF4-FFF2-40B4-BE49-F238E27FC236}">
                <a16:creationId xmlns:a16="http://schemas.microsoft.com/office/drawing/2014/main" id="{3B79B01D-2D1B-4BB7-9FD5-ABBB29C364CA}"/>
              </a:ext>
            </a:extLst>
          </p:cNvPr>
          <p:cNvSpPr>
            <a:spLocks noGrp="1"/>
          </p:cNvSpPr>
          <p:nvPr>
            <p:ph type="sldNum" sz="quarter" idx="12"/>
          </p:nvPr>
        </p:nvSpPr>
        <p:spPr/>
        <p:txBody>
          <a:bodyPr/>
          <a:lstStyle/>
          <a:p>
            <a:pPr lvl="1">
              <a:defRPr/>
            </a:pPr>
            <a:fld id="{75CF06A5-FA69-4E60-A97D-2E367DEC9131}" type="slidenum">
              <a:rPr lang="de-DE" altLang="de-DE" smtClean="0"/>
              <a:pPr lvl="1">
                <a:defRPr/>
              </a:pPr>
              <a:t>118</a:t>
            </a:fld>
            <a:endParaRPr lang="de-DE" altLang="de-DE">
              <a:latin typeface="+mn-lt"/>
            </a:endParaRPr>
          </a:p>
        </p:txBody>
      </p:sp>
    </p:spTree>
    <p:extLst>
      <p:ext uri="{BB962C8B-B14F-4D97-AF65-F5344CB8AC3E}">
        <p14:creationId xmlns:p14="http://schemas.microsoft.com/office/powerpoint/2010/main" val="203509743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39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Windkraft in Deutschland</a:t>
            </a:r>
            <a:endParaRPr lang="de-DE" sz="1800"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pic>
        <p:nvPicPr>
          <p:cNvPr id="9" name="Grafik 8">
            <a:extLst>
              <a:ext uri="{FF2B5EF4-FFF2-40B4-BE49-F238E27FC236}">
                <a16:creationId xmlns:a16="http://schemas.microsoft.com/office/drawing/2014/main" id="{CABEBB09-86E3-41E8-9B45-A92B74F4919E}"/>
              </a:ext>
            </a:extLst>
          </p:cNvPr>
          <p:cNvPicPr>
            <a:picLocks noChangeAspect="1"/>
          </p:cNvPicPr>
          <p:nvPr/>
        </p:nvPicPr>
        <p:blipFill>
          <a:blip r:embed="rId3"/>
          <a:stretch>
            <a:fillRect/>
          </a:stretch>
        </p:blipFill>
        <p:spPr>
          <a:xfrm>
            <a:off x="5544108" y="898425"/>
            <a:ext cx="3301635" cy="1936297"/>
          </a:xfrm>
          <a:prstGeom prst="rect">
            <a:avLst/>
          </a:prstGeom>
        </p:spPr>
      </p:pic>
      <p:pic>
        <p:nvPicPr>
          <p:cNvPr id="12" name="Grafik 11">
            <a:extLst>
              <a:ext uri="{FF2B5EF4-FFF2-40B4-BE49-F238E27FC236}">
                <a16:creationId xmlns:a16="http://schemas.microsoft.com/office/drawing/2014/main" id="{99CB5389-25A0-4C32-B931-152AAAF2BDB0}"/>
              </a:ext>
            </a:extLst>
          </p:cNvPr>
          <p:cNvPicPr>
            <a:picLocks noChangeAspect="1"/>
          </p:cNvPicPr>
          <p:nvPr/>
        </p:nvPicPr>
        <p:blipFill>
          <a:blip r:embed="rId4"/>
          <a:stretch>
            <a:fillRect/>
          </a:stretch>
        </p:blipFill>
        <p:spPr>
          <a:xfrm>
            <a:off x="857659" y="908720"/>
            <a:ext cx="4341744" cy="5050854"/>
          </a:xfrm>
          <a:prstGeom prst="rect">
            <a:avLst/>
          </a:prstGeom>
        </p:spPr>
      </p:pic>
      <p:pic>
        <p:nvPicPr>
          <p:cNvPr id="6" name="Grafik 5">
            <a:extLst>
              <a:ext uri="{FF2B5EF4-FFF2-40B4-BE49-F238E27FC236}">
                <a16:creationId xmlns:a16="http://schemas.microsoft.com/office/drawing/2014/main" id="{66F8EBDA-E401-4C06-8093-E17FF37E038A}"/>
              </a:ext>
            </a:extLst>
          </p:cNvPr>
          <p:cNvPicPr>
            <a:picLocks noChangeAspect="1"/>
          </p:cNvPicPr>
          <p:nvPr/>
        </p:nvPicPr>
        <p:blipFill>
          <a:blip r:embed="rId5"/>
          <a:stretch>
            <a:fillRect/>
          </a:stretch>
        </p:blipFill>
        <p:spPr>
          <a:xfrm>
            <a:off x="4250460" y="5394883"/>
            <a:ext cx="4595283" cy="742950"/>
          </a:xfrm>
          <a:prstGeom prst="rect">
            <a:avLst/>
          </a:prstGeom>
        </p:spPr>
      </p:pic>
      <p:sp>
        <p:nvSpPr>
          <p:cNvPr id="3" name="Foliennummernplatzhalter 2">
            <a:extLst>
              <a:ext uri="{FF2B5EF4-FFF2-40B4-BE49-F238E27FC236}">
                <a16:creationId xmlns:a16="http://schemas.microsoft.com/office/drawing/2014/main" id="{48CB9343-DE0E-48EC-9803-73E24A29F653}"/>
              </a:ext>
            </a:extLst>
          </p:cNvPr>
          <p:cNvSpPr>
            <a:spLocks noGrp="1"/>
          </p:cNvSpPr>
          <p:nvPr>
            <p:ph type="sldNum" sz="quarter" idx="12"/>
          </p:nvPr>
        </p:nvSpPr>
        <p:spPr/>
        <p:txBody>
          <a:bodyPr/>
          <a:lstStyle/>
          <a:p>
            <a:pPr>
              <a:defRPr/>
            </a:pPr>
            <a:fld id="{1C2867A0-F623-427E-AB3E-7CA64D419047}" type="slidenum">
              <a:rPr lang="de-DE" altLang="de-DE" smtClean="0"/>
              <a:pPr>
                <a:defRPr/>
              </a:pPr>
              <a:t>119</a:t>
            </a:fld>
            <a:endParaRPr lang="de-DE" altLang="de-DE"/>
          </a:p>
        </p:txBody>
      </p:sp>
    </p:spTree>
    <p:extLst>
      <p:ext uri="{BB962C8B-B14F-4D97-AF65-F5344CB8AC3E}">
        <p14:creationId xmlns:p14="http://schemas.microsoft.com/office/powerpoint/2010/main" val="199122987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Windkraft in Baden -Württemberg</a:t>
            </a:r>
            <a:endParaRPr lang="de-DE" sz="1800"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pic>
        <p:nvPicPr>
          <p:cNvPr id="4" name="Grafik 3">
            <a:extLst>
              <a:ext uri="{FF2B5EF4-FFF2-40B4-BE49-F238E27FC236}">
                <a16:creationId xmlns:a16="http://schemas.microsoft.com/office/drawing/2014/main" id="{5880CF58-A639-4C74-BE01-2E7ADFC05831}"/>
              </a:ext>
            </a:extLst>
          </p:cNvPr>
          <p:cNvPicPr>
            <a:picLocks noChangeAspect="1"/>
          </p:cNvPicPr>
          <p:nvPr/>
        </p:nvPicPr>
        <p:blipFill>
          <a:blip r:embed="rId3"/>
          <a:stretch>
            <a:fillRect/>
          </a:stretch>
        </p:blipFill>
        <p:spPr>
          <a:xfrm>
            <a:off x="508181" y="613969"/>
            <a:ext cx="5059106" cy="5682056"/>
          </a:xfrm>
          <a:prstGeom prst="rect">
            <a:avLst/>
          </a:prstGeom>
        </p:spPr>
      </p:pic>
      <p:sp>
        <p:nvSpPr>
          <p:cNvPr id="11" name="Textfeld 10">
            <a:extLst>
              <a:ext uri="{FF2B5EF4-FFF2-40B4-BE49-F238E27FC236}">
                <a16:creationId xmlns:a16="http://schemas.microsoft.com/office/drawing/2014/main" id="{D0E2BCA7-56A1-43C1-BF5A-890FB4DC4844}"/>
              </a:ext>
            </a:extLst>
          </p:cNvPr>
          <p:cNvSpPr txBox="1"/>
          <p:nvPr/>
        </p:nvSpPr>
        <p:spPr>
          <a:xfrm>
            <a:off x="5796136" y="1268760"/>
            <a:ext cx="3168352" cy="4093428"/>
          </a:xfrm>
          <a:prstGeom prst="rect">
            <a:avLst/>
          </a:prstGeom>
          <a:noFill/>
        </p:spPr>
        <p:txBody>
          <a:bodyPr wrap="square">
            <a:spAutoFit/>
          </a:bodyPr>
          <a:lstStyle/>
          <a:p>
            <a:pPr algn="ctr"/>
            <a:r>
              <a:rPr lang="de-DE" sz="2800" dirty="0">
                <a:solidFill>
                  <a:schemeClr val="tx2"/>
                </a:solidFill>
                <a:ea typeface="+mj-ea"/>
                <a:cs typeface="Times New Roman" panose="02020603050405020304" pitchFamily="18" charset="0"/>
              </a:rPr>
              <a:t>Im Durchschnitt beträgt der Kapazitätsfaktor in  Baden-Württemberg      19,9 %</a:t>
            </a:r>
          </a:p>
          <a:p>
            <a:pPr algn="ctr"/>
            <a:endParaRPr lang="de-DE" sz="2000" dirty="0">
              <a:solidFill>
                <a:schemeClr val="tx2"/>
              </a:solidFill>
              <a:ea typeface="+mj-ea"/>
              <a:cs typeface="Times New Roman" panose="02020603050405020304" pitchFamily="18" charset="0"/>
            </a:endParaRPr>
          </a:p>
          <a:p>
            <a:pPr algn="ctr"/>
            <a:r>
              <a:rPr lang="de-DE" sz="2000" dirty="0">
                <a:solidFill>
                  <a:schemeClr val="tx2"/>
                </a:solidFill>
                <a:ea typeface="+mj-ea"/>
                <a:cs typeface="Times New Roman" panose="02020603050405020304" pitchFamily="18" charset="0"/>
              </a:rPr>
              <a:t>das entspricht</a:t>
            </a:r>
          </a:p>
          <a:p>
            <a:pPr algn="ctr"/>
            <a:endParaRPr lang="de-DE" sz="4000" b="1" dirty="0">
              <a:latin typeface="Calibri" panose="020F0502020204030204" pitchFamily="34" charset="0"/>
              <a:ea typeface="Calibri" panose="020F0502020204030204" pitchFamily="34" charset="0"/>
            </a:endParaRPr>
          </a:p>
          <a:p>
            <a:pPr algn="ctr"/>
            <a:r>
              <a:rPr lang="de-DE" sz="4000" b="1" dirty="0">
                <a:effectLst/>
                <a:latin typeface="Calibri" panose="020F0502020204030204" pitchFamily="34" charset="0"/>
                <a:ea typeface="Calibri" panose="020F0502020204030204" pitchFamily="34" charset="0"/>
              </a:rPr>
              <a:t> </a:t>
            </a:r>
            <a:endParaRPr lang="de-DE" sz="3200" b="1" dirty="0"/>
          </a:p>
        </p:txBody>
      </p:sp>
      <p:sp>
        <p:nvSpPr>
          <p:cNvPr id="10" name="Textfeld 9">
            <a:extLst>
              <a:ext uri="{FF2B5EF4-FFF2-40B4-BE49-F238E27FC236}">
                <a16:creationId xmlns:a16="http://schemas.microsoft.com/office/drawing/2014/main" id="{91C66115-9171-40FA-9F90-4FBE2DB6BF84}"/>
              </a:ext>
            </a:extLst>
          </p:cNvPr>
          <p:cNvSpPr txBox="1"/>
          <p:nvPr/>
        </p:nvSpPr>
        <p:spPr>
          <a:xfrm>
            <a:off x="6172802" y="4223415"/>
            <a:ext cx="2415021" cy="954107"/>
          </a:xfrm>
          <a:prstGeom prst="rect">
            <a:avLst/>
          </a:prstGeom>
          <a:noFill/>
        </p:spPr>
        <p:txBody>
          <a:bodyPr wrap="none" rtlCol="0">
            <a:spAutoFit/>
          </a:bodyPr>
          <a:lstStyle/>
          <a:p>
            <a:pPr algn="ctr"/>
            <a:r>
              <a:rPr lang="de-DE" sz="3200" b="1" dirty="0"/>
              <a:t>1700 VLS</a:t>
            </a:r>
          </a:p>
          <a:p>
            <a:pPr algn="ctr"/>
            <a:r>
              <a:rPr lang="de-DE" sz="2400" b="1" dirty="0"/>
              <a:t>(Volllaststunden)</a:t>
            </a:r>
          </a:p>
        </p:txBody>
      </p:sp>
      <p:sp>
        <p:nvSpPr>
          <p:cNvPr id="3" name="Foliennummernplatzhalter 2">
            <a:extLst>
              <a:ext uri="{FF2B5EF4-FFF2-40B4-BE49-F238E27FC236}">
                <a16:creationId xmlns:a16="http://schemas.microsoft.com/office/drawing/2014/main" id="{64669256-D8FF-490F-9F6C-E5A316EF8394}"/>
              </a:ext>
            </a:extLst>
          </p:cNvPr>
          <p:cNvSpPr>
            <a:spLocks noGrp="1"/>
          </p:cNvSpPr>
          <p:nvPr>
            <p:ph type="sldNum" sz="quarter" idx="12"/>
          </p:nvPr>
        </p:nvSpPr>
        <p:spPr/>
        <p:txBody>
          <a:bodyPr/>
          <a:lstStyle/>
          <a:p>
            <a:pPr>
              <a:defRPr/>
            </a:pPr>
            <a:fld id="{1C2867A0-F623-427E-AB3E-7CA64D419047}" type="slidenum">
              <a:rPr lang="de-DE" altLang="de-DE" smtClean="0"/>
              <a:pPr>
                <a:defRPr/>
              </a:pPr>
              <a:t>120</a:t>
            </a:fld>
            <a:endParaRPr lang="de-DE" altLang="de-DE"/>
          </a:p>
        </p:txBody>
      </p:sp>
    </p:spTree>
    <p:extLst>
      <p:ext uri="{BB962C8B-B14F-4D97-AF65-F5344CB8AC3E}">
        <p14:creationId xmlns:p14="http://schemas.microsoft.com/office/powerpoint/2010/main" val="229293405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900"/>
                                        <p:tgtEl>
                                          <p:spTgt spid="11"/>
                                        </p:tgtEl>
                                      </p:cBhvr>
                                    </p:animEffect>
                                    <p:anim calcmode="lin" valueType="num">
                                      <p:cBhvr>
                                        <p:cTn id="8" dur="3900" fill="hold"/>
                                        <p:tgtEl>
                                          <p:spTgt spid="11"/>
                                        </p:tgtEl>
                                        <p:attrNameLst>
                                          <p:attrName>ppt_x</p:attrName>
                                        </p:attrNameLst>
                                      </p:cBhvr>
                                      <p:tavLst>
                                        <p:tav tm="0">
                                          <p:val>
                                            <p:strVal val="#ppt_x"/>
                                          </p:val>
                                        </p:tav>
                                        <p:tav tm="100000">
                                          <p:val>
                                            <p:strVal val="#ppt_x"/>
                                          </p:val>
                                        </p:tav>
                                      </p:tavLst>
                                    </p:anim>
                                    <p:anim calcmode="lin" valueType="num">
                                      <p:cBhvr>
                                        <p:cTn id="9" dur="3900" fill="hold"/>
                                        <p:tgtEl>
                                          <p:spTgt spid="11"/>
                                        </p:tgtEl>
                                        <p:attrNameLst>
                                          <p:attrName>ppt_y</p:attrName>
                                        </p:attrNameLst>
                                      </p:cBhvr>
                                      <p:tavLst>
                                        <p:tav tm="0">
                                          <p:val>
                                            <p:strVal val="#ppt_y+.1"/>
                                          </p:val>
                                        </p:tav>
                                        <p:tav tm="100000">
                                          <p:val>
                                            <p:strVal val="#ppt_y"/>
                                          </p:val>
                                        </p:tav>
                                      </p:tavLst>
                                    </p:anim>
                                  </p:childTnLst>
                                </p:cTn>
                              </p:par>
                              <p:par>
                                <p:cTn id="10" presetID="6" presetClass="entr" presetSubtype="32" fill="hold" grpId="0" nodeType="withEffect">
                                  <p:stCondLst>
                                    <p:cond delay="5800"/>
                                  </p:stCondLst>
                                  <p:childTnLst>
                                    <p:set>
                                      <p:cBhvr>
                                        <p:cTn id="11" dur="1" fill="hold">
                                          <p:stCondLst>
                                            <p:cond delay="0"/>
                                          </p:stCondLst>
                                        </p:cTn>
                                        <p:tgtEl>
                                          <p:spTgt spid="10"/>
                                        </p:tgtEl>
                                        <p:attrNameLst>
                                          <p:attrName>style.visibility</p:attrName>
                                        </p:attrNameLst>
                                      </p:cBhvr>
                                      <p:to>
                                        <p:strVal val="visible"/>
                                      </p:to>
                                    </p:set>
                                    <p:animEffect transition="in" filter="circle(out)">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Speicherbedarf</a:t>
            </a:r>
            <a:br>
              <a:rPr lang="de-DE" dirty="0"/>
            </a:br>
            <a:r>
              <a:rPr lang="de-DE" sz="1600" dirty="0"/>
              <a:t>Max Planck Institut 2012</a:t>
            </a:r>
            <a:endParaRPr lang="de-DE"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pic>
        <p:nvPicPr>
          <p:cNvPr id="4" name="Grafik 3">
            <a:extLst>
              <a:ext uri="{FF2B5EF4-FFF2-40B4-BE49-F238E27FC236}">
                <a16:creationId xmlns:a16="http://schemas.microsoft.com/office/drawing/2014/main" id="{088EE543-0CD8-401E-8EDC-C6A2EE43BECC}"/>
              </a:ext>
            </a:extLst>
          </p:cNvPr>
          <p:cNvPicPr>
            <a:picLocks noChangeAspect="1"/>
          </p:cNvPicPr>
          <p:nvPr/>
        </p:nvPicPr>
        <p:blipFill>
          <a:blip r:embed="rId3"/>
          <a:stretch>
            <a:fillRect/>
          </a:stretch>
        </p:blipFill>
        <p:spPr>
          <a:xfrm>
            <a:off x="189223" y="892098"/>
            <a:ext cx="8757911" cy="5201198"/>
          </a:xfrm>
          <a:prstGeom prst="rect">
            <a:avLst/>
          </a:prstGeom>
        </p:spPr>
      </p:pic>
      <p:sp>
        <p:nvSpPr>
          <p:cNvPr id="3" name="Foliennummernplatzhalter 2">
            <a:extLst>
              <a:ext uri="{FF2B5EF4-FFF2-40B4-BE49-F238E27FC236}">
                <a16:creationId xmlns:a16="http://schemas.microsoft.com/office/drawing/2014/main" id="{76E6A668-81B3-49AC-9637-A28D276895EA}"/>
              </a:ext>
            </a:extLst>
          </p:cNvPr>
          <p:cNvSpPr>
            <a:spLocks noGrp="1"/>
          </p:cNvSpPr>
          <p:nvPr>
            <p:ph type="sldNum" sz="quarter" idx="12"/>
          </p:nvPr>
        </p:nvSpPr>
        <p:spPr/>
        <p:txBody>
          <a:bodyPr/>
          <a:lstStyle/>
          <a:p>
            <a:pPr>
              <a:defRPr/>
            </a:pPr>
            <a:fld id="{1C2867A0-F623-427E-AB3E-7CA64D419047}" type="slidenum">
              <a:rPr lang="de-DE" altLang="de-DE" smtClean="0"/>
              <a:pPr>
                <a:defRPr/>
              </a:pPr>
              <a:t>121</a:t>
            </a:fld>
            <a:endParaRPr lang="de-DE" altLang="de-DE"/>
          </a:p>
        </p:txBody>
      </p:sp>
    </p:spTree>
    <p:extLst>
      <p:ext uri="{BB962C8B-B14F-4D97-AF65-F5344CB8AC3E}">
        <p14:creationId xmlns:p14="http://schemas.microsoft.com/office/powerpoint/2010/main" val="307782505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Einheiten Leistung /Arbeit</a:t>
            </a:r>
            <a:endParaRPr lang="de-DE" sz="1800"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pic>
        <p:nvPicPr>
          <p:cNvPr id="10" name="Grafik 9"/>
          <p:cNvPicPr>
            <a:picLocks noChangeAspect="1"/>
          </p:cNvPicPr>
          <p:nvPr/>
        </p:nvPicPr>
        <p:blipFill>
          <a:blip r:embed="rId2"/>
          <a:stretch>
            <a:fillRect/>
          </a:stretch>
        </p:blipFill>
        <p:spPr>
          <a:xfrm>
            <a:off x="251520" y="944724"/>
            <a:ext cx="5210175" cy="2105025"/>
          </a:xfrm>
          <a:prstGeom prst="rect">
            <a:avLst/>
          </a:prstGeom>
        </p:spPr>
      </p:pic>
      <p:pic>
        <p:nvPicPr>
          <p:cNvPr id="4" name="Grafik 3"/>
          <p:cNvPicPr>
            <a:picLocks noChangeAspect="1"/>
          </p:cNvPicPr>
          <p:nvPr/>
        </p:nvPicPr>
        <p:blipFill>
          <a:blip r:embed="rId3"/>
          <a:stretch>
            <a:fillRect/>
          </a:stretch>
        </p:blipFill>
        <p:spPr>
          <a:xfrm>
            <a:off x="3995936" y="3321052"/>
            <a:ext cx="4838700" cy="2590800"/>
          </a:xfrm>
          <a:prstGeom prst="rect">
            <a:avLst/>
          </a:prstGeom>
        </p:spPr>
      </p:pic>
      <p:sp>
        <p:nvSpPr>
          <p:cNvPr id="3" name="Foliennummernplatzhalter 2">
            <a:extLst>
              <a:ext uri="{FF2B5EF4-FFF2-40B4-BE49-F238E27FC236}">
                <a16:creationId xmlns:a16="http://schemas.microsoft.com/office/drawing/2014/main" id="{E7594446-BA36-49DF-960D-F6D9DBE132E3}"/>
              </a:ext>
            </a:extLst>
          </p:cNvPr>
          <p:cNvSpPr>
            <a:spLocks noGrp="1"/>
          </p:cNvSpPr>
          <p:nvPr>
            <p:ph type="sldNum" sz="quarter" idx="12"/>
          </p:nvPr>
        </p:nvSpPr>
        <p:spPr/>
        <p:txBody>
          <a:bodyPr/>
          <a:lstStyle/>
          <a:p>
            <a:pPr>
              <a:defRPr/>
            </a:pPr>
            <a:fld id="{1C2867A0-F623-427E-AB3E-7CA64D419047}" type="slidenum">
              <a:rPr lang="de-DE" altLang="de-DE" smtClean="0"/>
              <a:pPr>
                <a:defRPr/>
              </a:pPr>
              <a:t>122</a:t>
            </a:fld>
            <a:endParaRPr lang="de-DE" altLang="de-DE"/>
          </a:p>
        </p:txBody>
      </p:sp>
    </p:spTree>
    <p:extLst>
      <p:ext uri="{BB962C8B-B14F-4D97-AF65-F5344CB8AC3E}">
        <p14:creationId xmlns:p14="http://schemas.microsoft.com/office/powerpoint/2010/main" val="273505639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out)">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1448542" y="10160"/>
            <a:ext cx="618874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Ausbau Solar- </a:t>
            </a:r>
            <a:r>
              <a:rPr lang="de-DE" altLang="de-DE" sz="3600">
                <a:solidFill>
                  <a:schemeClr val="tx2"/>
                </a:solidFill>
              </a:rPr>
              <a:t>und Windanlagen</a:t>
            </a:r>
            <a:endParaRPr lang="de-DE" altLang="de-DE" sz="3600" dirty="0">
              <a:solidFill>
                <a:schemeClr val="tx2"/>
              </a:solidFill>
            </a:endParaRPr>
          </a:p>
        </p:txBody>
      </p:sp>
      <p:pic>
        <p:nvPicPr>
          <p:cNvPr id="6" name="Grafik 5">
            <a:extLst>
              <a:ext uri="{FF2B5EF4-FFF2-40B4-BE49-F238E27FC236}">
                <a16:creationId xmlns:a16="http://schemas.microsoft.com/office/drawing/2014/main" id="{FD74F4B8-A972-4A38-99EB-AE8F571D7F03}"/>
              </a:ext>
            </a:extLst>
          </p:cNvPr>
          <p:cNvPicPr>
            <a:picLocks noChangeAspect="1"/>
          </p:cNvPicPr>
          <p:nvPr/>
        </p:nvPicPr>
        <p:blipFill>
          <a:blip r:embed="rId3"/>
          <a:stretch>
            <a:fillRect/>
          </a:stretch>
        </p:blipFill>
        <p:spPr>
          <a:xfrm>
            <a:off x="614362" y="947737"/>
            <a:ext cx="7915275" cy="4962525"/>
          </a:xfrm>
          <a:prstGeom prst="rect">
            <a:avLst/>
          </a:prstGeom>
        </p:spPr>
      </p:pic>
      <p:sp>
        <p:nvSpPr>
          <p:cNvPr id="2" name="Foliennummernplatzhalter 1">
            <a:extLst>
              <a:ext uri="{FF2B5EF4-FFF2-40B4-BE49-F238E27FC236}">
                <a16:creationId xmlns:a16="http://schemas.microsoft.com/office/drawing/2014/main" id="{3DEAD957-F475-4B07-8D9C-F339F5740C36}"/>
              </a:ext>
            </a:extLst>
          </p:cNvPr>
          <p:cNvSpPr>
            <a:spLocks noGrp="1"/>
          </p:cNvSpPr>
          <p:nvPr>
            <p:ph type="sldNum" sz="quarter" idx="12"/>
          </p:nvPr>
        </p:nvSpPr>
        <p:spPr/>
        <p:txBody>
          <a:bodyPr/>
          <a:lstStyle/>
          <a:p>
            <a:pPr>
              <a:defRPr/>
            </a:pPr>
            <a:fld id="{1C2867A0-F623-427E-AB3E-7CA64D419047}" type="slidenum">
              <a:rPr lang="de-DE" altLang="de-DE" smtClean="0"/>
              <a:pPr>
                <a:defRPr/>
              </a:pPr>
              <a:t>123</a:t>
            </a:fld>
            <a:endParaRPr lang="de-DE" altLang="de-DE"/>
          </a:p>
        </p:txBody>
      </p:sp>
    </p:spTree>
    <p:extLst>
      <p:ext uri="{BB962C8B-B14F-4D97-AF65-F5344CB8AC3E}">
        <p14:creationId xmlns:p14="http://schemas.microsoft.com/office/powerpoint/2010/main" val="317872898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2597505" y="10160"/>
            <a:ext cx="389080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Installierte Leistung</a:t>
            </a:r>
          </a:p>
        </p:txBody>
      </p:sp>
      <p:pic>
        <p:nvPicPr>
          <p:cNvPr id="3" name="Grafik 2">
            <a:extLst>
              <a:ext uri="{FF2B5EF4-FFF2-40B4-BE49-F238E27FC236}">
                <a16:creationId xmlns:a16="http://schemas.microsoft.com/office/drawing/2014/main" id="{DFFA92AD-D1A0-4EBE-BB43-EB4136907A5A}"/>
              </a:ext>
            </a:extLst>
          </p:cNvPr>
          <p:cNvPicPr>
            <a:picLocks noChangeAspect="1"/>
          </p:cNvPicPr>
          <p:nvPr/>
        </p:nvPicPr>
        <p:blipFill>
          <a:blip r:embed="rId3"/>
          <a:stretch>
            <a:fillRect/>
          </a:stretch>
        </p:blipFill>
        <p:spPr>
          <a:xfrm>
            <a:off x="419100" y="1088740"/>
            <a:ext cx="8305800" cy="4788532"/>
          </a:xfrm>
          <a:prstGeom prst="rect">
            <a:avLst/>
          </a:prstGeom>
        </p:spPr>
      </p:pic>
      <p:sp>
        <p:nvSpPr>
          <p:cNvPr id="2" name="Foliennummernplatzhalter 1">
            <a:extLst>
              <a:ext uri="{FF2B5EF4-FFF2-40B4-BE49-F238E27FC236}">
                <a16:creationId xmlns:a16="http://schemas.microsoft.com/office/drawing/2014/main" id="{414F2136-6DAC-4380-842F-00CC3B19C3EF}"/>
              </a:ext>
            </a:extLst>
          </p:cNvPr>
          <p:cNvSpPr>
            <a:spLocks noGrp="1"/>
          </p:cNvSpPr>
          <p:nvPr>
            <p:ph type="sldNum" sz="quarter" idx="12"/>
          </p:nvPr>
        </p:nvSpPr>
        <p:spPr/>
        <p:txBody>
          <a:bodyPr/>
          <a:lstStyle/>
          <a:p>
            <a:pPr>
              <a:defRPr/>
            </a:pPr>
            <a:fld id="{1C2867A0-F623-427E-AB3E-7CA64D419047}" type="slidenum">
              <a:rPr lang="de-DE" altLang="de-DE" smtClean="0"/>
              <a:pPr>
                <a:defRPr/>
              </a:pPr>
              <a:t>124</a:t>
            </a:fld>
            <a:endParaRPr lang="de-DE" altLang="de-DE"/>
          </a:p>
        </p:txBody>
      </p:sp>
    </p:spTree>
    <p:extLst>
      <p:ext uri="{BB962C8B-B14F-4D97-AF65-F5344CB8AC3E}">
        <p14:creationId xmlns:p14="http://schemas.microsoft.com/office/powerpoint/2010/main" val="426793233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2597505" y="10160"/>
            <a:ext cx="389080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Installierte Leistung</a:t>
            </a:r>
          </a:p>
        </p:txBody>
      </p:sp>
      <p:pic>
        <p:nvPicPr>
          <p:cNvPr id="8" name="Grafik 7">
            <a:extLst>
              <a:ext uri="{FF2B5EF4-FFF2-40B4-BE49-F238E27FC236}">
                <a16:creationId xmlns:a16="http://schemas.microsoft.com/office/drawing/2014/main" id="{65538175-0C31-456E-92C4-520298B022AA}"/>
              </a:ext>
            </a:extLst>
          </p:cNvPr>
          <p:cNvPicPr>
            <a:picLocks noChangeAspect="1"/>
          </p:cNvPicPr>
          <p:nvPr/>
        </p:nvPicPr>
        <p:blipFill>
          <a:blip r:embed="rId3"/>
          <a:stretch>
            <a:fillRect/>
          </a:stretch>
        </p:blipFill>
        <p:spPr>
          <a:xfrm>
            <a:off x="395790" y="764704"/>
            <a:ext cx="8352420" cy="5103446"/>
          </a:xfrm>
          <a:prstGeom prst="rect">
            <a:avLst/>
          </a:prstGeom>
        </p:spPr>
      </p:pic>
      <p:sp>
        <p:nvSpPr>
          <p:cNvPr id="2" name="Foliennummernplatzhalter 1">
            <a:extLst>
              <a:ext uri="{FF2B5EF4-FFF2-40B4-BE49-F238E27FC236}">
                <a16:creationId xmlns:a16="http://schemas.microsoft.com/office/drawing/2014/main" id="{4BD5A7EB-BB7B-4A33-B80C-515A7857C8AE}"/>
              </a:ext>
            </a:extLst>
          </p:cNvPr>
          <p:cNvSpPr>
            <a:spLocks noGrp="1"/>
          </p:cNvSpPr>
          <p:nvPr>
            <p:ph type="sldNum" sz="quarter" idx="12"/>
          </p:nvPr>
        </p:nvSpPr>
        <p:spPr/>
        <p:txBody>
          <a:bodyPr/>
          <a:lstStyle/>
          <a:p>
            <a:pPr>
              <a:defRPr/>
            </a:pPr>
            <a:fld id="{1C2867A0-F623-427E-AB3E-7CA64D419047}" type="slidenum">
              <a:rPr lang="de-DE" altLang="de-DE" smtClean="0"/>
              <a:pPr>
                <a:defRPr/>
              </a:pPr>
              <a:t>125</a:t>
            </a:fld>
            <a:endParaRPr lang="de-DE" altLang="de-DE"/>
          </a:p>
        </p:txBody>
      </p:sp>
    </p:spTree>
    <p:extLst>
      <p:ext uri="{BB962C8B-B14F-4D97-AF65-F5344CB8AC3E}">
        <p14:creationId xmlns:p14="http://schemas.microsoft.com/office/powerpoint/2010/main" val="170449401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1545" y="80628"/>
            <a:ext cx="8229600" cy="382054"/>
          </a:xfrm>
        </p:spPr>
        <p:txBody>
          <a:bodyPr/>
          <a:lstStyle/>
          <a:p>
            <a:r>
              <a:rPr lang="de-DE" dirty="0"/>
              <a:t>Autarkes Solar - Einfamilienhaus</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8" name="Grafik 7">
            <a:extLst>
              <a:ext uri="{FF2B5EF4-FFF2-40B4-BE49-F238E27FC236}">
                <a16:creationId xmlns:a16="http://schemas.microsoft.com/office/drawing/2014/main" id="{8E1C6085-BA93-4F18-B3D6-4F3F701A5853}"/>
              </a:ext>
            </a:extLst>
          </p:cNvPr>
          <p:cNvPicPr>
            <a:picLocks noChangeAspect="1"/>
          </p:cNvPicPr>
          <p:nvPr/>
        </p:nvPicPr>
        <p:blipFill>
          <a:blip r:embed="rId3"/>
          <a:stretch>
            <a:fillRect/>
          </a:stretch>
        </p:blipFill>
        <p:spPr>
          <a:xfrm>
            <a:off x="179512" y="745066"/>
            <a:ext cx="8820980" cy="5367867"/>
          </a:xfrm>
          <a:prstGeom prst="rect">
            <a:avLst/>
          </a:prstGeom>
        </p:spPr>
      </p:pic>
      <p:sp>
        <p:nvSpPr>
          <p:cNvPr id="3" name="Foliennummernplatzhalter 2">
            <a:extLst>
              <a:ext uri="{FF2B5EF4-FFF2-40B4-BE49-F238E27FC236}">
                <a16:creationId xmlns:a16="http://schemas.microsoft.com/office/drawing/2014/main" id="{D547CAB9-F498-4DA6-B87B-D2E3471EF5FD}"/>
              </a:ext>
            </a:extLst>
          </p:cNvPr>
          <p:cNvSpPr>
            <a:spLocks noGrp="1"/>
          </p:cNvSpPr>
          <p:nvPr>
            <p:ph type="sldNum" sz="quarter" idx="12"/>
          </p:nvPr>
        </p:nvSpPr>
        <p:spPr/>
        <p:txBody>
          <a:bodyPr/>
          <a:lstStyle/>
          <a:p>
            <a:pPr>
              <a:defRPr/>
            </a:pPr>
            <a:fld id="{1C2867A0-F623-427E-AB3E-7CA64D419047}" type="slidenum">
              <a:rPr lang="de-DE" altLang="de-DE" smtClean="0"/>
              <a:pPr>
                <a:defRPr/>
              </a:pPr>
              <a:t>126</a:t>
            </a:fld>
            <a:endParaRPr lang="de-DE" altLang="de-DE"/>
          </a:p>
        </p:txBody>
      </p:sp>
    </p:spTree>
    <p:extLst>
      <p:ext uri="{BB962C8B-B14F-4D97-AF65-F5344CB8AC3E}">
        <p14:creationId xmlns:p14="http://schemas.microsoft.com/office/powerpoint/2010/main" val="352186293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1545" y="80628"/>
            <a:ext cx="8229600" cy="382054"/>
          </a:xfrm>
        </p:spPr>
        <p:txBody>
          <a:bodyPr/>
          <a:lstStyle/>
          <a:p>
            <a:r>
              <a:rPr lang="de-DE" dirty="0"/>
              <a:t>Autarkes Solar - Einfamilienhaus</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6" name="Grafik 5">
            <a:extLst>
              <a:ext uri="{FF2B5EF4-FFF2-40B4-BE49-F238E27FC236}">
                <a16:creationId xmlns:a16="http://schemas.microsoft.com/office/drawing/2014/main" id="{28401805-D82B-4F0A-BCA1-FC4941513D09}"/>
              </a:ext>
            </a:extLst>
          </p:cNvPr>
          <p:cNvPicPr>
            <a:picLocks noChangeAspect="1"/>
          </p:cNvPicPr>
          <p:nvPr/>
        </p:nvPicPr>
        <p:blipFill>
          <a:blip r:embed="rId2"/>
          <a:stretch>
            <a:fillRect/>
          </a:stretch>
        </p:blipFill>
        <p:spPr>
          <a:xfrm>
            <a:off x="123352" y="848457"/>
            <a:ext cx="8877140" cy="5172832"/>
          </a:xfrm>
          <a:prstGeom prst="rect">
            <a:avLst/>
          </a:prstGeom>
        </p:spPr>
      </p:pic>
      <p:sp>
        <p:nvSpPr>
          <p:cNvPr id="3" name="Foliennummernplatzhalter 2">
            <a:extLst>
              <a:ext uri="{FF2B5EF4-FFF2-40B4-BE49-F238E27FC236}">
                <a16:creationId xmlns:a16="http://schemas.microsoft.com/office/drawing/2014/main" id="{2D41844C-E009-414A-A9BA-FA3D6E003079}"/>
              </a:ext>
            </a:extLst>
          </p:cNvPr>
          <p:cNvSpPr>
            <a:spLocks noGrp="1"/>
          </p:cNvSpPr>
          <p:nvPr>
            <p:ph type="sldNum" sz="quarter" idx="12"/>
          </p:nvPr>
        </p:nvSpPr>
        <p:spPr/>
        <p:txBody>
          <a:bodyPr/>
          <a:lstStyle/>
          <a:p>
            <a:pPr>
              <a:defRPr/>
            </a:pPr>
            <a:fld id="{1C2867A0-F623-427E-AB3E-7CA64D419047}" type="slidenum">
              <a:rPr lang="de-DE" altLang="de-DE" smtClean="0"/>
              <a:pPr>
                <a:defRPr/>
              </a:pPr>
              <a:t>127</a:t>
            </a:fld>
            <a:endParaRPr lang="de-DE" altLang="de-DE"/>
          </a:p>
        </p:txBody>
      </p:sp>
    </p:spTree>
    <p:extLst>
      <p:ext uri="{BB962C8B-B14F-4D97-AF65-F5344CB8AC3E}">
        <p14:creationId xmlns:p14="http://schemas.microsoft.com/office/powerpoint/2010/main" val="246828313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2077331" y="10160"/>
            <a:ext cx="493115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Solaranlage, zeitautark</a:t>
            </a:r>
          </a:p>
          <a:p>
            <a:pPr algn="ctr">
              <a:defRPr/>
            </a:pPr>
            <a:r>
              <a:rPr lang="de-DE" altLang="de-DE" sz="2000" dirty="0">
                <a:solidFill>
                  <a:schemeClr val="tx2"/>
                </a:solidFill>
              </a:rPr>
              <a:t>13 kWp bei Stromverbrauch von 4.000 kWh/a</a:t>
            </a:r>
            <a:endParaRPr lang="de-DE" altLang="de-DE" sz="3200" dirty="0">
              <a:solidFill>
                <a:schemeClr val="tx2"/>
              </a:solidFill>
            </a:endParaRPr>
          </a:p>
        </p:txBody>
      </p:sp>
      <p:pic>
        <p:nvPicPr>
          <p:cNvPr id="7" name="Grafik 6">
            <a:extLst>
              <a:ext uri="{FF2B5EF4-FFF2-40B4-BE49-F238E27FC236}">
                <a16:creationId xmlns:a16="http://schemas.microsoft.com/office/drawing/2014/main" id="{E6B1DFE3-7A6A-4F41-8398-B4491B29B62A}"/>
              </a:ext>
            </a:extLst>
          </p:cNvPr>
          <p:cNvPicPr>
            <a:picLocks noChangeAspect="1"/>
          </p:cNvPicPr>
          <p:nvPr/>
        </p:nvPicPr>
        <p:blipFill>
          <a:blip r:embed="rId3"/>
          <a:stretch>
            <a:fillRect/>
          </a:stretch>
        </p:blipFill>
        <p:spPr>
          <a:xfrm>
            <a:off x="223261" y="1412776"/>
            <a:ext cx="8697477" cy="4104456"/>
          </a:xfrm>
          <a:prstGeom prst="rect">
            <a:avLst/>
          </a:prstGeom>
        </p:spPr>
      </p:pic>
      <p:sp>
        <p:nvSpPr>
          <p:cNvPr id="2" name="Foliennummernplatzhalter 1">
            <a:extLst>
              <a:ext uri="{FF2B5EF4-FFF2-40B4-BE49-F238E27FC236}">
                <a16:creationId xmlns:a16="http://schemas.microsoft.com/office/drawing/2014/main" id="{1E3A36E7-A633-4151-BE12-2A560BF73BC4}"/>
              </a:ext>
            </a:extLst>
          </p:cNvPr>
          <p:cNvSpPr>
            <a:spLocks noGrp="1"/>
          </p:cNvSpPr>
          <p:nvPr>
            <p:ph type="sldNum" sz="quarter" idx="12"/>
          </p:nvPr>
        </p:nvSpPr>
        <p:spPr/>
        <p:txBody>
          <a:bodyPr/>
          <a:lstStyle/>
          <a:p>
            <a:pPr>
              <a:defRPr/>
            </a:pPr>
            <a:fld id="{1C2867A0-F623-427E-AB3E-7CA64D419047}" type="slidenum">
              <a:rPr lang="de-DE" altLang="de-DE" smtClean="0"/>
              <a:pPr>
                <a:defRPr/>
              </a:pPr>
              <a:t>128</a:t>
            </a:fld>
            <a:endParaRPr lang="de-DE" altLang="de-DE"/>
          </a:p>
        </p:txBody>
      </p:sp>
    </p:spTree>
    <p:extLst>
      <p:ext uri="{BB962C8B-B14F-4D97-AF65-F5344CB8AC3E}">
        <p14:creationId xmlns:p14="http://schemas.microsoft.com/office/powerpoint/2010/main" val="267801514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10" name="Rectangle 2"/>
          <p:cNvSpPr>
            <a:spLocks noChangeArrowheads="1"/>
          </p:cNvSpPr>
          <p:nvPr/>
        </p:nvSpPr>
        <p:spPr bwMode="auto">
          <a:xfrm>
            <a:off x="2077331" y="10160"/>
            <a:ext cx="493115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de-DE" altLang="de-DE" sz="3600" dirty="0">
                <a:solidFill>
                  <a:schemeClr val="tx2"/>
                </a:solidFill>
              </a:rPr>
              <a:t>Solaranlage, zeitautark</a:t>
            </a:r>
          </a:p>
          <a:p>
            <a:pPr algn="ctr">
              <a:defRPr/>
            </a:pPr>
            <a:r>
              <a:rPr lang="de-DE" altLang="de-DE" sz="2000" dirty="0">
                <a:solidFill>
                  <a:schemeClr val="tx2"/>
                </a:solidFill>
              </a:rPr>
              <a:t>13 kWp bei Stromverbrauch von 4.000 kWh/a</a:t>
            </a:r>
            <a:endParaRPr lang="de-DE" altLang="de-DE" sz="3200" dirty="0">
              <a:solidFill>
                <a:schemeClr val="tx2"/>
              </a:solidFill>
            </a:endParaRPr>
          </a:p>
        </p:txBody>
      </p:sp>
      <p:pic>
        <p:nvPicPr>
          <p:cNvPr id="11" name="Grafik 10">
            <a:extLst>
              <a:ext uri="{FF2B5EF4-FFF2-40B4-BE49-F238E27FC236}">
                <a16:creationId xmlns:a16="http://schemas.microsoft.com/office/drawing/2014/main" id="{974F6949-889F-42B8-9C1E-B3902CEFBBC6}"/>
              </a:ext>
            </a:extLst>
          </p:cNvPr>
          <p:cNvPicPr>
            <a:picLocks noChangeAspect="1"/>
          </p:cNvPicPr>
          <p:nvPr/>
        </p:nvPicPr>
        <p:blipFill>
          <a:blip r:embed="rId3"/>
          <a:stretch>
            <a:fillRect/>
          </a:stretch>
        </p:blipFill>
        <p:spPr>
          <a:xfrm>
            <a:off x="681208" y="1124744"/>
            <a:ext cx="7781584" cy="4866617"/>
          </a:xfrm>
          <a:prstGeom prst="rect">
            <a:avLst/>
          </a:prstGeom>
        </p:spPr>
      </p:pic>
      <p:sp>
        <p:nvSpPr>
          <p:cNvPr id="2" name="Foliennummernplatzhalter 1">
            <a:extLst>
              <a:ext uri="{FF2B5EF4-FFF2-40B4-BE49-F238E27FC236}">
                <a16:creationId xmlns:a16="http://schemas.microsoft.com/office/drawing/2014/main" id="{C2A19FC4-511E-4BE7-A204-9E43C03FAA59}"/>
              </a:ext>
            </a:extLst>
          </p:cNvPr>
          <p:cNvSpPr>
            <a:spLocks noGrp="1"/>
          </p:cNvSpPr>
          <p:nvPr>
            <p:ph type="sldNum" sz="quarter" idx="12"/>
          </p:nvPr>
        </p:nvSpPr>
        <p:spPr/>
        <p:txBody>
          <a:bodyPr/>
          <a:lstStyle/>
          <a:p>
            <a:pPr>
              <a:defRPr/>
            </a:pPr>
            <a:fld id="{1C2867A0-F623-427E-AB3E-7CA64D419047}" type="slidenum">
              <a:rPr lang="de-DE" altLang="de-DE" smtClean="0"/>
              <a:pPr>
                <a:defRPr/>
              </a:pPr>
              <a:t>129</a:t>
            </a:fld>
            <a:endParaRPr lang="de-DE" altLang="de-DE"/>
          </a:p>
        </p:txBody>
      </p:sp>
    </p:spTree>
    <p:extLst>
      <p:ext uri="{BB962C8B-B14F-4D97-AF65-F5344CB8AC3E}">
        <p14:creationId xmlns:p14="http://schemas.microsoft.com/office/powerpoint/2010/main" val="302818967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7536" y="136525"/>
            <a:ext cx="8229600" cy="382054"/>
          </a:xfrm>
        </p:spPr>
        <p:txBody>
          <a:bodyPr/>
          <a:lstStyle/>
          <a:p>
            <a:r>
              <a:rPr lang="de-DE" dirty="0"/>
              <a:t>Gesicherte Leistung</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8" name="Grafik 7">
            <a:extLst>
              <a:ext uri="{FF2B5EF4-FFF2-40B4-BE49-F238E27FC236}">
                <a16:creationId xmlns:a16="http://schemas.microsoft.com/office/drawing/2014/main" id="{13EA90F6-8316-41D9-944D-CD5C5A96061D}"/>
              </a:ext>
            </a:extLst>
          </p:cNvPr>
          <p:cNvPicPr>
            <a:picLocks noChangeAspect="1"/>
          </p:cNvPicPr>
          <p:nvPr/>
        </p:nvPicPr>
        <p:blipFill>
          <a:blip r:embed="rId2"/>
          <a:stretch>
            <a:fillRect/>
          </a:stretch>
        </p:blipFill>
        <p:spPr>
          <a:xfrm>
            <a:off x="438150" y="764704"/>
            <a:ext cx="8267700" cy="5328592"/>
          </a:xfrm>
          <a:prstGeom prst="rect">
            <a:avLst/>
          </a:prstGeom>
        </p:spPr>
      </p:pic>
      <p:sp>
        <p:nvSpPr>
          <p:cNvPr id="3" name="Foliennummernplatzhalter 2">
            <a:extLst>
              <a:ext uri="{FF2B5EF4-FFF2-40B4-BE49-F238E27FC236}">
                <a16:creationId xmlns:a16="http://schemas.microsoft.com/office/drawing/2014/main" id="{7E1FCFC5-96E2-400D-BFD8-24A6FA34584F}"/>
              </a:ext>
            </a:extLst>
          </p:cNvPr>
          <p:cNvSpPr>
            <a:spLocks noGrp="1"/>
          </p:cNvSpPr>
          <p:nvPr>
            <p:ph type="sldNum" sz="quarter" idx="12"/>
          </p:nvPr>
        </p:nvSpPr>
        <p:spPr/>
        <p:txBody>
          <a:bodyPr/>
          <a:lstStyle/>
          <a:p>
            <a:pPr>
              <a:defRPr/>
            </a:pPr>
            <a:fld id="{1C2867A0-F623-427E-AB3E-7CA64D419047}" type="slidenum">
              <a:rPr lang="de-DE" altLang="de-DE" smtClean="0"/>
              <a:pPr>
                <a:defRPr/>
              </a:pPr>
              <a:t>130</a:t>
            </a:fld>
            <a:endParaRPr lang="de-DE" altLang="de-DE"/>
          </a:p>
        </p:txBody>
      </p:sp>
    </p:spTree>
    <p:extLst>
      <p:ext uri="{BB962C8B-B14F-4D97-AF65-F5344CB8AC3E}">
        <p14:creationId xmlns:p14="http://schemas.microsoft.com/office/powerpoint/2010/main" val="419486834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1545" y="80628"/>
            <a:ext cx="8229600" cy="382054"/>
          </a:xfrm>
        </p:spPr>
        <p:txBody>
          <a:bodyPr/>
          <a:lstStyle/>
          <a:p>
            <a:r>
              <a:rPr lang="de-DE" dirty="0"/>
              <a:t>Stromerzeugungskosten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6" name="Grafik 5"/>
          <p:cNvPicPr>
            <a:picLocks noChangeAspect="1"/>
          </p:cNvPicPr>
          <p:nvPr/>
        </p:nvPicPr>
        <p:blipFill>
          <a:blip r:embed="rId2"/>
          <a:stretch>
            <a:fillRect/>
          </a:stretch>
        </p:blipFill>
        <p:spPr>
          <a:xfrm>
            <a:off x="451545" y="764704"/>
            <a:ext cx="8388424" cy="4856456"/>
          </a:xfrm>
          <a:prstGeom prst="rect">
            <a:avLst/>
          </a:prstGeom>
        </p:spPr>
      </p:pic>
      <p:sp>
        <p:nvSpPr>
          <p:cNvPr id="7" name="Textfeld 6"/>
          <p:cNvSpPr txBox="1"/>
          <p:nvPr/>
        </p:nvSpPr>
        <p:spPr>
          <a:xfrm>
            <a:off x="2217803" y="5621160"/>
            <a:ext cx="4077976" cy="276999"/>
          </a:xfrm>
          <a:prstGeom prst="rect">
            <a:avLst/>
          </a:prstGeom>
          <a:noFill/>
        </p:spPr>
        <p:txBody>
          <a:bodyPr wrap="none" rtlCol="0">
            <a:spAutoFit/>
          </a:bodyPr>
          <a:lstStyle/>
          <a:p>
            <a:r>
              <a:rPr lang="de-DE" sz="1200" dirty="0">
                <a:hlinkClick r:id="rId3"/>
              </a:rPr>
              <a:t>Warum Kernkraft billiger ist als Wind und Solar (freiewelt.net)</a:t>
            </a:r>
            <a:endParaRPr lang="de-DE" sz="1200" dirty="0"/>
          </a:p>
        </p:txBody>
      </p:sp>
      <p:sp>
        <p:nvSpPr>
          <p:cNvPr id="3" name="Foliennummernplatzhalter 2">
            <a:extLst>
              <a:ext uri="{FF2B5EF4-FFF2-40B4-BE49-F238E27FC236}">
                <a16:creationId xmlns:a16="http://schemas.microsoft.com/office/drawing/2014/main" id="{C1FBE0B6-128B-4BE3-83D9-2E10B57B4671}"/>
              </a:ext>
            </a:extLst>
          </p:cNvPr>
          <p:cNvSpPr>
            <a:spLocks noGrp="1"/>
          </p:cNvSpPr>
          <p:nvPr>
            <p:ph type="sldNum" sz="quarter" idx="12"/>
          </p:nvPr>
        </p:nvSpPr>
        <p:spPr/>
        <p:txBody>
          <a:bodyPr/>
          <a:lstStyle/>
          <a:p>
            <a:pPr>
              <a:defRPr/>
            </a:pPr>
            <a:fld id="{1C2867A0-F623-427E-AB3E-7CA64D419047}" type="slidenum">
              <a:rPr lang="de-DE" altLang="de-DE" smtClean="0"/>
              <a:pPr>
                <a:defRPr/>
              </a:pPr>
              <a:t>131</a:t>
            </a:fld>
            <a:endParaRPr lang="de-DE" altLang="de-DE"/>
          </a:p>
        </p:txBody>
      </p:sp>
    </p:spTree>
    <p:extLst>
      <p:ext uri="{BB962C8B-B14F-4D97-AF65-F5344CB8AC3E}">
        <p14:creationId xmlns:p14="http://schemas.microsoft.com/office/powerpoint/2010/main" val="190705965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err="1">
                <a:solidFill>
                  <a:schemeClr val="tx2"/>
                </a:solidFill>
              </a:rPr>
              <a:t>EnergieverbrauchDeutschland</a:t>
            </a:r>
            <a:r>
              <a:rPr lang="de-DE" altLang="de-DE" sz="3600" dirty="0">
                <a:solidFill>
                  <a:schemeClr val="tx2"/>
                </a:solidFill>
              </a:rPr>
              <a:t> </a:t>
            </a:r>
            <a:endParaRPr lang="de-DE" altLang="de-DE" sz="1800" b="1" dirty="0">
              <a:solidFill>
                <a:schemeClr val="tx2"/>
              </a:solidFill>
            </a:endParaRPr>
          </a:p>
          <a:p>
            <a:pPr algn="ctr">
              <a:defRPr/>
            </a:pPr>
            <a:r>
              <a:rPr lang="de-DE" altLang="de-DE" sz="2400" dirty="0">
                <a:solidFill>
                  <a:schemeClr val="tx2"/>
                </a:solidFill>
              </a:rPr>
              <a:t>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a:extLst>
              <a:ext uri="{FF2B5EF4-FFF2-40B4-BE49-F238E27FC236}">
                <a16:creationId xmlns:a16="http://schemas.microsoft.com/office/drawing/2014/main" id="{E9D7A6A0-6735-4744-B58D-E8A76757976B}"/>
              </a:ext>
            </a:extLst>
          </p:cNvPr>
          <p:cNvPicPr>
            <a:picLocks noChangeAspect="1"/>
          </p:cNvPicPr>
          <p:nvPr/>
        </p:nvPicPr>
        <p:blipFill>
          <a:blip r:embed="rId3"/>
          <a:stretch>
            <a:fillRect/>
          </a:stretch>
        </p:blipFill>
        <p:spPr>
          <a:xfrm>
            <a:off x="446523" y="1044075"/>
            <a:ext cx="8181534" cy="5253694"/>
          </a:xfrm>
          <a:prstGeom prst="rect">
            <a:avLst/>
          </a:prstGeom>
        </p:spPr>
      </p:pic>
      <p:sp>
        <p:nvSpPr>
          <p:cNvPr id="2" name="Foliennummernplatzhalter 1">
            <a:extLst>
              <a:ext uri="{FF2B5EF4-FFF2-40B4-BE49-F238E27FC236}">
                <a16:creationId xmlns:a16="http://schemas.microsoft.com/office/drawing/2014/main" id="{667A0154-C029-4FED-A263-06BFD279AB80}"/>
              </a:ext>
            </a:extLst>
          </p:cNvPr>
          <p:cNvSpPr>
            <a:spLocks noGrp="1"/>
          </p:cNvSpPr>
          <p:nvPr>
            <p:ph type="sldNum" sz="quarter" idx="12"/>
          </p:nvPr>
        </p:nvSpPr>
        <p:spPr/>
        <p:txBody>
          <a:bodyPr/>
          <a:lstStyle/>
          <a:p>
            <a:pPr>
              <a:defRPr/>
            </a:pPr>
            <a:fld id="{1C2867A0-F623-427E-AB3E-7CA64D419047}" type="slidenum">
              <a:rPr lang="de-DE" altLang="de-DE" smtClean="0"/>
              <a:pPr>
                <a:defRPr/>
              </a:pPr>
              <a:t>132</a:t>
            </a:fld>
            <a:endParaRPr lang="de-DE" altLang="de-DE"/>
          </a:p>
        </p:txBody>
      </p:sp>
    </p:spTree>
    <p:extLst>
      <p:ext uri="{BB962C8B-B14F-4D97-AF65-F5344CB8AC3E}">
        <p14:creationId xmlns:p14="http://schemas.microsoft.com/office/powerpoint/2010/main" val="79776886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3203" y="274638"/>
            <a:ext cx="8229600" cy="490066"/>
          </a:xfrm>
        </p:spPr>
        <p:txBody>
          <a:bodyPr/>
          <a:lstStyle/>
          <a:p>
            <a:r>
              <a:rPr lang="de-DE" dirty="0"/>
              <a:t>Dunkelflaute</a:t>
            </a:r>
            <a:endParaRPr lang="de-DE" sz="2000" dirty="0"/>
          </a:p>
        </p:txBody>
      </p:sp>
      <p:sp>
        <p:nvSpPr>
          <p:cNvPr id="3" name="Textfeld 2"/>
          <p:cNvSpPr txBox="1"/>
          <p:nvPr/>
        </p:nvSpPr>
        <p:spPr>
          <a:xfrm>
            <a:off x="2533717" y="5805264"/>
            <a:ext cx="4148572" cy="584775"/>
          </a:xfrm>
          <a:prstGeom prst="rect">
            <a:avLst/>
          </a:prstGeom>
          <a:noFill/>
        </p:spPr>
        <p:txBody>
          <a:bodyPr wrap="none" rtlCol="0">
            <a:spAutoFit/>
          </a:bodyPr>
          <a:lstStyle/>
          <a:p>
            <a:r>
              <a:rPr lang="de-DE" u="sng" dirty="0">
                <a:hlinkClick r:id="rId3"/>
              </a:rPr>
              <a:t>https://www.tech-for-future.de/umwelt-energie/</a:t>
            </a:r>
            <a:r>
              <a:rPr lang="de-DE" dirty="0"/>
              <a:t> </a:t>
            </a:r>
          </a:p>
          <a:p>
            <a:endParaRPr lang="de-DE"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pic>
        <p:nvPicPr>
          <p:cNvPr id="6" name="Grafik 5">
            <a:extLst>
              <a:ext uri="{FF2B5EF4-FFF2-40B4-BE49-F238E27FC236}">
                <a16:creationId xmlns:a16="http://schemas.microsoft.com/office/drawing/2014/main" id="{B7745EE1-CB25-42D6-B1DC-26F024B92B97}"/>
              </a:ext>
            </a:extLst>
          </p:cNvPr>
          <p:cNvPicPr>
            <a:picLocks noChangeAspect="1"/>
          </p:cNvPicPr>
          <p:nvPr/>
        </p:nvPicPr>
        <p:blipFill>
          <a:blip r:embed="rId4"/>
          <a:stretch>
            <a:fillRect/>
          </a:stretch>
        </p:blipFill>
        <p:spPr>
          <a:xfrm>
            <a:off x="493204" y="911608"/>
            <a:ext cx="8204274" cy="5342068"/>
          </a:xfrm>
          <a:prstGeom prst="rect">
            <a:avLst/>
          </a:prstGeom>
        </p:spPr>
      </p:pic>
      <p:sp>
        <p:nvSpPr>
          <p:cNvPr id="4" name="Foliennummernplatzhalter 3">
            <a:extLst>
              <a:ext uri="{FF2B5EF4-FFF2-40B4-BE49-F238E27FC236}">
                <a16:creationId xmlns:a16="http://schemas.microsoft.com/office/drawing/2014/main" id="{E6AAE7AA-C2F2-4BC0-BC2D-F15F448580A6}"/>
              </a:ext>
            </a:extLst>
          </p:cNvPr>
          <p:cNvSpPr>
            <a:spLocks noGrp="1"/>
          </p:cNvSpPr>
          <p:nvPr>
            <p:ph type="sldNum" sz="quarter" idx="12"/>
          </p:nvPr>
        </p:nvSpPr>
        <p:spPr/>
        <p:txBody>
          <a:bodyPr/>
          <a:lstStyle/>
          <a:p>
            <a:pPr>
              <a:defRPr/>
            </a:pPr>
            <a:fld id="{1C2867A0-F623-427E-AB3E-7CA64D419047}" type="slidenum">
              <a:rPr lang="de-DE" altLang="de-DE" smtClean="0"/>
              <a:pPr>
                <a:defRPr/>
              </a:pPr>
              <a:t>133</a:t>
            </a:fld>
            <a:endParaRPr lang="de-DE" altLang="de-DE"/>
          </a:p>
        </p:txBody>
      </p:sp>
    </p:spTree>
    <p:extLst>
      <p:ext uri="{BB962C8B-B14F-4D97-AF65-F5344CB8AC3E}">
        <p14:creationId xmlns:p14="http://schemas.microsoft.com/office/powerpoint/2010/main" val="218550843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a:t>Prognosen Endenergieverbrauch</a:t>
            </a:r>
            <a:endParaRPr lang="de-DE" sz="1800"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pic>
        <p:nvPicPr>
          <p:cNvPr id="6" name="Grafik 5">
            <a:extLst>
              <a:ext uri="{FF2B5EF4-FFF2-40B4-BE49-F238E27FC236}">
                <a16:creationId xmlns:a16="http://schemas.microsoft.com/office/drawing/2014/main" id="{0F9AC61A-ECF4-4EFA-BB6F-179E0CDD9B04}"/>
              </a:ext>
            </a:extLst>
          </p:cNvPr>
          <p:cNvPicPr>
            <a:picLocks noChangeAspect="1"/>
          </p:cNvPicPr>
          <p:nvPr/>
        </p:nvPicPr>
        <p:blipFill>
          <a:blip r:embed="rId3"/>
          <a:stretch>
            <a:fillRect/>
          </a:stretch>
        </p:blipFill>
        <p:spPr>
          <a:xfrm>
            <a:off x="447675" y="908720"/>
            <a:ext cx="8248650" cy="5336505"/>
          </a:xfrm>
          <a:prstGeom prst="rect">
            <a:avLst/>
          </a:prstGeom>
        </p:spPr>
      </p:pic>
      <p:sp>
        <p:nvSpPr>
          <p:cNvPr id="3" name="Foliennummernplatzhalter 2">
            <a:extLst>
              <a:ext uri="{FF2B5EF4-FFF2-40B4-BE49-F238E27FC236}">
                <a16:creationId xmlns:a16="http://schemas.microsoft.com/office/drawing/2014/main" id="{D8245F25-42C9-457B-9D9E-F2B5BC81EA0E}"/>
              </a:ext>
            </a:extLst>
          </p:cNvPr>
          <p:cNvSpPr>
            <a:spLocks noGrp="1"/>
          </p:cNvSpPr>
          <p:nvPr>
            <p:ph type="sldNum" sz="quarter" idx="12"/>
          </p:nvPr>
        </p:nvSpPr>
        <p:spPr/>
        <p:txBody>
          <a:bodyPr/>
          <a:lstStyle/>
          <a:p>
            <a:pPr>
              <a:defRPr/>
            </a:pPr>
            <a:fld id="{1C2867A0-F623-427E-AB3E-7CA64D419047}" type="slidenum">
              <a:rPr lang="de-DE" altLang="de-DE" smtClean="0"/>
              <a:pPr>
                <a:defRPr/>
              </a:pPr>
              <a:t>134</a:t>
            </a:fld>
            <a:endParaRPr lang="de-DE" altLang="de-DE"/>
          </a:p>
        </p:txBody>
      </p:sp>
    </p:spTree>
    <p:extLst>
      <p:ext uri="{BB962C8B-B14F-4D97-AF65-F5344CB8AC3E}">
        <p14:creationId xmlns:p14="http://schemas.microsoft.com/office/powerpoint/2010/main" val="67382067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stretch>
            <a:fillRect/>
          </a:stretch>
        </p:blipFill>
        <p:spPr>
          <a:xfrm>
            <a:off x="361950" y="980728"/>
            <a:ext cx="8420100" cy="5148572"/>
          </a:xfrm>
          <a:prstGeom prst="rect">
            <a:avLst/>
          </a:prstGeom>
        </p:spPr>
      </p:pic>
      <p:sp>
        <p:nvSpPr>
          <p:cNvPr id="7" name="Textfeld 6"/>
          <p:cNvSpPr txBox="1"/>
          <p:nvPr/>
        </p:nvSpPr>
        <p:spPr>
          <a:xfrm>
            <a:off x="1151620" y="1409581"/>
            <a:ext cx="5061734" cy="1446550"/>
          </a:xfrm>
          <a:prstGeom prst="rect">
            <a:avLst/>
          </a:prstGeom>
          <a:solidFill>
            <a:schemeClr val="bg1"/>
          </a:solidFill>
        </p:spPr>
        <p:txBody>
          <a:bodyPr wrap="square" rtlCol="0">
            <a:spAutoFit/>
          </a:bodyPr>
          <a:lstStyle/>
          <a:p>
            <a:r>
              <a:rPr lang="de-DE" sz="3200" b="1" dirty="0"/>
              <a:t>Jahr</a:t>
            </a:r>
            <a:r>
              <a:rPr lang="de-DE" sz="2400" b="1" dirty="0"/>
              <a:t> 2022</a:t>
            </a:r>
          </a:p>
          <a:p>
            <a:r>
              <a:rPr lang="de-DE" sz="2800" b="1" dirty="0" err="1">
                <a:solidFill>
                  <a:srgbClr val="00B050"/>
                </a:solidFill>
              </a:rPr>
              <a:t>Abreglung</a:t>
            </a:r>
            <a:r>
              <a:rPr lang="de-DE" sz="2800" b="1" dirty="0">
                <a:solidFill>
                  <a:srgbClr val="00B050"/>
                </a:solidFill>
              </a:rPr>
              <a:t>      35  TWh</a:t>
            </a:r>
          </a:p>
          <a:p>
            <a:r>
              <a:rPr lang="de-DE" sz="2800" b="1" dirty="0">
                <a:solidFill>
                  <a:schemeClr val="accent6">
                    <a:lumMod val="60000"/>
                    <a:lumOff val="40000"/>
                  </a:schemeClr>
                </a:solidFill>
              </a:rPr>
              <a:t>Kosten            4,2 Milliarden €/a</a:t>
            </a:r>
          </a:p>
        </p:txBody>
      </p:sp>
      <p:cxnSp>
        <p:nvCxnSpPr>
          <p:cNvPr id="8" name="Gerade Verbindung mit Pfeil 7"/>
          <p:cNvCxnSpPr/>
          <p:nvPr/>
        </p:nvCxnSpPr>
        <p:spPr bwMode="auto">
          <a:xfrm flipV="1">
            <a:off x="5004048" y="2060848"/>
            <a:ext cx="1998976" cy="18002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Gerade Verbindung mit Pfeil 8"/>
          <p:cNvCxnSpPr/>
          <p:nvPr/>
        </p:nvCxnSpPr>
        <p:spPr bwMode="auto">
          <a:xfrm flipV="1">
            <a:off x="6091118" y="2383199"/>
            <a:ext cx="1325198" cy="28055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Rechteck 15"/>
          <p:cNvSpPr/>
          <p:nvPr/>
        </p:nvSpPr>
        <p:spPr>
          <a:xfrm>
            <a:off x="0" y="-44836"/>
            <a:ext cx="9144000" cy="923330"/>
          </a:xfrm>
          <a:prstGeom prst="rect">
            <a:avLst/>
          </a:prstGeom>
        </p:spPr>
        <p:txBody>
          <a:bodyPr wrap="square">
            <a:spAutoFit/>
          </a:bodyPr>
          <a:lstStyle/>
          <a:p>
            <a:pPr algn="ctr"/>
            <a:r>
              <a:rPr lang="de-DE" sz="3600" dirty="0"/>
              <a:t>Redispatch</a:t>
            </a:r>
            <a:r>
              <a:rPr lang="de-DE" sz="3600" b="1" dirty="0"/>
              <a:t> </a:t>
            </a:r>
            <a:br>
              <a:rPr lang="de-DE" b="1" dirty="0"/>
            </a:br>
            <a:r>
              <a:rPr lang="de-DE" sz="1800" b="1" dirty="0"/>
              <a:t>durch </a:t>
            </a:r>
            <a:r>
              <a:rPr lang="de-DE" sz="1800" b="1" dirty="0" err="1"/>
              <a:t>Abregelung</a:t>
            </a:r>
            <a:r>
              <a:rPr lang="de-DE" sz="1800" b="1" dirty="0"/>
              <a:t> von Verbrauchern und Erzeugern, insbesondere von Windkraftanlagen</a:t>
            </a:r>
            <a:endParaRPr lang="de-DE" sz="1400" dirty="0"/>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EA76AECC-79E3-4CE5-988E-572899A55592}"/>
              </a:ext>
            </a:extLst>
          </p:cNvPr>
          <p:cNvSpPr>
            <a:spLocks noGrp="1"/>
          </p:cNvSpPr>
          <p:nvPr>
            <p:ph type="sldNum" sz="quarter" idx="12"/>
          </p:nvPr>
        </p:nvSpPr>
        <p:spPr/>
        <p:txBody>
          <a:bodyPr/>
          <a:lstStyle/>
          <a:p>
            <a:pPr>
              <a:defRPr/>
            </a:pPr>
            <a:fld id="{1C2867A0-F623-427E-AB3E-7CA64D419047}" type="slidenum">
              <a:rPr lang="de-DE" altLang="de-DE" smtClean="0"/>
              <a:pPr>
                <a:defRPr/>
              </a:pPr>
              <a:t>135</a:t>
            </a:fld>
            <a:endParaRPr lang="de-DE" altLang="de-DE"/>
          </a:p>
        </p:txBody>
      </p:sp>
    </p:spTree>
    <p:extLst>
      <p:ext uri="{BB962C8B-B14F-4D97-AF65-F5344CB8AC3E}">
        <p14:creationId xmlns:p14="http://schemas.microsoft.com/office/powerpoint/2010/main" val="30095028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par>
                                <p:cTn id="8" presetID="6" presetClass="entr" presetSubtype="32" fill="hold" nodeType="withEffect">
                                  <p:stCondLst>
                                    <p:cond delay="230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par>
                                <p:cTn id="11" presetID="6" presetClass="entr" presetSubtype="32" fill="hold" nodeType="withEffect">
                                  <p:stCondLst>
                                    <p:cond delay="4500"/>
                                  </p:stCondLst>
                                  <p:childTnLst>
                                    <p:set>
                                      <p:cBhvr>
                                        <p:cTn id="12" dur="1" fill="hold">
                                          <p:stCondLst>
                                            <p:cond delay="0"/>
                                          </p:stCondLst>
                                        </p:cTn>
                                        <p:tgtEl>
                                          <p:spTgt spid="9"/>
                                        </p:tgtEl>
                                        <p:attrNameLst>
                                          <p:attrName>style.visibility</p:attrName>
                                        </p:attrNameLst>
                                      </p:cBhvr>
                                      <p:to>
                                        <p:strVal val="visible"/>
                                      </p:to>
                                    </p:set>
                                    <p:animEffect transition="in" filter="circle(out)">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p:cNvSpPr/>
          <p:nvPr/>
        </p:nvSpPr>
        <p:spPr>
          <a:xfrm>
            <a:off x="0" y="-44836"/>
            <a:ext cx="9144000" cy="923330"/>
          </a:xfrm>
          <a:prstGeom prst="rect">
            <a:avLst/>
          </a:prstGeom>
        </p:spPr>
        <p:txBody>
          <a:bodyPr wrap="square">
            <a:spAutoFit/>
          </a:bodyPr>
          <a:lstStyle/>
          <a:p>
            <a:pPr algn="ctr"/>
            <a:r>
              <a:rPr lang="de-DE" sz="3600" dirty="0"/>
              <a:t>Redispatch</a:t>
            </a:r>
            <a:r>
              <a:rPr lang="de-DE" sz="3600" b="1" dirty="0"/>
              <a:t> </a:t>
            </a:r>
            <a:br>
              <a:rPr lang="de-DE" b="1" dirty="0"/>
            </a:br>
            <a:r>
              <a:rPr lang="de-DE" sz="1800" b="1" dirty="0"/>
              <a:t>durch </a:t>
            </a:r>
            <a:r>
              <a:rPr lang="de-DE" sz="1800" b="1" dirty="0" err="1"/>
              <a:t>Abregelung</a:t>
            </a:r>
            <a:r>
              <a:rPr lang="de-DE" sz="1800" b="1" dirty="0"/>
              <a:t> von Verbrauchern und Erzeugern, insbesondere von Windkraftanlagen</a:t>
            </a:r>
            <a:endParaRPr lang="de-DE" sz="1400" dirty="0"/>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EA76AECC-79E3-4CE5-988E-572899A55592}"/>
              </a:ext>
            </a:extLst>
          </p:cNvPr>
          <p:cNvSpPr>
            <a:spLocks noGrp="1"/>
          </p:cNvSpPr>
          <p:nvPr>
            <p:ph type="sldNum" sz="quarter" idx="12"/>
          </p:nvPr>
        </p:nvSpPr>
        <p:spPr/>
        <p:txBody>
          <a:bodyPr/>
          <a:lstStyle/>
          <a:p>
            <a:pPr>
              <a:defRPr/>
            </a:pPr>
            <a:fld id="{1C2867A0-F623-427E-AB3E-7CA64D419047}" type="slidenum">
              <a:rPr lang="de-DE" altLang="de-DE" smtClean="0"/>
              <a:pPr>
                <a:defRPr/>
              </a:pPr>
              <a:t>136</a:t>
            </a:fld>
            <a:endParaRPr lang="de-DE" altLang="de-DE"/>
          </a:p>
        </p:txBody>
      </p:sp>
      <p:pic>
        <p:nvPicPr>
          <p:cNvPr id="5" name="Grafik 4">
            <a:extLst>
              <a:ext uri="{FF2B5EF4-FFF2-40B4-BE49-F238E27FC236}">
                <a16:creationId xmlns:a16="http://schemas.microsoft.com/office/drawing/2014/main" id="{AAA61380-2725-4368-B6C4-EEA8B96B26E8}"/>
              </a:ext>
            </a:extLst>
          </p:cNvPr>
          <p:cNvPicPr>
            <a:picLocks noChangeAspect="1"/>
          </p:cNvPicPr>
          <p:nvPr/>
        </p:nvPicPr>
        <p:blipFill>
          <a:blip r:embed="rId3"/>
          <a:stretch>
            <a:fillRect/>
          </a:stretch>
        </p:blipFill>
        <p:spPr>
          <a:xfrm>
            <a:off x="781069" y="1087795"/>
            <a:ext cx="7581861" cy="4987660"/>
          </a:xfrm>
          <a:prstGeom prst="rect">
            <a:avLst/>
          </a:prstGeom>
        </p:spPr>
      </p:pic>
    </p:spTree>
    <p:extLst>
      <p:ext uri="{BB962C8B-B14F-4D97-AF65-F5344CB8AC3E}">
        <p14:creationId xmlns:p14="http://schemas.microsoft.com/office/powerpoint/2010/main" val="376790832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8" name="Titel 1">
            <a:extLst>
              <a:ext uri="{FF2B5EF4-FFF2-40B4-BE49-F238E27FC236}">
                <a16:creationId xmlns:a16="http://schemas.microsoft.com/office/drawing/2014/main" id="{A8B1E049-8BFF-4150-8A7F-58A8CFDEDF0C}"/>
              </a:ext>
            </a:extLst>
          </p:cNvPr>
          <p:cNvSpPr>
            <a:spLocks noGrp="1"/>
          </p:cNvSpPr>
          <p:nvPr>
            <p:ph type="title"/>
          </p:nvPr>
        </p:nvSpPr>
        <p:spPr>
          <a:xfrm>
            <a:off x="479885" y="64235"/>
            <a:ext cx="8229600" cy="549734"/>
          </a:xfrm>
        </p:spPr>
        <p:txBody>
          <a:bodyPr/>
          <a:lstStyle/>
          <a:p>
            <a:r>
              <a:rPr lang="de-DE" dirty="0"/>
              <a:t>CO</a:t>
            </a:r>
            <a:r>
              <a:rPr lang="de-DE" baseline="-25000" dirty="0"/>
              <a:t>2</a:t>
            </a:r>
            <a:r>
              <a:rPr lang="de-DE" dirty="0"/>
              <a:t> freier Strom </a:t>
            </a:r>
            <a:r>
              <a:rPr lang="de-DE"/>
              <a:t>2000 - 2024</a:t>
            </a:r>
            <a:endParaRPr lang="de-DE" dirty="0"/>
          </a:p>
        </p:txBody>
      </p:sp>
      <p:pic>
        <p:nvPicPr>
          <p:cNvPr id="11" name="Grafik 10">
            <a:extLst>
              <a:ext uri="{FF2B5EF4-FFF2-40B4-BE49-F238E27FC236}">
                <a16:creationId xmlns:a16="http://schemas.microsoft.com/office/drawing/2014/main" id="{E32C3538-7EF5-4200-937A-5DEEF65AFDB2}"/>
              </a:ext>
            </a:extLst>
          </p:cNvPr>
          <p:cNvPicPr>
            <a:picLocks noChangeAspect="1"/>
          </p:cNvPicPr>
          <p:nvPr/>
        </p:nvPicPr>
        <p:blipFill>
          <a:blip r:embed="rId3"/>
          <a:stretch>
            <a:fillRect/>
          </a:stretch>
        </p:blipFill>
        <p:spPr>
          <a:xfrm>
            <a:off x="179183" y="1088740"/>
            <a:ext cx="8854271" cy="4644516"/>
          </a:xfrm>
          <a:prstGeom prst="rect">
            <a:avLst/>
          </a:prstGeom>
        </p:spPr>
      </p:pic>
      <p:sp>
        <p:nvSpPr>
          <p:cNvPr id="2" name="Foliennummernplatzhalter 1">
            <a:extLst>
              <a:ext uri="{FF2B5EF4-FFF2-40B4-BE49-F238E27FC236}">
                <a16:creationId xmlns:a16="http://schemas.microsoft.com/office/drawing/2014/main" id="{1089AE91-0A65-42BA-8873-A02132F97F6C}"/>
              </a:ext>
            </a:extLst>
          </p:cNvPr>
          <p:cNvSpPr>
            <a:spLocks noGrp="1"/>
          </p:cNvSpPr>
          <p:nvPr>
            <p:ph type="sldNum" sz="quarter" idx="12"/>
          </p:nvPr>
        </p:nvSpPr>
        <p:spPr/>
        <p:txBody>
          <a:bodyPr/>
          <a:lstStyle/>
          <a:p>
            <a:pPr>
              <a:defRPr/>
            </a:pPr>
            <a:fld id="{1C2867A0-F623-427E-AB3E-7CA64D419047}" type="slidenum">
              <a:rPr lang="de-DE" altLang="de-DE" smtClean="0"/>
              <a:pPr>
                <a:defRPr/>
              </a:pPr>
              <a:t>137</a:t>
            </a:fld>
            <a:endParaRPr lang="de-DE" altLang="de-DE"/>
          </a:p>
        </p:txBody>
      </p:sp>
    </p:spTree>
    <p:extLst>
      <p:ext uri="{BB962C8B-B14F-4D97-AF65-F5344CB8AC3E}">
        <p14:creationId xmlns:p14="http://schemas.microsoft.com/office/powerpoint/2010/main" val="238619088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8" name="Titel 1">
            <a:extLst>
              <a:ext uri="{FF2B5EF4-FFF2-40B4-BE49-F238E27FC236}">
                <a16:creationId xmlns:a16="http://schemas.microsoft.com/office/drawing/2014/main" id="{A8B1E049-8BFF-4150-8A7F-58A8CFDEDF0C}"/>
              </a:ext>
            </a:extLst>
          </p:cNvPr>
          <p:cNvSpPr>
            <a:spLocks noGrp="1"/>
          </p:cNvSpPr>
          <p:nvPr>
            <p:ph type="title"/>
          </p:nvPr>
        </p:nvSpPr>
        <p:spPr>
          <a:xfrm>
            <a:off x="479885" y="64235"/>
            <a:ext cx="8229600" cy="549734"/>
          </a:xfrm>
        </p:spPr>
        <p:txBody>
          <a:bodyPr/>
          <a:lstStyle/>
          <a:p>
            <a:r>
              <a:rPr lang="de-DE" dirty="0"/>
              <a:t>Primärenergieverbrauch  2024</a:t>
            </a:r>
            <a:endParaRPr lang="de-DE" sz="1800" dirty="0"/>
          </a:p>
        </p:txBody>
      </p:sp>
      <p:pic>
        <p:nvPicPr>
          <p:cNvPr id="6" name="Grafik 5">
            <a:extLst>
              <a:ext uri="{FF2B5EF4-FFF2-40B4-BE49-F238E27FC236}">
                <a16:creationId xmlns:a16="http://schemas.microsoft.com/office/drawing/2014/main" id="{7E7E551B-6209-41CC-ACE9-164871B43E70}"/>
              </a:ext>
            </a:extLst>
          </p:cNvPr>
          <p:cNvPicPr>
            <a:picLocks noChangeAspect="1"/>
          </p:cNvPicPr>
          <p:nvPr/>
        </p:nvPicPr>
        <p:blipFill>
          <a:blip r:embed="rId3"/>
          <a:stretch>
            <a:fillRect/>
          </a:stretch>
        </p:blipFill>
        <p:spPr>
          <a:xfrm>
            <a:off x="138434" y="1094050"/>
            <a:ext cx="8790049" cy="4711214"/>
          </a:xfrm>
          <a:prstGeom prst="rect">
            <a:avLst/>
          </a:prstGeom>
        </p:spPr>
      </p:pic>
      <p:sp>
        <p:nvSpPr>
          <p:cNvPr id="2" name="Foliennummernplatzhalter 1">
            <a:extLst>
              <a:ext uri="{FF2B5EF4-FFF2-40B4-BE49-F238E27FC236}">
                <a16:creationId xmlns:a16="http://schemas.microsoft.com/office/drawing/2014/main" id="{BD1B651D-997C-46A2-B57B-7612C0C8B4A9}"/>
              </a:ext>
            </a:extLst>
          </p:cNvPr>
          <p:cNvSpPr>
            <a:spLocks noGrp="1"/>
          </p:cNvSpPr>
          <p:nvPr>
            <p:ph type="sldNum" sz="quarter" idx="12"/>
          </p:nvPr>
        </p:nvSpPr>
        <p:spPr/>
        <p:txBody>
          <a:bodyPr/>
          <a:lstStyle/>
          <a:p>
            <a:pPr>
              <a:defRPr/>
            </a:pPr>
            <a:fld id="{1C2867A0-F623-427E-AB3E-7CA64D419047}" type="slidenum">
              <a:rPr lang="de-DE" altLang="de-DE" smtClean="0"/>
              <a:pPr>
                <a:defRPr/>
              </a:pPr>
              <a:t>138</a:t>
            </a:fld>
            <a:endParaRPr lang="de-DE" altLang="de-DE"/>
          </a:p>
        </p:txBody>
      </p:sp>
    </p:spTree>
    <p:extLst>
      <p:ext uri="{BB962C8B-B14F-4D97-AF65-F5344CB8AC3E}">
        <p14:creationId xmlns:p14="http://schemas.microsoft.com/office/powerpoint/2010/main" val="86506079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8" name="Titel 1">
            <a:extLst>
              <a:ext uri="{FF2B5EF4-FFF2-40B4-BE49-F238E27FC236}">
                <a16:creationId xmlns:a16="http://schemas.microsoft.com/office/drawing/2014/main" id="{A8B1E049-8BFF-4150-8A7F-58A8CFDEDF0C}"/>
              </a:ext>
            </a:extLst>
          </p:cNvPr>
          <p:cNvSpPr>
            <a:spLocks noGrp="1"/>
          </p:cNvSpPr>
          <p:nvPr>
            <p:ph type="title"/>
          </p:nvPr>
        </p:nvSpPr>
        <p:spPr>
          <a:xfrm>
            <a:off x="479885" y="64235"/>
            <a:ext cx="8229600" cy="549734"/>
          </a:xfrm>
        </p:spPr>
        <p:txBody>
          <a:bodyPr/>
          <a:lstStyle/>
          <a:p>
            <a:r>
              <a:rPr lang="de-DE" dirty="0"/>
              <a:t>Stromerzeugung  2024</a:t>
            </a:r>
            <a:endParaRPr lang="de-DE" sz="1800" dirty="0"/>
          </a:p>
        </p:txBody>
      </p:sp>
      <p:pic>
        <p:nvPicPr>
          <p:cNvPr id="3" name="Grafik 2">
            <a:extLst>
              <a:ext uri="{FF2B5EF4-FFF2-40B4-BE49-F238E27FC236}">
                <a16:creationId xmlns:a16="http://schemas.microsoft.com/office/drawing/2014/main" id="{0CE68CC0-2378-4C9B-9936-5359A6EB59BD}"/>
              </a:ext>
            </a:extLst>
          </p:cNvPr>
          <p:cNvPicPr>
            <a:picLocks noChangeAspect="1"/>
          </p:cNvPicPr>
          <p:nvPr/>
        </p:nvPicPr>
        <p:blipFill>
          <a:blip r:embed="rId3"/>
          <a:stretch>
            <a:fillRect/>
          </a:stretch>
        </p:blipFill>
        <p:spPr>
          <a:xfrm>
            <a:off x="160458" y="1099052"/>
            <a:ext cx="8804767" cy="4958240"/>
          </a:xfrm>
          <a:prstGeom prst="rect">
            <a:avLst/>
          </a:prstGeom>
        </p:spPr>
      </p:pic>
      <p:sp>
        <p:nvSpPr>
          <p:cNvPr id="2" name="Foliennummernplatzhalter 1">
            <a:extLst>
              <a:ext uri="{FF2B5EF4-FFF2-40B4-BE49-F238E27FC236}">
                <a16:creationId xmlns:a16="http://schemas.microsoft.com/office/drawing/2014/main" id="{CB6FBA7B-0EDA-4D22-977A-AD9EA9CC78C4}"/>
              </a:ext>
            </a:extLst>
          </p:cNvPr>
          <p:cNvSpPr>
            <a:spLocks noGrp="1"/>
          </p:cNvSpPr>
          <p:nvPr>
            <p:ph type="sldNum" sz="quarter" idx="12"/>
          </p:nvPr>
        </p:nvSpPr>
        <p:spPr/>
        <p:txBody>
          <a:bodyPr/>
          <a:lstStyle/>
          <a:p>
            <a:pPr>
              <a:defRPr/>
            </a:pPr>
            <a:fld id="{1C2867A0-F623-427E-AB3E-7CA64D419047}" type="slidenum">
              <a:rPr lang="de-DE" altLang="de-DE" smtClean="0"/>
              <a:pPr>
                <a:defRPr/>
              </a:pPr>
              <a:t>139</a:t>
            </a:fld>
            <a:endParaRPr lang="de-DE" altLang="de-DE"/>
          </a:p>
        </p:txBody>
      </p:sp>
    </p:spTree>
    <p:extLst>
      <p:ext uri="{BB962C8B-B14F-4D97-AF65-F5344CB8AC3E}">
        <p14:creationId xmlns:p14="http://schemas.microsoft.com/office/powerpoint/2010/main" val="268754012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8" name="Titel 1">
            <a:extLst>
              <a:ext uri="{FF2B5EF4-FFF2-40B4-BE49-F238E27FC236}">
                <a16:creationId xmlns:a16="http://schemas.microsoft.com/office/drawing/2014/main" id="{A8B1E049-8BFF-4150-8A7F-58A8CFDEDF0C}"/>
              </a:ext>
            </a:extLst>
          </p:cNvPr>
          <p:cNvSpPr>
            <a:spLocks noGrp="1"/>
          </p:cNvSpPr>
          <p:nvPr>
            <p:ph type="title"/>
          </p:nvPr>
        </p:nvSpPr>
        <p:spPr>
          <a:xfrm>
            <a:off x="479885" y="64235"/>
            <a:ext cx="8229600" cy="549734"/>
          </a:xfrm>
        </p:spPr>
        <p:txBody>
          <a:bodyPr/>
          <a:lstStyle/>
          <a:p>
            <a:r>
              <a:rPr lang="de-DE" dirty="0"/>
              <a:t>Stromerzeugung  2024</a:t>
            </a:r>
            <a:endParaRPr lang="de-DE" sz="1800" dirty="0"/>
          </a:p>
        </p:txBody>
      </p:sp>
      <p:pic>
        <p:nvPicPr>
          <p:cNvPr id="3" name="Grafik 2">
            <a:extLst>
              <a:ext uri="{FF2B5EF4-FFF2-40B4-BE49-F238E27FC236}">
                <a16:creationId xmlns:a16="http://schemas.microsoft.com/office/drawing/2014/main" id="{FA7AF22C-3122-499C-81DA-37FEA66BBE90}"/>
              </a:ext>
            </a:extLst>
          </p:cNvPr>
          <p:cNvPicPr>
            <a:picLocks noChangeAspect="1"/>
          </p:cNvPicPr>
          <p:nvPr/>
        </p:nvPicPr>
        <p:blipFill>
          <a:blip r:embed="rId3"/>
          <a:stretch>
            <a:fillRect/>
          </a:stretch>
        </p:blipFill>
        <p:spPr>
          <a:xfrm>
            <a:off x="682793" y="688404"/>
            <a:ext cx="7823783" cy="5556821"/>
          </a:xfrm>
          <a:prstGeom prst="rect">
            <a:avLst/>
          </a:prstGeom>
        </p:spPr>
      </p:pic>
      <p:sp>
        <p:nvSpPr>
          <p:cNvPr id="2" name="Foliennummernplatzhalter 1">
            <a:extLst>
              <a:ext uri="{FF2B5EF4-FFF2-40B4-BE49-F238E27FC236}">
                <a16:creationId xmlns:a16="http://schemas.microsoft.com/office/drawing/2014/main" id="{F9EAD4F4-FF81-4E43-AA1A-C9A7B31BCF6A}"/>
              </a:ext>
            </a:extLst>
          </p:cNvPr>
          <p:cNvSpPr>
            <a:spLocks noGrp="1"/>
          </p:cNvSpPr>
          <p:nvPr>
            <p:ph type="sldNum" sz="quarter" idx="12"/>
          </p:nvPr>
        </p:nvSpPr>
        <p:spPr/>
        <p:txBody>
          <a:bodyPr/>
          <a:lstStyle/>
          <a:p>
            <a:pPr>
              <a:defRPr/>
            </a:pPr>
            <a:fld id="{1C2867A0-F623-427E-AB3E-7CA64D419047}" type="slidenum">
              <a:rPr lang="de-DE" altLang="de-DE" smtClean="0"/>
              <a:pPr>
                <a:defRPr/>
              </a:pPr>
              <a:t>140</a:t>
            </a:fld>
            <a:endParaRPr lang="de-DE" altLang="de-DE"/>
          </a:p>
        </p:txBody>
      </p:sp>
    </p:spTree>
    <p:extLst>
      <p:ext uri="{BB962C8B-B14F-4D97-AF65-F5344CB8AC3E}">
        <p14:creationId xmlns:p14="http://schemas.microsoft.com/office/powerpoint/2010/main" val="361493517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8" name="Titel 1">
            <a:extLst>
              <a:ext uri="{FF2B5EF4-FFF2-40B4-BE49-F238E27FC236}">
                <a16:creationId xmlns:a16="http://schemas.microsoft.com/office/drawing/2014/main" id="{A8B1E049-8BFF-4150-8A7F-58A8CFDEDF0C}"/>
              </a:ext>
            </a:extLst>
          </p:cNvPr>
          <p:cNvSpPr>
            <a:spLocks noGrp="1"/>
          </p:cNvSpPr>
          <p:nvPr>
            <p:ph type="title"/>
          </p:nvPr>
        </p:nvSpPr>
        <p:spPr>
          <a:xfrm>
            <a:off x="479885" y="64235"/>
            <a:ext cx="8229600" cy="549734"/>
          </a:xfrm>
        </p:spPr>
        <p:txBody>
          <a:bodyPr/>
          <a:lstStyle/>
          <a:p>
            <a:r>
              <a:rPr lang="de-DE" dirty="0"/>
              <a:t>Ausbau Stromnetze</a:t>
            </a:r>
            <a:endParaRPr lang="de-DE" sz="1800" dirty="0"/>
          </a:p>
        </p:txBody>
      </p:sp>
      <p:pic>
        <p:nvPicPr>
          <p:cNvPr id="5" name="Grafik 4">
            <a:extLst>
              <a:ext uri="{FF2B5EF4-FFF2-40B4-BE49-F238E27FC236}">
                <a16:creationId xmlns:a16="http://schemas.microsoft.com/office/drawing/2014/main" id="{95868279-0216-46A8-8BAB-A6ED78D2F227}"/>
              </a:ext>
            </a:extLst>
          </p:cNvPr>
          <p:cNvPicPr>
            <a:picLocks noChangeAspect="1"/>
          </p:cNvPicPr>
          <p:nvPr/>
        </p:nvPicPr>
        <p:blipFill>
          <a:blip r:embed="rId3"/>
          <a:stretch>
            <a:fillRect/>
          </a:stretch>
        </p:blipFill>
        <p:spPr>
          <a:xfrm>
            <a:off x="611560" y="1052736"/>
            <a:ext cx="7920880" cy="5056240"/>
          </a:xfrm>
          <a:prstGeom prst="rect">
            <a:avLst/>
          </a:prstGeom>
        </p:spPr>
      </p:pic>
      <p:sp>
        <p:nvSpPr>
          <p:cNvPr id="2" name="Foliennummernplatzhalter 1">
            <a:extLst>
              <a:ext uri="{FF2B5EF4-FFF2-40B4-BE49-F238E27FC236}">
                <a16:creationId xmlns:a16="http://schemas.microsoft.com/office/drawing/2014/main" id="{2AAC2350-B7E2-4480-A6AB-5C94833AD6F2}"/>
              </a:ext>
            </a:extLst>
          </p:cNvPr>
          <p:cNvSpPr>
            <a:spLocks noGrp="1"/>
          </p:cNvSpPr>
          <p:nvPr>
            <p:ph type="sldNum" sz="quarter" idx="12"/>
          </p:nvPr>
        </p:nvSpPr>
        <p:spPr/>
        <p:txBody>
          <a:bodyPr/>
          <a:lstStyle/>
          <a:p>
            <a:pPr>
              <a:defRPr/>
            </a:pPr>
            <a:fld id="{1C2867A0-F623-427E-AB3E-7CA64D419047}" type="slidenum">
              <a:rPr lang="de-DE" altLang="de-DE" smtClean="0"/>
              <a:pPr>
                <a:defRPr/>
              </a:pPr>
              <a:t>141</a:t>
            </a:fld>
            <a:endParaRPr lang="de-DE" altLang="de-DE"/>
          </a:p>
        </p:txBody>
      </p:sp>
    </p:spTree>
    <p:extLst>
      <p:ext uri="{BB962C8B-B14F-4D97-AF65-F5344CB8AC3E}">
        <p14:creationId xmlns:p14="http://schemas.microsoft.com/office/powerpoint/2010/main" val="112285356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Rectangle 1">
            <a:extLst>
              <a:ext uri="{FF2B5EF4-FFF2-40B4-BE49-F238E27FC236}">
                <a16:creationId xmlns:a16="http://schemas.microsoft.com/office/drawing/2014/main" id="{B6C8451C-C202-401B-AD76-0BB27A535E37}"/>
              </a:ext>
            </a:extLst>
          </p:cNvPr>
          <p:cNvSpPr>
            <a:spLocks noGrp="1" noChangeArrowheads="1"/>
          </p:cNvSpPr>
          <p:nvPr>
            <p:ph idx="1"/>
          </p:nvPr>
        </p:nvSpPr>
        <p:spPr bwMode="auto">
          <a:xfrm>
            <a:off x="213499" y="1377353"/>
            <a:ext cx="8717003"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Der Stand der Dinge sieht derzeit so aus: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Elektrolyseure – Anlagen, die es nicht gibt,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sollen mit überschüssigem Strom, den es nicht gibt,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Wasserstoff in ein Netz einspeisen, das es nicht gibt,</a:t>
            </a: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um damit Kraftwerke zu betreiben, die es nicht gibt.</a:t>
            </a: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Alternativ soll der Wasserstoff über Schiffe und Häfen,</a:t>
            </a: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die es nicht gibt, aus Lieferländern herbeigeschafft werden,</a:t>
            </a:r>
            <a:endParaRPr kumimoji="0" lang="de-DE" altLang="de-DE" sz="18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0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800" b="1" i="1" u="none" strike="noStrike" cap="none" normalizeH="0" baseline="0" dirty="0">
                <a:ln>
                  <a:noFill/>
                </a:ln>
                <a:solidFill>
                  <a:srgbClr val="FF0000"/>
                </a:solidFill>
                <a:effectLst/>
                <a:latin typeface="Segoe UI" panose="020B0502040204020203" pitchFamily="34" charset="0"/>
                <a:ea typeface="Calibri" panose="020F0502020204030204" pitchFamily="34" charset="0"/>
                <a:cs typeface="Segoe UI" panose="020B0502040204020203" pitchFamily="34" charset="0"/>
              </a:rPr>
              <a:t>die es – Sie ahnen es schon – ebenfalls nicht gibt."</a:t>
            </a:r>
            <a:endParaRPr kumimoji="0" lang="de-DE" altLang="de-DE" sz="4000" b="0" i="0" u="none" strike="noStrike" cap="none" normalizeH="0" baseline="0" dirty="0">
              <a:ln>
                <a:noFill/>
              </a:ln>
              <a:solidFill>
                <a:schemeClr val="tx1"/>
              </a:solidFill>
              <a:effectLst/>
              <a:latin typeface="Arial" panose="020B0604020202020204" pitchFamily="34" charset="0"/>
            </a:endParaRPr>
          </a:p>
        </p:txBody>
      </p:sp>
      <p:sp>
        <p:nvSpPr>
          <p:cNvPr id="8" name="Titel 1">
            <a:extLst>
              <a:ext uri="{FF2B5EF4-FFF2-40B4-BE49-F238E27FC236}">
                <a16:creationId xmlns:a16="http://schemas.microsoft.com/office/drawing/2014/main" id="{A8B1E049-8BFF-4150-8A7F-58A8CFDEDF0C}"/>
              </a:ext>
            </a:extLst>
          </p:cNvPr>
          <p:cNvSpPr>
            <a:spLocks noGrp="1"/>
          </p:cNvSpPr>
          <p:nvPr>
            <p:ph type="title"/>
          </p:nvPr>
        </p:nvSpPr>
        <p:spPr>
          <a:xfrm>
            <a:off x="479885" y="64235"/>
            <a:ext cx="8229600" cy="549734"/>
          </a:xfrm>
        </p:spPr>
        <p:txBody>
          <a:bodyPr/>
          <a:lstStyle/>
          <a:p>
            <a:r>
              <a:rPr lang="de-DE"/>
              <a:t>Das Wasserstoffmärchen</a:t>
            </a:r>
            <a:endParaRPr lang="de-DE" sz="1800" dirty="0"/>
          </a:p>
        </p:txBody>
      </p:sp>
      <p:sp>
        <p:nvSpPr>
          <p:cNvPr id="3" name="Foliennummernplatzhalter 2">
            <a:extLst>
              <a:ext uri="{FF2B5EF4-FFF2-40B4-BE49-F238E27FC236}">
                <a16:creationId xmlns:a16="http://schemas.microsoft.com/office/drawing/2014/main" id="{B6A070F9-B464-4F65-B52D-D763B68780D7}"/>
              </a:ext>
            </a:extLst>
          </p:cNvPr>
          <p:cNvSpPr>
            <a:spLocks noGrp="1"/>
          </p:cNvSpPr>
          <p:nvPr>
            <p:ph type="sldNum" sz="quarter" idx="12"/>
          </p:nvPr>
        </p:nvSpPr>
        <p:spPr/>
        <p:txBody>
          <a:bodyPr/>
          <a:lstStyle/>
          <a:p>
            <a:pPr>
              <a:defRPr/>
            </a:pPr>
            <a:fld id="{1C2867A0-F623-427E-AB3E-7CA64D419047}" type="slidenum">
              <a:rPr lang="de-DE" altLang="de-DE" smtClean="0"/>
              <a:pPr>
                <a:defRPr/>
              </a:pPr>
              <a:t>142</a:t>
            </a:fld>
            <a:endParaRPr lang="de-DE" altLang="de-DE"/>
          </a:p>
        </p:txBody>
      </p:sp>
    </p:spTree>
    <p:extLst>
      <p:ext uri="{BB962C8B-B14F-4D97-AF65-F5344CB8AC3E}">
        <p14:creationId xmlns:p14="http://schemas.microsoft.com/office/powerpoint/2010/main" val="12534659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6" name="Titel 1"/>
          <p:cNvSpPr>
            <a:spLocks noGrp="1"/>
          </p:cNvSpPr>
          <p:nvPr>
            <p:ph type="title"/>
          </p:nvPr>
        </p:nvSpPr>
        <p:spPr>
          <a:xfrm>
            <a:off x="479885" y="64235"/>
            <a:ext cx="8229600" cy="549734"/>
          </a:xfrm>
        </p:spPr>
        <p:txBody>
          <a:bodyPr/>
          <a:lstStyle/>
          <a:p>
            <a:r>
              <a:rPr lang="de-DE" dirty="0"/>
              <a:t>Energieerzeugungskosten</a:t>
            </a:r>
            <a:endParaRPr lang="de-DE" sz="1800" dirty="0"/>
          </a:p>
        </p:txBody>
      </p:sp>
      <p:sp>
        <p:nvSpPr>
          <p:cNvPr id="8" name="Textfeld 7">
            <a:extLst>
              <a:ext uri="{FF2B5EF4-FFF2-40B4-BE49-F238E27FC236}">
                <a16:creationId xmlns:a16="http://schemas.microsoft.com/office/drawing/2014/main" id="{62F57FF2-1481-425B-A91F-B1C5AAAD8DA8}"/>
              </a:ext>
            </a:extLst>
          </p:cNvPr>
          <p:cNvSpPr txBox="1"/>
          <p:nvPr/>
        </p:nvSpPr>
        <p:spPr>
          <a:xfrm>
            <a:off x="413456" y="836712"/>
            <a:ext cx="8479023" cy="5232202"/>
          </a:xfrm>
          <a:prstGeom prst="rect">
            <a:avLst/>
          </a:prstGeom>
          <a:noFill/>
        </p:spPr>
        <p:txBody>
          <a:bodyPr wrap="square">
            <a:spAutoFit/>
          </a:bodyPr>
          <a:lstStyle/>
          <a:p>
            <a:pPr algn="ctr"/>
            <a:r>
              <a:rPr lang="de-DE" sz="2000" b="1" dirty="0">
                <a:effectLst/>
                <a:ea typeface="Calibri" panose="020F0502020204030204" pitchFamily="34" charset="0"/>
                <a:cs typeface="Times New Roman" panose="02020603050405020304" pitchFamily="18" charset="0"/>
              </a:rPr>
              <a:t>Bei dem Vergleich von Energieerzeugungskosten werden immer wieder </a:t>
            </a:r>
          </a:p>
          <a:p>
            <a:pPr algn="ctr"/>
            <a:r>
              <a:rPr lang="de-DE" sz="2000" b="1" dirty="0">
                <a:effectLst/>
                <a:ea typeface="Calibri" panose="020F0502020204030204" pitchFamily="34" charset="0"/>
                <a:cs typeface="Times New Roman" panose="02020603050405020304" pitchFamily="18" charset="0"/>
              </a:rPr>
              <a:t>massive Fehler gemacht.</a:t>
            </a:r>
          </a:p>
          <a:p>
            <a:endParaRPr lang="de-DE" sz="1400" dirty="0">
              <a:effectLst/>
              <a:ea typeface="Calibri" panose="020F0502020204030204" pitchFamily="34" charset="0"/>
              <a:cs typeface="Times New Roman" panose="02020603050405020304" pitchFamily="18" charset="0"/>
            </a:endParaRPr>
          </a:p>
          <a:p>
            <a:r>
              <a:rPr lang="de-DE" sz="1600" dirty="0">
                <a:effectLst/>
                <a:ea typeface="Calibri" panose="020F0502020204030204" pitchFamily="34" charset="0"/>
                <a:cs typeface="Times New Roman" panose="02020603050405020304" pitchFamily="18" charset="0"/>
              </a:rPr>
              <a:t>Es werden nur die </a:t>
            </a:r>
            <a:r>
              <a:rPr lang="de-DE" sz="1600" dirty="0" err="1">
                <a:effectLst/>
                <a:ea typeface="Calibri" panose="020F0502020204030204" pitchFamily="34" charset="0"/>
                <a:cs typeface="Times New Roman" panose="02020603050405020304" pitchFamily="18" charset="0"/>
              </a:rPr>
              <a:t>Investkosten</a:t>
            </a:r>
            <a:r>
              <a:rPr lang="de-DE" sz="1600" dirty="0">
                <a:effectLst/>
                <a:ea typeface="Calibri" panose="020F0502020204030204" pitchFamily="34" charset="0"/>
                <a:cs typeface="Times New Roman" panose="02020603050405020304" pitchFamily="18" charset="0"/>
              </a:rPr>
              <a:t> pro MW von Solar und Windanlagen mit Kernenergie verglichen.</a:t>
            </a:r>
            <a:endParaRPr lang="de-DE" sz="1400" dirty="0">
              <a:effectLst/>
              <a:ea typeface="Calibri" panose="020F0502020204030204" pitchFamily="34" charset="0"/>
              <a:cs typeface="Times New Roman" panose="02020603050405020304" pitchFamily="18" charset="0"/>
            </a:endParaRPr>
          </a:p>
          <a:p>
            <a:r>
              <a:rPr lang="de-DE" sz="1600" dirty="0">
                <a:effectLst/>
                <a:ea typeface="Calibri" panose="020F0502020204030204" pitchFamily="34" charset="0"/>
                <a:cs typeface="Times New Roman" panose="02020603050405020304" pitchFamily="18" charset="0"/>
              </a:rPr>
              <a:t> </a:t>
            </a:r>
            <a:endParaRPr lang="de-DE" sz="1400" dirty="0">
              <a:effectLst/>
              <a:ea typeface="Calibri" panose="020F0502020204030204" pitchFamily="34" charset="0"/>
              <a:cs typeface="Times New Roman" panose="02020603050405020304" pitchFamily="18" charset="0"/>
            </a:endParaRPr>
          </a:p>
          <a:p>
            <a:r>
              <a:rPr lang="de-DE" sz="1600" dirty="0">
                <a:effectLst/>
                <a:ea typeface="Calibri" panose="020F0502020204030204" pitchFamily="34" charset="0"/>
                <a:cs typeface="Times New Roman" panose="02020603050405020304" pitchFamily="18" charset="0"/>
              </a:rPr>
              <a:t>Diese Vergleiche haben vier ganz massive Fehler:</a:t>
            </a:r>
            <a:endParaRPr lang="de-DE" sz="1400" dirty="0">
              <a:effectLst/>
              <a:ea typeface="Calibri" panose="020F0502020204030204" pitchFamily="34" charset="0"/>
              <a:cs typeface="Times New Roman" panose="02020603050405020304" pitchFamily="18" charset="0"/>
            </a:endParaRPr>
          </a:p>
          <a:p>
            <a:r>
              <a:rPr lang="de-DE" sz="1600" dirty="0">
                <a:effectLst/>
                <a:ea typeface="Calibri" panose="020F0502020204030204" pitchFamily="34" charset="0"/>
                <a:cs typeface="Times New Roman" panose="02020603050405020304" pitchFamily="18" charset="0"/>
              </a:rPr>
              <a:t> </a:t>
            </a:r>
            <a:endParaRPr lang="de-DE" sz="1400" dirty="0">
              <a:effectLst/>
              <a:ea typeface="Calibri" panose="020F0502020204030204" pitchFamily="34" charset="0"/>
              <a:cs typeface="Times New Roman" panose="02020603050405020304" pitchFamily="18" charset="0"/>
            </a:endParaRPr>
          </a:p>
          <a:p>
            <a:pPr marL="342900" lvl="0" indent="-342900">
              <a:buFont typeface="+mj-lt"/>
              <a:buAutoNum type="arabicPeriod"/>
            </a:pPr>
            <a:r>
              <a:rPr lang="de-DE" sz="1600" dirty="0">
                <a:effectLst/>
                <a:ea typeface="Times New Roman" panose="02020603050405020304" pitchFamily="18" charset="0"/>
                <a:cs typeface="Times New Roman" panose="02020603050405020304" pitchFamily="18" charset="0"/>
              </a:rPr>
              <a:t>Nicht die Leistung </a:t>
            </a:r>
            <a:r>
              <a:rPr lang="de-DE" sz="1600" b="1" dirty="0">
                <a:effectLst/>
                <a:ea typeface="Times New Roman" panose="02020603050405020304" pitchFamily="18" charset="0"/>
                <a:cs typeface="Times New Roman" panose="02020603050405020304" pitchFamily="18" charset="0"/>
              </a:rPr>
              <a:t>(€/MW)</a:t>
            </a:r>
            <a:r>
              <a:rPr lang="de-DE" sz="1600" dirty="0">
                <a:effectLst/>
                <a:ea typeface="Times New Roman" panose="02020603050405020304" pitchFamily="18" charset="0"/>
                <a:cs typeface="Times New Roman" panose="02020603050405020304" pitchFamily="18" charset="0"/>
              </a:rPr>
              <a:t> sondern die erzeugte Arbeit </a:t>
            </a:r>
            <a:r>
              <a:rPr lang="de-DE" sz="1600" b="1" dirty="0">
                <a:effectLst/>
                <a:ea typeface="Times New Roman" panose="02020603050405020304" pitchFamily="18" charset="0"/>
                <a:cs typeface="Times New Roman" panose="02020603050405020304" pitchFamily="18" charset="0"/>
              </a:rPr>
              <a:t>(€/MWh)</a:t>
            </a:r>
            <a:r>
              <a:rPr lang="de-DE" sz="1600" dirty="0">
                <a:effectLst/>
                <a:ea typeface="Times New Roman" panose="02020603050405020304" pitchFamily="18" charset="0"/>
                <a:cs typeface="Times New Roman" panose="02020603050405020304" pitchFamily="18" charset="0"/>
              </a:rPr>
              <a:t> ist für die Strom-Erzeugungskosten entscheidend.</a:t>
            </a:r>
            <a:endParaRPr lang="de-DE" sz="1400" dirty="0">
              <a:effectLst/>
              <a:ea typeface="Calibri" panose="020F0502020204030204" pitchFamily="34" charset="0"/>
              <a:cs typeface="Times New Roman" panose="02020603050405020304" pitchFamily="18" charset="0"/>
            </a:endParaRPr>
          </a:p>
          <a:p>
            <a:pPr marL="342900" lvl="0" indent="-342900">
              <a:buFont typeface="+mj-lt"/>
              <a:buAutoNum type="arabicPeriod"/>
            </a:pPr>
            <a:r>
              <a:rPr lang="de-DE" sz="1600" dirty="0">
                <a:effectLst/>
                <a:ea typeface="Times New Roman" panose="02020603050405020304" pitchFamily="18" charset="0"/>
                <a:cs typeface="Times New Roman" panose="02020603050405020304" pitchFamily="18" charset="0"/>
              </a:rPr>
              <a:t>Ein Vergleich von volatilem Strom mit Grundlaststrom ist unzulässig, bei volatilem Strom müssen die Backupkosten von Kurz-. und Langzeitspeichern hinzugerechnet werden.</a:t>
            </a:r>
            <a:endParaRPr lang="de-DE" sz="1400" dirty="0">
              <a:effectLst/>
              <a:ea typeface="Calibri" panose="020F0502020204030204" pitchFamily="34" charset="0"/>
              <a:cs typeface="Times New Roman" panose="02020603050405020304" pitchFamily="18" charset="0"/>
            </a:endParaRPr>
          </a:p>
          <a:p>
            <a:pPr marL="342900" lvl="0" indent="-342900">
              <a:buFont typeface="+mj-lt"/>
              <a:buAutoNum type="arabicPeriod"/>
            </a:pPr>
            <a:r>
              <a:rPr lang="de-DE" sz="1600" dirty="0">
                <a:effectLst/>
                <a:ea typeface="Times New Roman" panose="02020603050405020304" pitchFamily="18" charset="0"/>
                <a:cs typeface="Times New Roman" panose="02020603050405020304" pitchFamily="18" charset="0"/>
              </a:rPr>
              <a:t>Es werden hochgradig skalierte Erzeugungssysteme mit Prototypanlagen verglichen. Der chinesische, skalierte Reaktor „Halong 2.0“ kostet 2 </a:t>
            </a:r>
            <a:r>
              <a:rPr lang="de-DE" sz="1600" dirty="0" err="1">
                <a:effectLst/>
                <a:ea typeface="Times New Roman" panose="02020603050405020304" pitchFamily="18" charset="0"/>
                <a:cs typeface="Times New Roman" panose="02020603050405020304" pitchFamily="18" charset="0"/>
              </a:rPr>
              <a:t>Mio</a:t>
            </a:r>
            <a:r>
              <a:rPr lang="de-DE" sz="1600" dirty="0">
                <a:effectLst/>
                <a:ea typeface="Times New Roman" panose="02020603050405020304" pitchFamily="18" charset="0"/>
                <a:cs typeface="Times New Roman" panose="02020603050405020304" pitchFamily="18" charset="0"/>
              </a:rPr>
              <a:t>€/MW bei einer Bauzeit von 48 Monaten</a:t>
            </a:r>
            <a:endParaRPr lang="de-DE" sz="1400" dirty="0">
              <a:effectLst/>
              <a:ea typeface="Calibri" panose="020F0502020204030204" pitchFamily="34" charset="0"/>
              <a:cs typeface="Times New Roman" panose="02020603050405020304" pitchFamily="18" charset="0"/>
            </a:endParaRPr>
          </a:p>
          <a:p>
            <a:pPr marL="342900" lvl="0" indent="-342900">
              <a:buFont typeface="+mj-lt"/>
              <a:buAutoNum type="arabicPeriod"/>
            </a:pPr>
            <a:r>
              <a:rPr lang="de-DE" sz="1600" dirty="0">
                <a:effectLst/>
                <a:ea typeface="Times New Roman" panose="02020603050405020304" pitchFamily="18" charset="0"/>
                <a:cs typeface="Times New Roman" panose="02020603050405020304" pitchFamily="18" charset="0"/>
              </a:rPr>
              <a:t>Wind- und  Solaranlagen erfordern - durch den sehr dezentralen Ausbau - eine außerordentlich umfangreichere Netzstruktur. </a:t>
            </a:r>
            <a:endParaRPr lang="de-DE" sz="1400" dirty="0">
              <a:effectLst/>
              <a:ea typeface="Calibri" panose="020F0502020204030204" pitchFamily="34" charset="0"/>
              <a:cs typeface="Times New Roman" panose="02020603050405020304" pitchFamily="18" charset="0"/>
            </a:endParaRPr>
          </a:p>
          <a:p>
            <a:r>
              <a:rPr lang="de-DE" sz="1600" dirty="0">
                <a:effectLst/>
                <a:ea typeface="Calibri" panose="020F0502020204030204" pitchFamily="34" charset="0"/>
                <a:cs typeface="Times New Roman" panose="02020603050405020304" pitchFamily="18" charset="0"/>
              </a:rPr>
              <a:t> </a:t>
            </a:r>
            <a:endParaRPr lang="de-DE" sz="1400" dirty="0">
              <a:effectLst/>
              <a:ea typeface="Calibri" panose="020F0502020204030204" pitchFamily="34" charset="0"/>
              <a:cs typeface="Times New Roman" panose="02020603050405020304" pitchFamily="18" charset="0"/>
            </a:endParaRPr>
          </a:p>
          <a:p>
            <a:r>
              <a:rPr lang="de-DE" sz="1600" dirty="0">
                <a:effectLst/>
                <a:ea typeface="Calibri" panose="020F0502020204030204" pitchFamily="34" charset="0"/>
                <a:cs typeface="Times New Roman" panose="02020603050405020304" pitchFamily="18" charset="0"/>
              </a:rPr>
              <a:t>Unter der Berücksichtigung dieser Fakten sind die Strom-Erzeugungskosten von Solar- und Windanlagen fast </a:t>
            </a:r>
            <a:r>
              <a:rPr lang="de-DE" sz="2400" b="1" dirty="0">
                <a:effectLst/>
                <a:ea typeface="Calibri" panose="020F0502020204030204" pitchFamily="34" charset="0"/>
                <a:cs typeface="Times New Roman" panose="02020603050405020304" pitchFamily="18" charset="0"/>
              </a:rPr>
              <a:t>10 mal</a:t>
            </a:r>
            <a:r>
              <a:rPr lang="de-DE" sz="2400" dirty="0">
                <a:effectLst/>
                <a:ea typeface="Calibri" panose="020F0502020204030204" pitchFamily="34" charset="0"/>
                <a:cs typeface="Times New Roman" panose="02020603050405020304" pitchFamily="18" charset="0"/>
              </a:rPr>
              <a:t> </a:t>
            </a:r>
            <a:r>
              <a:rPr lang="de-DE" sz="1600" dirty="0">
                <a:effectLst/>
                <a:ea typeface="Calibri" panose="020F0502020204030204" pitchFamily="34" charset="0"/>
                <a:cs typeface="Times New Roman" panose="02020603050405020304" pitchFamily="18" charset="0"/>
              </a:rPr>
              <a:t>teurer als Kernkraftwerke. In diesen Rechnungen sind Rückbau und Endlagerung enthalten.</a:t>
            </a:r>
            <a:endParaRPr lang="de-DE" sz="1400" dirty="0">
              <a:effectLst/>
              <a:ea typeface="Calibri" panose="020F0502020204030204" pitchFamily="34" charset="0"/>
              <a:cs typeface="Times New Roman" panose="02020603050405020304" pitchFamily="18" charset="0"/>
            </a:endParaRPr>
          </a:p>
        </p:txBody>
      </p:sp>
      <p:sp>
        <p:nvSpPr>
          <p:cNvPr id="2" name="Foliennummernplatzhalter 1">
            <a:extLst>
              <a:ext uri="{FF2B5EF4-FFF2-40B4-BE49-F238E27FC236}">
                <a16:creationId xmlns:a16="http://schemas.microsoft.com/office/drawing/2014/main" id="{F4B22472-CF70-42E9-9950-225E84973032}"/>
              </a:ext>
            </a:extLst>
          </p:cNvPr>
          <p:cNvSpPr>
            <a:spLocks noGrp="1"/>
          </p:cNvSpPr>
          <p:nvPr>
            <p:ph type="sldNum" sz="quarter" idx="12"/>
          </p:nvPr>
        </p:nvSpPr>
        <p:spPr/>
        <p:txBody>
          <a:bodyPr/>
          <a:lstStyle/>
          <a:p>
            <a:pPr>
              <a:defRPr/>
            </a:pPr>
            <a:fld id="{1C2867A0-F623-427E-AB3E-7CA64D419047}" type="slidenum">
              <a:rPr lang="de-DE" altLang="de-DE" smtClean="0"/>
              <a:pPr>
                <a:defRPr/>
              </a:pPr>
              <a:t>143</a:t>
            </a:fld>
            <a:endParaRPr lang="de-DE" altLang="de-DE"/>
          </a:p>
        </p:txBody>
      </p:sp>
    </p:spTree>
    <p:extLst>
      <p:ext uri="{BB962C8B-B14F-4D97-AF65-F5344CB8AC3E}">
        <p14:creationId xmlns:p14="http://schemas.microsoft.com/office/powerpoint/2010/main" val="30574798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6" name="Titel 1"/>
          <p:cNvSpPr>
            <a:spLocks noGrp="1"/>
          </p:cNvSpPr>
          <p:nvPr>
            <p:ph type="title"/>
          </p:nvPr>
        </p:nvSpPr>
        <p:spPr>
          <a:xfrm>
            <a:off x="479885" y="64235"/>
            <a:ext cx="8229600" cy="549734"/>
          </a:xfrm>
        </p:spPr>
        <p:txBody>
          <a:bodyPr/>
          <a:lstStyle/>
          <a:p>
            <a:r>
              <a:rPr lang="de-DE" dirty="0"/>
              <a:t>Wasserstoff - Gaskraftwerk</a:t>
            </a:r>
            <a:endParaRPr lang="de-DE" sz="1800" dirty="0"/>
          </a:p>
        </p:txBody>
      </p:sp>
      <p:pic>
        <p:nvPicPr>
          <p:cNvPr id="3" name="Grafik 2">
            <a:extLst>
              <a:ext uri="{FF2B5EF4-FFF2-40B4-BE49-F238E27FC236}">
                <a16:creationId xmlns:a16="http://schemas.microsoft.com/office/drawing/2014/main" id="{76207D50-F54B-407C-A059-71B1C6F12DA2}"/>
              </a:ext>
            </a:extLst>
          </p:cNvPr>
          <p:cNvPicPr>
            <a:picLocks noChangeAspect="1"/>
          </p:cNvPicPr>
          <p:nvPr/>
        </p:nvPicPr>
        <p:blipFill>
          <a:blip r:embed="rId3"/>
          <a:stretch>
            <a:fillRect/>
          </a:stretch>
        </p:blipFill>
        <p:spPr>
          <a:xfrm>
            <a:off x="804008" y="908720"/>
            <a:ext cx="7581353" cy="4673696"/>
          </a:xfrm>
          <a:prstGeom prst="rect">
            <a:avLst/>
          </a:prstGeom>
        </p:spPr>
      </p:pic>
      <p:sp>
        <p:nvSpPr>
          <p:cNvPr id="9" name="Textfeld 8">
            <a:extLst>
              <a:ext uri="{FF2B5EF4-FFF2-40B4-BE49-F238E27FC236}">
                <a16:creationId xmlns:a16="http://schemas.microsoft.com/office/drawing/2014/main" id="{34BA4C22-49F0-44BC-A11F-987193BA855B}"/>
              </a:ext>
            </a:extLst>
          </p:cNvPr>
          <p:cNvSpPr txBox="1"/>
          <p:nvPr/>
        </p:nvSpPr>
        <p:spPr>
          <a:xfrm>
            <a:off x="2286000" y="5625423"/>
            <a:ext cx="4572000" cy="584775"/>
          </a:xfrm>
          <a:prstGeom prst="rect">
            <a:avLst/>
          </a:prstGeom>
          <a:noFill/>
        </p:spPr>
        <p:txBody>
          <a:bodyPr wrap="square">
            <a:spAutoFit/>
          </a:bodyPr>
          <a:lstStyle/>
          <a:p>
            <a:r>
              <a:rPr lang="de-DE" b="0" i="0" dirty="0">
                <a:solidFill>
                  <a:srgbClr val="000000"/>
                </a:solidFill>
                <a:effectLst/>
                <a:latin typeface="Vazirmatn"/>
              </a:rPr>
              <a:t>Schematische Darstellung des </a:t>
            </a:r>
            <a:r>
              <a:rPr lang="de-DE" b="0" i="0" dirty="0" err="1">
                <a:solidFill>
                  <a:srgbClr val="000000"/>
                </a:solidFill>
                <a:effectLst/>
                <a:latin typeface="Vazirmatn"/>
              </a:rPr>
              <a:t>Hyflexpower</a:t>
            </a:r>
            <a:r>
              <a:rPr lang="de-DE" b="0" i="0" dirty="0">
                <a:solidFill>
                  <a:srgbClr val="000000"/>
                </a:solidFill>
                <a:effectLst/>
                <a:latin typeface="Vazirmatn"/>
              </a:rPr>
              <a:t>-Gesamtprojektplans (Quelle: Siemens Energy) </a:t>
            </a:r>
            <a:endParaRPr lang="de-DE" dirty="0"/>
          </a:p>
        </p:txBody>
      </p:sp>
      <p:sp>
        <p:nvSpPr>
          <p:cNvPr id="2" name="Foliennummernplatzhalter 1">
            <a:extLst>
              <a:ext uri="{FF2B5EF4-FFF2-40B4-BE49-F238E27FC236}">
                <a16:creationId xmlns:a16="http://schemas.microsoft.com/office/drawing/2014/main" id="{608D39A6-15E2-47D2-8F75-2F95D6CFAA34}"/>
              </a:ext>
            </a:extLst>
          </p:cNvPr>
          <p:cNvSpPr>
            <a:spLocks noGrp="1"/>
          </p:cNvSpPr>
          <p:nvPr>
            <p:ph type="sldNum" sz="quarter" idx="12"/>
          </p:nvPr>
        </p:nvSpPr>
        <p:spPr/>
        <p:txBody>
          <a:bodyPr/>
          <a:lstStyle/>
          <a:p>
            <a:pPr>
              <a:defRPr/>
            </a:pPr>
            <a:fld id="{1C2867A0-F623-427E-AB3E-7CA64D419047}" type="slidenum">
              <a:rPr lang="de-DE" altLang="de-DE" smtClean="0"/>
              <a:pPr>
                <a:defRPr/>
              </a:pPr>
              <a:t>144</a:t>
            </a:fld>
            <a:endParaRPr lang="de-DE" altLang="de-DE"/>
          </a:p>
        </p:txBody>
      </p:sp>
    </p:spTree>
    <p:extLst>
      <p:ext uri="{BB962C8B-B14F-4D97-AF65-F5344CB8AC3E}">
        <p14:creationId xmlns:p14="http://schemas.microsoft.com/office/powerpoint/2010/main" val="407626591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098566" y="136525"/>
            <a:ext cx="4946867"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Kosten der Energiewende</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3" name="Grafik 2">
            <a:extLst>
              <a:ext uri="{FF2B5EF4-FFF2-40B4-BE49-F238E27FC236}">
                <a16:creationId xmlns:a16="http://schemas.microsoft.com/office/drawing/2014/main" id="{EE0CAC05-3335-4EB2-95C8-AA41210E9B7A}"/>
              </a:ext>
            </a:extLst>
          </p:cNvPr>
          <p:cNvPicPr>
            <a:picLocks noChangeAspect="1"/>
          </p:cNvPicPr>
          <p:nvPr/>
        </p:nvPicPr>
        <p:blipFill>
          <a:blip r:embed="rId3"/>
          <a:stretch>
            <a:fillRect/>
          </a:stretch>
        </p:blipFill>
        <p:spPr>
          <a:xfrm>
            <a:off x="1547664" y="847814"/>
            <a:ext cx="5904656" cy="5291432"/>
          </a:xfrm>
          <a:prstGeom prst="rect">
            <a:avLst/>
          </a:prstGeom>
        </p:spPr>
      </p:pic>
      <p:sp>
        <p:nvSpPr>
          <p:cNvPr id="2" name="Foliennummernplatzhalter 1">
            <a:extLst>
              <a:ext uri="{FF2B5EF4-FFF2-40B4-BE49-F238E27FC236}">
                <a16:creationId xmlns:a16="http://schemas.microsoft.com/office/drawing/2014/main" id="{28208CC8-9DB2-4DE3-86DD-9B620ABBA630}"/>
              </a:ext>
            </a:extLst>
          </p:cNvPr>
          <p:cNvSpPr>
            <a:spLocks noGrp="1"/>
          </p:cNvSpPr>
          <p:nvPr>
            <p:ph type="sldNum" sz="quarter" idx="12"/>
          </p:nvPr>
        </p:nvSpPr>
        <p:spPr/>
        <p:txBody>
          <a:bodyPr/>
          <a:lstStyle/>
          <a:p>
            <a:pPr>
              <a:defRPr/>
            </a:pPr>
            <a:fld id="{1C2867A0-F623-427E-AB3E-7CA64D419047}" type="slidenum">
              <a:rPr lang="de-DE" altLang="de-DE" smtClean="0"/>
              <a:pPr>
                <a:defRPr/>
              </a:pPr>
              <a:t>145</a:t>
            </a:fld>
            <a:endParaRPr lang="de-DE" altLang="de-DE"/>
          </a:p>
        </p:txBody>
      </p:sp>
    </p:spTree>
    <p:extLst>
      <p:ext uri="{BB962C8B-B14F-4D97-AF65-F5344CB8AC3E}">
        <p14:creationId xmlns:p14="http://schemas.microsoft.com/office/powerpoint/2010/main" val="55724031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098566" y="136525"/>
            <a:ext cx="4946867"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Kosten der Energiewende</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6" name="Grafik 5">
            <a:extLst>
              <a:ext uri="{FF2B5EF4-FFF2-40B4-BE49-F238E27FC236}">
                <a16:creationId xmlns:a16="http://schemas.microsoft.com/office/drawing/2014/main" id="{E8DEF7AF-F346-420F-9BF7-B1588B55CC9E}"/>
              </a:ext>
            </a:extLst>
          </p:cNvPr>
          <p:cNvPicPr>
            <a:picLocks noChangeAspect="1"/>
          </p:cNvPicPr>
          <p:nvPr/>
        </p:nvPicPr>
        <p:blipFill>
          <a:blip r:embed="rId2"/>
          <a:stretch>
            <a:fillRect/>
          </a:stretch>
        </p:blipFill>
        <p:spPr>
          <a:xfrm>
            <a:off x="171442" y="1016732"/>
            <a:ext cx="8736402" cy="4860540"/>
          </a:xfrm>
          <a:prstGeom prst="rect">
            <a:avLst/>
          </a:prstGeom>
        </p:spPr>
      </p:pic>
      <p:sp>
        <p:nvSpPr>
          <p:cNvPr id="2" name="Foliennummernplatzhalter 1">
            <a:extLst>
              <a:ext uri="{FF2B5EF4-FFF2-40B4-BE49-F238E27FC236}">
                <a16:creationId xmlns:a16="http://schemas.microsoft.com/office/drawing/2014/main" id="{0AB0B26C-34CC-40B7-9DD0-157CA2A714D1}"/>
              </a:ext>
            </a:extLst>
          </p:cNvPr>
          <p:cNvSpPr>
            <a:spLocks noGrp="1"/>
          </p:cNvSpPr>
          <p:nvPr>
            <p:ph type="sldNum" sz="quarter" idx="12"/>
          </p:nvPr>
        </p:nvSpPr>
        <p:spPr/>
        <p:txBody>
          <a:bodyPr/>
          <a:lstStyle/>
          <a:p>
            <a:pPr>
              <a:defRPr/>
            </a:pPr>
            <a:fld id="{1C2867A0-F623-427E-AB3E-7CA64D419047}" type="slidenum">
              <a:rPr lang="de-DE" altLang="de-DE" smtClean="0"/>
              <a:pPr>
                <a:defRPr/>
              </a:pPr>
              <a:t>146</a:t>
            </a:fld>
            <a:endParaRPr lang="de-DE" altLang="de-DE"/>
          </a:p>
        </p:txBody>
      </p:sp>
    </p:spTree>
    <p:extLst>
      <p:ext uri="{BB962C8B-B14F-4D97-AF65-F5344CB8AC3E}">
        <p14:creationId xmlns:p14="http://schemas.microsoft.com/office/powerpoint/2010/main" val="33916693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466295" y="136525"/>
            <a:ext cx="4211409"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EEG - </a:t>
            </a:r>
            <a:r>
              <a:rPr lang="de-DE" altLang="de-DE" sz="3600" dirty="0" err="1">
                <a:solidFill>
                  <a:schemeClr val="tx2"/>
                </a:solidFill>
                <a:latin typeface="Times New Roman" panose="02020603050405020304" pitchFamily="18" charset="0"/>
                <a:cs typeface="Times New Roman" panose="02020603050405020304" pitchFamily="18" charset="0"/>
              </a:rPr>
              <a:t>Umlagenkonto</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3" name="Grafik 2">
            <a:extLst>
              <a:ext uri="{FF2B5EF4-FFF2-40B4-BE49-F238E27FC236}">
                <a16:creationId xmlns:a16="http://schemas.microsoft.com/office/drawing/2014/main" id="{57A9FC6F-D981-4ABB-BD2E-644CF2AE4209}"/>
              </a:ext>
            </a:extLst>
          </p:cNvPr>
          <p:cNvPicPr>
            <a:picLocks noChangeAspect="1"/>
          </p:cNvPicPr>
          <p:nvPr/>
        </p:nvPicPr>
        <p:blipFill>
          <a:blip r:embed="rId2"/>
          <a:stretch>
            <a:fillRect/>
          </a:stretch>
        </p:blipFill>
        <p:spPr>
          <a:xfrm>
            <a:off x="236749" y="872716"/>
            <a:ext cx="8670502" cy="4860540"/>
          </a:xfrm>
          <a:prstGeom prst="rect">
            <a:avLst/>
          </a:prstGeom>
        </p:spPr>
      </p:pic>
      <p:sp>
        <p:nvSpPr>
          <p:cNvPr id="2" name="Foliennummernplatzhalter 1">
            <a:extLst>
              <a:ext uri="{FF2B5EF4-FFF2-40B4-BE49-F238E27FC236}">
                <a16:creationId xmlns:a16="http://schemas.microsoft.com/office/drawing/2014/main" id="{49FF46F4-60E4-4E39-882B-3BDBE324EA58}"/>
              </a:ext>
            </a:extLst>
          </p:cNvPr>
          <p:cNvSpPr>
            <a:spLocks noGrp="1"/>
          </p:cNvSpPr>
          <p:nvPr>
            <p:ph type="sldNum" sz="quarter" idx="12"/>
          </p:nvPr>
        </p:nvSpPr>
        <p:spPr/>
        <p:txBody>
          <a:bodyPr/>
          <a:lstStyle/>
          <a:p>
            <a:pPr>
              <a:defRPr/>
            </a:pPr>
            <a:fld id="{1C2867A0-F623-427E-AB3E-7CA64D419047}" type="slidenum">
              <a:rPr lang="de-DE" altLang="de-DE" smtClean="0"/>
              <a:pPr>
                <a:defRPr/>
              </a:pPr>
              <a:t>147</a:t>
            </a:fld>
            <a:endParaRPr lang="de-DE" altLang="de-DE"/>
          </a:p>
        </p:txBody>
      </p:sp>
    </p:spTree>
    <p:extLst>
      <p:ext uri="{BB962C8B-B14F-4D97-AF65-F5344CB8AC3E}">
        <p14:creationId xmlns:p14="http://schemas.microsoft.com/office/powerpoint/2010/main" val="311453508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466295" y="136525"/>
            <a:ext cx="4608954"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EEG – Subventionen </a:t>
            </a:r>
            <a:r>
              <a:rPr lang="de-DE" altLang="de-DE" dirty="0">
                <a:solidFill>
                  <a:schemeClr val="tx2"/>
                </a:solidFill>
                <a:latin typeface="Times New Roman" panose="02020603050405020304" pitchFamily="18" charset="0"/>
                <a:cs typeface="Times New Roman" panose="02020603050405020304" pitchFamily="18" charset="0"/>
              </a:rPr>
              <a:t>2024</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6" name="Grafik 5">
            <a:extLst>
              <a:ext uri="{FF2B5EF4-FFF2-40B4-BE49-F238E27FC236}">
                <a16:creationId xmlns:a16="http://schemas.microsoft.com/office/drawing/2014/main" id="{726D3EF8-9E5E-4694-98C0-6E6485EDD398}"/>
              </a:ext>
            </a:extLst>
          </p:cNvPr>
          <p:cNvPicPr>
            <a:picLocks noChangeAspect="1"/>
          </p:cNvPicPr>
          <p:nvPr/>
        </p:nvPicPr>
        <p:blipFill>
          <a:blip r:embed="rId3"/>
          <a:stretch>
            <a:fillRect/>
          </a:stretch>
        </p:blipFill>
        <p:spPr>
          <a:xfrm>
            <a:off x="333375" y="747712"/>
            <a:ext cx="8477250" cy="5362575"/>
          </a:xfrm>
          <a:prstGeom prst="rect">
            <a:avLst/>
          </a:prstGeom>
        </p:spPr>
      </p:pic>
      <p:pic>
        <p:nvPicPr>
          <p:cNvPr id="9" name="Grafik 8">
            <a:extLst>
              <a:ext uri="{FF2B5EF4-FFF2-40B4-BE49-F238E27FC236}">
                <a16:creationId xmlns:a16="http://schemas.microsoft.com/office/drawing/2014/main" id="{76AAA33C-BDCA-4877-8671-4685E287630A}"/>
              </a:ext>
            </a:extLst>
          </p:cNvPr>
          <p:cNvPicPr>
            <a:picLocks noChangeAspect="1"/>
          </p:cNvPicPr>
          <p:nvPr/>
        </p:nvPicPr>
        <p:blipFill>
          <a:blip r:embed="rId4"/>
          <a:stretch>
            <a:fillRect/>
          </a:stretch>
        </p:blipFill>
        <p:spPr>
          <a:xfrm>
            <a:off x="6071668" y="860061"/>
            <a:ext cx="3019370" cy="2304256"/>
          </a:xfrm>
          <a:prstGeom prst="rect">
            <a:avLst/>
          </a:prstGeom>
        </p:spPr>
      </p:pic>
      <p:sp>
        <p:nvSpPr>
          <p:cNvPr id="2" name="Foliennummernplatzhalter 1">
            <a:extLst>
              <a:ext uri="{FF2B5EF4-FFF2-40B4-BE49-F238E27FC236}">
                <a16:creationId xmlns:a16="http://schemas.microsoft.com/office/drawing/2014/main" id="{684773F3-4595-4847-B1F0-E456904CEE45}"/>
              </a:ext>
            </a:extLst>
          </p:cNvPr>
          <p:cNvSpPr>
            <a:spLocks noGrp="1"/>
          </p:cNvSpPr>
          <p:nvPr>
            <p:ph type="sldNum" sz="quarter" idx="12"/>
          </p:nvPr>
        </p:nvSpPr>
        <p:spPr/>
        <p:txBody>
          <a:bodyPr/>
          <a:lstStyle/>
          <a:p>
            <a:pPr>
              <a:defRPr/>
            </a:pPr>
            <a:fld id="{1C2867A0-F623-427E-AB3E-7CA64D419047}" type="slidenum">
              <a:rPr lang="de-DE" altLang="de-DE" smtClean="0"/>
              <a:pPr>
                <a:defRPr/>
              </a:pPr>
              <a:t>148</a:t>
            </a:fld>
            <a:endParaRPr lang="de-DE" altLang="de-DE"/>
          </a:p>
        </p:txBody>
      </p:sp>
    </p:spTree>
    <p:extLst>
      <p:ext uri="{BB962C8B-B14F-4D97-AF65-F5344CB8AC3E}">
        <p14:creationId xmlns:p14="http://schemas.microsoft.com/office/powerpoint/2010/main" val="226563751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1454383" y="130810"/>
            <a:ext cx="6235233"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Stromerzeugung mit Wasserstoff</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9" name="Grafik 8">
            <a:extLst>
              <a:ext uri="{FF2B5EF4-FFF2-40B4-BE49-F238E27FC236}">
                <a16:creationId xmlns:a16="http://schemas.microsoft.com/office/drawing/2014/main" id="{E3C31899-8855-41C9-A709-3A653AA72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03" y="836712"/>
            <a:ext cx="8071081" cy="4896544"/>
          </a:xfrm>
          <a:prstGeom prst="rect">
            <a:avLst/>
          </a:prstGeom>
        </p:spPr>
      </p:pic>
      <p:sp>
        <p:nvSpPr>
          <p:cNvPr id="2" name="Foliennummernplatzhalter 1">
            <a:extLst>
              <a:ext uri="{FF2B5EF4-FFF2-40B4-BE49-F238E27FC236}">
                <a16:creationId xmlns:a16="http://schemas.microsoft.com/office/drawing/2014/main" id="{9509CFB3-2899-4DF9-96FA-B428F53C9B05}"/>
              </a:ext>
            </a:extLst>
          </p:cNvPr>
          <p:cNvSpPr>
            <a:spLocks noGrp="1"/>
          </p:cNvSpPr>
          <p:nvPr>
            <p:ph type="sldNum" sz="quarter" idx="12"/>
          </p:nvPr>
        </p:nvSpPr>
        <p:spPr/>
        <p:txBody>
          <a:bodyPr/>
          <a:lstStyle/>
          <a:p>
            <a:pPr>
              <a:defRPr/>
            </a:pPr>
            <a:fld id="{1C2867A0-F623-427E-AB3E-7CA64D419047}" type="slidenum">
              <a:rPr lang="de-DE" altLang="de-DE" smtClean="0"/>
              <a:pPr>
                <a:defRPr/>
              </a:pPr>
              <a:t>149</a:t>
            </a:fld>
            <a:endParaRPr lang="de-DE" altLang="de-DE"/>
          </a:p>
        </p:txBody>
      </p:sp>
    </p:spTree>
    <p:extLst>
      <p:ext uri="{BB962C8B-B14F-4D97-AF65-F5344CB8AC3E}">
        <p14:creationId xmlns:p14="http://schemas.microsoft.com/office/powerpoint/2010/main" val="297360752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877" y="152636"/>
            <a:ext cx="8229600" cy="562074"/>
          </a:xfrm>
        </p:spPr>
        <p:txBody>
          <a:bodyPr/>
          <a:lstStyle/>
          <a:p>
            <a:r>
              <a:rPr lang="de-DE" dirty="0"/>
              <a:t>Stromerzeugung mit Ammoniak</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2050" name="Picture 2" descr="FWMAIL2d1a28e06e091262ecbf23b4c51f05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44724"/>
            <a:ext cx="8639548" cy="485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a:extLst>
              <a:ext uri="{FF2B5EF4-FFF2-40B4-BE49-F238E27FC236}">
                <a16:creationId xmlns:a16="http://schemas.microsoft.com/office/drawing/2014/main" id="{D5C5BE75-2C95-4528-824E-AE5F8F3178FA}"/>
              </a:ext>
            </a:extLst>
          </p:cNvPr>
          <p:cNvSpPr>
            <a:spLocks noGrp="1"/>
          </p:cNvSpPr>
          <p:nvPr>
            <p:ph type="sldNum" sz="quarter" idx="12"/>
          </p:nvPr>
        </p:nvSpPr>
        <p:spPr/>
        <p:txBody>
          <a:bodyPr/>
          <a:lstStyle/>
          <a:p>
            <a:pPr>
              <a:defRPr/>
            </a:pPr>
            <a:fld id="{1C2867A0-F623-427E-AB3E-7CA64D419047}" type="slidenum">
              <a:rPr lang="de-DE" altLang="de-DE" smtClean="0"/>
              <a:pPr>
                <a:defRPr/>
              </a:pPr>
              <a:t>150</a:t>
            </a:fld>
            <a:endParaRPr lang="de-DE" altLang="de-DE"/>
          </a:p>
        </p:txBody>
      </p:sp>
    </p:spTree>
    <p:extLst>
      <p:ext uri="{BB962C8B-B14F-4D97-AF65-F5344CB8AC3E}">
        <p14:creationId xmlns:p14="http://schemas.microsoft.com/office/powerpoint/2010/main" val="396489081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992458" y="136525"/>
            <a:ext cx="7146957"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Kraftwerkspark im Winter 2024/2025</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3" name="Grafik 2">
            <a:extLst>
              <a:ext uri="{FF2B5EF4-FFF2-40B4-BE49-F238E27FC236}">
                <a16:creationId xmlns:a16="http://schemas.microsoft.com/office/drawing/2014/main" id="{F7338C26-5F48-4F62-B9F0-E6D863D37BDC}"/>
              </a:ext>
            </a:extLst>
          </p:cNvPr>
          <p:cNvPicPr>
            <a:picLocks noChangeAspect="1"/>
          </p:cNvPicPr>
          <p:nvPr/>
        </p:nvPicPr>
        <p:blipFill>
          <a:blip r:embed="rId2"/>
          <a:stretch>
            <a:fillRect/>
          </a:stretch>
        </p:blipFill>
        <p:spPr>
          <a:xfrm>
            <a:off x="1619672" y="707683"/>
            <a:ext cx="6169881" cy="5442633"/>
          </a:xfrm>
          <a:prstGeom prst="rect">
            <a:avLst/>
          </a:prstGeom>
        </p:spPr>
      </p:pic>
      <p:sp>
        <p:nvSpPr>
          <p:cNvPr id="2" name="Foliennummernplatzhalter 1">
            <a:extLst>
              <a:ext uri="{FF2B5EF4-FFF2-40B4-BE49-F238E27FC236}">
                <a16:creationId xmlns:a16="http://schemas.microsoft.com/office/drawing/2014/main" id="{24EAEDF5-C59F-48DD-8783-7480197BD61F}"/>
              </a:ext>
            </a:extLst>
          </p:cNvPr>
          <p:cNvSpPr>
            <a:spLocks noGrp="1"/>
          </p:cNvSpPr>
          <p:nvPr>
            <p:ph type="sldNum" sz="quarter" idx="12"/>
          </p:nvPr>
        </p:nvSpPr>
        <p:spPr/>
        <p:txBody>
          <a:bodyPr/>
          <a:lstStyle/>
          <a:p>
            <a:pPr>
              <a:defRPr/>
            </a:pPr>
            <a:fld id="{1C2867A0-F623-427E-AB3E-7CA64D419047}" type="slidenum">
              <a:rPr lang="de-DE" altLang="de-DE" smtClean="0"/>
              <a:pPr>
                <a:defRPr/>
              </a:pPr>
              <a:t>151</a:t>
            </a:fld>
            <a:endParaRPr lang="de-DE" altLang="de-DE"/>
          </a:p>
        </p:txBody>
      </p:sp>
    </p:spTree>
    <p:extLst>
      <p:ext uri="{BB962C8B-B14F-4D97-AF65-F5344CB8AC3E}">
        <p14:creationId xmlns:p14="http://schemas.microsoft.com/office/powerpoint/2010/main" val="322132372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017454" y="-4545"/>
            <a:ext cx="5109091"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latin typeface="Times New Roman" panose="02020603050405020304" pitchFamily="18" charset="0"/>
                <a:cs typeface="Times New Roman" panose="02020603050405020304" pitchFamily="18" charset="0"/>
              </a:rPr>
              <a:t>Installierte Leistung China</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2" name="Grafik 1"/>
          <p:cNvPicPr>
            <a:picLocks noChangeAspect="1"/>
          </p:cNvPicPr>
          <p:nvPr/>
        </p:nvPicPr>
        <p:blipFill>
          <a:blip r:embed="rId2"/>
          <a:stretch>
            <a:fillRect/>
          </a:stretch>
        </p:blipFill>
        <p:spPr>
          <a:xfrm>
            <a:off x="395536" y="842962"/>
            <a:ext cx="8388932" cy="5172075"/>
          </a:xfrm>
          <a:prstGeom prst="rect">
            <a:avLst/>
          </a:prstGeom>
        </p:spPr>
      </p:pic>
      <p:sp>
        <p:nvSpPr>
          <p:cNvPr id="3" name="Foliennummernplatzhalter 2">
            <a:extLst>
              <a:ext uri="{FF2B5EF4-FFF2-40B4-BE49-F238E27FC236}">
                <a16:creationId xmlns:a16="http://schemas.microsoft.com/office/drawing/2014/main" id="{8915F149-7549-405B-BFDF-DA7CA485ABBD}"/>
              </a:ext>
            </a:extLst>
          </p:cNvPr>
          <p:cNvSpPr>
            <a:spLocks noGrp="1"/>
          </p:cNvSpPr>
          <p:nvPr>
            <p:ph type="sldNum" sz="quarter" idx="12"/>
          </p:nvPr>
        </p:nvSpPr>
        <p:spPr/>
        <p:txBody>
          <a:bodyPr/>
          <a:lstStyle/>
          <a:p>
            <a:pPr>
              <a:defRPr/>
            </a:pPr>
            <a:fld id="{1C2867A0-F623-427E-AB3E-7CA64D419047}" type="slidenum">
              <a:rPr lang="de-DE" altLang="de-DE" smtClean="0"/>
              <a:pPr>
                <a:defRPr/>
              </a:pPr>
              <a:t>152</a:t>
            </a:fld>
            <a:endParaRPr lang="de-DE" altLang="de-DE"/>
          </a:p>
        </p:txBody>
      </p:sp>
    </p:spTree>
    <p:extLst>
      <p:ext uri="{BB962C8B-B14F-4D97-AF65-F5344CB8AC3E}">
        <p14:creationId xmlns:p14="http://schemas.microsoft.com/office/powerpoint/2010/main" val="158694446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87524" y="2816932"/>
            <a:ext cx="8229600" cy="896963"/>
          </a:xfrm>
        </p:spPr>
        <p:txBody>
          <a:bodyPr/>
          <a:lstStyle/>
          <a:p>
            <a:pPr marL="0" indent="0" algn="ctr">
              <a:buNone/>
            </a:pPr>
            <a:r>
              <a:rPr lang="de-DE" sz="6000" dirty="0"/>
              <a:t>Backup - Folien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2" name="Grafik 1"/>
          <p:cNvPicPr>
            <a:picLocks noChangeAspect="1"/>
          </p:cNvPicPr>
          <p:nvPr/>
        </p:nvPicPr>
        <p:blipFill>
          <a:blip r:embed="rId3"/>
          <a:stretch>
            <a:fillRect/>
          </a:stretch>
        </p:blipFill>
        <p:spPr>
          <a:xfrm>
            <a:off x="1119187" y="652462"/>
            <a:ext cx="6905625" cy="5553075"/>
          </a:xfrm>
          <a:prstGeom prst="rect">
            <a:avLst/>
          </a:prstGeom>
        </p:spPr>
      </p:pic>
      <p:sp>
        <p:nvSpPr>
          <p:cNvPr id="5" name="Foliennummernplatzhalter 4">
            <a:extLst>
              <a:ext uri="{FF2B5EF4-FFF2-40B4-BE49-F238E27FC236}">
                <a16:creationId xmlns:a16="http://schemas.microsoft.com/office/drawing/2014/main" id="{0110FDF7-E599-42CA-8CB9-6166F9ED5CA9}"/>
              </a:ext>
            </a:extLst>
          </p:cNvPr>
          <p:cNvSpPr>
            <a:spLocks noGrp="1"/>
          </p:cNvSpPr>
          <p:nvPr>
            <p:ph type="sldNum" sz="quarter" idx="12"/>
          </p:nvPr>
        </p:nvSpPr>
        <p:spPr/>
        <p:txBody>
          <a:bodyPr/>
          <a:lstStyle/>
          <a:p>
            <a:pPr>
              <a:defRPr/>
            </a:pPr>
            <a:fld id="{1C2867A0-F623-427E-AB3E-7CA64D419047}" type="slidenum">
              <a:rPr lang="de-DE" altLang="de-DE" smtClean="0"/>
              <a:pPr>
                <a:defRPr/>
              </a:pPr>
              <a:t>153</a:t>
            </a:fld>
            <a:endParaRPr lang="de-DE" altLang="de-DE"/>
          </a:p>
        </p:txBody>
      </p:sp>
    </p:spTree>
    <p:extLst>
      <p:ext uri="{BB962C8B-B14F-4D97-AF65-F5344CB8AC3E}">
        <p14:creationId xmlns:p14="http://schemas.microsoft.com/office/powerpoint/2010/main" val="406125560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2196990" y="70027"/>
            <a:ext cx="4750018"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sz="3600" b="1" dirty="0"/>
              <a:t>Energieeffizienzgesetz  </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pic>
        <p:nvPicPr>
          <p:cNvPr id="8" name="Grafik 7">
            <a:extLst>
              <a:ext uri="{FF2B5EF4-FFF2-40B4-BE49-F238E27FC236}">
                <a16:creationId xmlns:a16="http://schemas.microsoft.com/office/drawing/2014/main" id="{75F026B5-7AA0-4A4F-A443-45CE666B19F7}"/>
              </a:ext>
            </a:extLst>
          </p:cNvPr>
          <p:cNvPicPr>
            <a:picLocks noChangeAspect="1"/>
          </p:cNvPicPr>
          <p:nvPr/>
        </p:nvPicPr>
        <p:blipFill>
          <a:blip r:embed="rId2"/>
          <a:stretch>
            <a:fillRect/>
          </a:stretch>
        </p:blipFill>
        <p:spPr>
          <a:xfrm>
            <a:off x="297792" y="876402"/>
            <a:ext cx="8548415" cy="5180890"/>
          </a:xfrm>
          <a:prstGeom prst="rect">
            <a:avLst/>
          </a:prstGeom>
        </p:spPr>
      </p:pic>
      <p:sp>
        <p:nvSpPr>
          <p:cNvPr id="2" name="Foliennummernplatzhalter 1">
            <a:extLst>
              <a:ext uri="{FF2B5EF4-FFF2-40B4-BE49-F238E27FC236}">
                <a16:creationId xmlns:a16="http://schemas.microsoft.com/office/drawing/2014/main" id="{0EE91BB0-5190-4A8A-BA22-D0F277E948DD}"/>
              </a:ext>
            </a:extLst>
          </p:cNvPr>
          <p:cNvSpPr>
            <a:spLocks noGrp="1"/>
          </p:cNvSpPr>
          <p:nvPr>
            <p:ph type="sldNum" sz="quarter" idx="12"/>
          </p:nvPr>
        </p:nvSpPr>
        <p:spPr/>
        <p:txBody>
          <a:bodyPr/>
          <a:lstStyle/>
          <a:p>
            <a:pPr>
              <a:defRPr/>
            </a:pPr>
            <a:fld id="{1C2867A0-F623-427E-AB3E-7CA64D419047}" type="slidenum">
              <a:rPr lang="de-DE" altLang="de-DE" smtClean="0"/>
              <a:pPr>
                <a:defRPr/>
              </a:pPr>
              <a:t>154</a:t>
            </a:fld>
            <a:endParaRPr lang="de-DE" altLang="de-DE"/>
          </a:p>
        </p:txBody>
      </p:sp>
    </p:spTree>
    <p:extLst>
      <p:ext uri="{BB962C8B-B14F-4D97-AF65-F5344CB8AC3E}">
        <p14:creationId xmlns:p14="http://schemas.microsoft.com/office/powerpoint/2010/main" val="233747655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Rectangle 3"/>
          <p:cNvSpPr>
            <a:spLocks noChangeArrowheads="1"/>
          </p:cNvSpPr>
          <p:nvPr/>
        </p:nvSpPr>
        <p:spPr bwMode="auto">
          <a:xfrm>
            <a:off x="1568367" y="71394"/>
            <a:ext cx="6083717"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sz="3600" b="1" dirty="0"/>
              <a:t>Energie-Bilanzen Endenergie </a:t>
            </a:r>
            <a:endParaRPr lang="de-DE" altLang="de-DE" sz="3200" dirty="0">
              <a:solidFill>
                <a:schemeClr val="tx2"/>
              </a:solidFill>
              <a:latin typeface="Times New Roman" panose="02020603050405020304" pitchFamily="18" charset="0"/>
              <a:cs typeface="Times New Roman" panose="02020603050405020304" pitchFamily="18" charset="0"/>
            </a:endParaRPr>
          </a:p>
        </p:txBody>
      </p:sp>
      <p:sp>
        <p:nvSpPr>
          <p:cNvPr id="2" name="Rechteck 1"/>
          <p:cNvSpPr/>
          <p:nvPr/>
        </p:nvSpPr>
        <p:spPr>
          <a:xfrm>
            <a:off x="503040" y="6029781"/>
            <a:ext cx="8640960" cy="215444"/>
          </a:xfrm>
          <a:prstGeom prst="rect">
            <a:avLst/>
          </a:prstGeom>
        </p:spPr>
        <p:txBody>
          <a:bodyPr wrap="square">
            <a:spAutoFit/>
          </a:bodyPr>
          <a:lstStyle/>
          <a:p>
            <a:r>
              <a:rPr lang="de-DE" sz="800" dirty="0">
                <a:solidFill>
                  <a:srgbClr val="0462C1"/>
                </a:solidFill>
                <a:latin typeface="Segoe UI" panose="020B0502040204020203" pitchFamily="34" charset="0"/>
              </a:rPr>
              <a:t>https://www.bmuv.de/themen/verkehr/elektromobilitaet/strombedarf-und-netze#:~:text=Wenn%20alle%20derzeit%20rund%2045,Jahr%20insgesamt%20an%20Strom%20verbraucht</a:t>
            </a:r>
            <a:r>
              <a:rPr lang="de-DE" sz="800" dirty="0">
                <a:solidFill>
                  <a:srgbClr val="0462C1"/>
                </a:solidFill>
                <a:latin typeface="Arial" panose="020B0604020202020204" pitchFamily="34" charset="0"/>
              </a:rPr>
              <a:t>)</a:t>
            </a:r>
            <a:r>
              <a:rPr lang="de-DE" sz="600" dirty="0">
                <a:solidFill>
                  <a:srgbClr val="000000"/>
                </a:solidFill>
                <a:latin typeface="Arial" panose="020B0604020202020204" pitchFamily="34" charset="0"/>
              </a:rPr>
              <a:t>) </a:t>
            </a:r>
            <a:endParaRPr lang="de-DE" sz="800" dirty="0"/>
          </a:p>
        </p:txBody>
      </p:sp>
      <p:pic>
        <p:nvPicPr>
          <p:cNvPr id="3" name="Grafik 2"/>
          <p:cNvPicPr>
            <a:picLocks noChangeAspect="1"/>
          </p:cNvPicPr>
          <p:nvPr/>
        </p:nvPicPr>
        <p:blipFill>
          <a:blip r:embed="rId2"/>
          <a:stretch>
            <a:fillRect/>
          </a:stretch>
        </p:blipFill>
        <p:spPr>
          <a:xfrm>
            <a:off x="356774" y="764704"/>
            <a:ext cx="8427693" cy="5184576"/>
          </a:xfrm>
          <a:prstGeom prst="rect">
            <a:avLst/>
          </a:prstGeom>
        </p:spPr>
      </p:pic>
      <p:sp>
        <p:nvSpPr>
          <p:cNvPr id="5" name="Foliennummernplatzhalter 4">
            <a:extLst>
              <a:ext uri="{FF2B5EF4-FFF2-40B4-BE49-F238E27FC236}">
                <a16:creationId xmlns:a16="http://schemas.microsoft.com/office/drawing/2014/main" id="{7ADFCAA5-4B03-4284-8D9D-7FDC2B7D48D1}"/>
              </a:ext>
            </a:extLst>
          </p:cNvPr>
          <p:cNvSpPr>
            <a:spLocks noGrp="1"/>
          </p:cNvSpPr>
          <p:nvPr>
            <p:ph type="sldNum" sz="quarter" idx="12"/>
          </p:nvPr>
        </p:nvSpPr>
        <p:spPr/>
        <p:txBody>
          <a:bodyPr/>
          <a:lstStyle/>
          <a:p>
            <a:pPr>
              <a:defRPr/>
            </a:pPr>
            <a:fld id="{1C2867A0-F623-427E-AB3E-7CA64D419047}" type="slidenum">
              <a:rPr lang="de-DE" altLang="de-DE" smtClean="0"/>
              <a:pPr>
                <a:defRPr/>
              </a:pPr>
              <a:t>155</a:t>
            </a:fld>
            <a:endParaRPr lang="de-DE" altLang="de-DE"/>
          </a:p>
        </p:txBody>
      </p:sp>
    </p:spTree>
    <p:extLst>
      <p:ext uri="{BB962C8B-B14F-4D97-AF65-F5344CB8AC3E}">
        <p14:creationId xmlns:p14="http://schemas.microsoft.com/office/powerpoint/2010/main" val="263052340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877" y="152636"/>
            <a:ext cx="8229600" cy="562074"/>
          </a:xfrm>
        </p:spPr>
        <p:txBody>
          <a:bodyPr/>
          <a:lstStyle/>
          <a:p>
            <a:r>
              <a:rPr lang="de-DE" dirty="0"/>
              <a:t>Stromerzeugungskostenvergleich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10" name="Grafik 9">
            <a:extLst>
              <a:ext uri="{FF2B5EF4-FFF2-40B4-BE49-F238E27FC236}">
                <a16:creationId xmlns:a16="http://schemas.microsoft.com/office/drawing/2014/main" id="{B12FF1E5-8DE2-4071-94A2-35C71023BC91}"/>
              </a:ext>
            </a:extLst>
          </p:cNvPr>
          <p:cNvPicPr>
            <a:picLocks noChangeAspect="1"/>
          </p:cNvPicPr>
          <p:nvPr/>
        </p:nvPicPr>
        <p:blipFill>
          <a:blip r:embed="rId2"/>
          <a:stretch>
            <a:fillRect/>
          </a:stretch>
        </p:blipFill>
        <p:spPr>
          <a:xfrm>
            <a:off x="446523" y="814516"/>
            <a:ext cx="8373949" cy="5444162"/>
          </a:xfrm>
          <a:prstGeom prst="rect">
            <a:avLst/>
          </a:prstGeom>
        </p:spPr>
      </p:pic>
      <p:sp>
        <p:nvSpPr>
          <p:cNvPr id="3" name="Foliennummernplatzhalter 2">
            <a:extLst>
              <a:ext uri="{FF2B5EF4-FFF2-40B4-BE49-F238E27FC236}">
                <a16:creationId xmlns:a16="http://schemas.microsoft.com/office/drawing/2014/main" id="{72F915CF-2433-42AF-8E34-5ECE0E29C181}"/>
              </a:ext>
            </a:extLst>
          </p:cNvPr>
          <p:cNvSpPr>
            <a:spLocks noGrp="1"/>
          </p:cNvSpPr>
          <p:nvPr>
            <p:ph type="sldNum" sz="quarter" idx="12"/>
          </p:nvPr>
        </p:nvSpPr>
        <p:spPr/>
        <p:txBody>
          <a:bodyPr/>
          <a:lstStyle/>
          <a:p>
            <a:pPr>
              <a:defRPr/>
            </a:pPr>
            <a:fld id="{1C2867A0-F623-427E-AB3E-7CA64D419047}" type="slidenum">
              <a:rPr lang="de-DE" altLang="de-DE" smtClean="0"/>
              <a:pPr>
                <a:defRPr/>
              </a:pPr>
              <a:t>156</a:t>
            </a:fld>
            <a:endParaRPr lang="de-DE" altLang="de-DE"/>
          </a:p>
        </p:txBody>
      </p:sp>
    </p:spTree>
    <p:extLst>
      <p:ext uri="{BB962C8B-B14F-4D97-AF65-F5344CB8AC3E}">
        <p14:creationId xmlns:p14="http://schemas.microsoft.com/office/powerpoint/2010/main" val="130435868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877" y="152636"/>
            <a:ext cx="8229600" cy="562074"/>
          </a:xfrm>
        </p:spPr>
        <p:txBody>
          <a:bodyPr/>
          <a:lstStyle/>
          <a:p>
            <a:r>
              <a:rPr lang="de-DE" dirty="0"/>
              <a:t>Stromerzeugungskostenvergleich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6" name="Grafik 5">
            <a:extLst>
              <a:ext uri="{FF2B5EF4-FFF2-40B4-BE49-F238E27FC236}">
                <a16:creationId xmlns:a16="http://schemas.microsoft.com/office/drawing/2014/main" id="{544F8D1C-226D-4178-A5D0-A67F6483C8CC}"/>
              </a:ext>
            </a:extLst>
          </p:cNvPr>
          <p:cNvPicPr>
            <a:picLocks noChangeAspect="1"/>
          </p:cNvPicPr>
          <p:nvPr/>
        </p:nvPicPr>
        <p:blipFill>
          <a:blip r:embed="rId2"/>
          <a:stretch>
            <a:fillRect/>
          </a:stretch>
        </p:blipFill>
        <p:spPr>
          <a:xfrm>
            <a:off x="217380" y="908720"/>
            <a:ext cx="8722497" cy="5256584"/>
          </a:xfrm>
          <a:prstGeom prst="rect">
            <a:avLst/>
          </a:prstGeom>
        </p:spPr>
      </p:pic>
      <p:sp>
        <p:nvSpPr>
          <p:cNvPr id="3" name="Foliennummernplatzhalter 2">
            <a:extLst>
              <a:ext uri="{FF2B5EF4-FFF2-40B4-BE49-F238E27FC236}">
                <a16:creationId xmlns:a16="http://schemas.microsoft.com/office/drawing/2014/main" id="{04DF2945-A035-4650-AC4F-40EE1CBA6CEB}"/>
              </a:ext>
            </a:extLst>
          </p:cNvPr>
          <p:cNvSpPr>
            <a:spLocks noGrp="1"/>
          </p:cNvSpPr>
          <p:nvPr>
            <p:ph type="sldNum" sz="quarter" idx="12"/>
          </p:nvPr>
        </p:nvSpPr>
        <p:spPr/>
        <p:txBody>
          <a:bodyPr/>
          <a:lstStyle/>
          <a:p>
            <a:pPr>
              <a:defRPr/>
            </a:pPr>
            <a:fld id="{1C2867A0-F623-427E-AB3E-7CA64D419047}" type="slidenum">
              <a:rPr lang="de-DE" altLang="de-DE" smtClean="0"/>
              <a:pPr>
                <a:defRPr/>
              </a:pPr>
              <a:t>157</a:t>
            </a:fld>
            <a:endParaRPr lang="de-DE" altLang="de-DE"/>
          </a:p>
        </p:txBody>
      </p:sp>
    </p:spTree>
    <p:extLst>
      <p:ext uri="{BB962C8B-B14F-4D97-AF65-F5344CB8AC3E}">
        <p14:creationId xmlns:p14="http://schemas.microsoft.com/office/powerpoint/2010/main" val="408714166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877" y="152636"/>
            <a:ext cx="8229600" cy="562074"/>
          </a:xfrm>
        </p:spPr>
        <p:txBody>
          <a:bodyPr/>
          <a:lstStyle/>
          <a:p>
            <a:r>
              <a:rPr lang="de-DE" dirty="0"/>
              <a:t>Stromerzeugungskostenvergleich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7" name="Textfeld 6"/>
          <p:cNvSpPr txBox="1"/>
          <p:nvPr/>
        </p:nvSpPr>
        <p:spPr>
          <a:xfrm>
            <a:off x="2915816" y="5880748"/>
            <a:ext cx="3744936" cy="261610"/>
          </a:xfrm>
          <a:prstGeom prst="rect">
            <a:avLst/>
          </a:prstGeom>
          <a:noFill/>
        </p:spPr>
        <p:txBody>
          <a:bodyPr wrap="none" rtlCol="0">
            <a:spAutoFit/>
          </a:bodyPr>
          <a:lstStyle/>
          <a:p>
            <a:r>
              <a:rPr lang="de-DE" sz="1100" dirty="0">
                <a:hlinkClick r:id="rId2"/>
              </a:rPr>
              <a:t>Warum Kernkraft billiger ist als Wind und Solar (freiewelt.net)</a:t>
            </a:r>
            <a:endParaRPr lang="de-DE" sz="1100" dirty="0"/>
          </a:p>
        </p:txBody>
      </p:sp>
      <p:pic>
        <p:nvPicPr>
          <p:cNvPr id="8" name="Grafik 7"/>
          <p:cNvPicPr>
            <a:picLocks noChangeAspect="1"/>
          </p:cNvPicPr>
          <p:nvPr/>
        </p:nvPicPr>
        <p:blipFill>
          <a:blip r:embed="rId3"/>
          <a:stretch>
            <a:fillRect/>
          </a:stretch>
        </p:blipFill>
        <p:spPr>
          <a:xfrm>
            <a:off x="658241" y="859239"/>
            <a:ext cx="7848872" cy="5019168"/>
          </a:xfrm>
          <a:prstGeom prst="rect">
            <a:avLst/>
          </a:prstGeom>
        </p:spPr>
      </p:pic>
      <p:sp>
        <p:nvSpPr>
          <p:cNvPr id="3" name="Foliennummernplatzhalter 2">
            <a:extLst>
              <a:ext uri="{FF2B5EF4-FFF2-40B4-BE49-F238E27FC236}">
                <a16:creationId xmlns:a16="http://schemas.microsoft.com/office/drawing/2014/main" id="{252D724C-92AE-46DE-9A99-10F921AB5D85}"/>
              </a:ext>
            </a:extLst>
          </p:cNvPr>
          <p:cNvSpPr>
            <a:spLocks noGrp="1"/>
          </p:cNvSpPr>
          <p:nvPr>
            <p:ph type="sldNum" sz="quarter" idx="12"/>
          </p:nvPr>
        </p:nvSpPr>
        <p:spPr/>
        <p:txBody>
          <a:bodyPr/>
          <a:lstStyle/>
          <a:p>
            <a:pPr>
              <a:defRPr/>
            </a:pPr>
            <a:fld id="{1C2867A0-F623-427E-AB3E-7CA64D419047}" type="slidenum">
              <a:rPr lang="de-DE" altLang="de-DE" smtClean="0"/>
              <a:pPr>
                <a:defRPr/>
              </a:pPr>
              <a:t>158</a:t>
            </a:fld>
            <a:endParaRPr lang="de-DE" altLang="de-DE"/>
          </a:p>
        </p:txBody>
      </p:sp>
    </p:spTree>
    <p:extLst>
      <p:ext uri="{BB962C8B-B14F-4D97-AF65-F5344CB8AC3E}">
        <p14:creationId xmlns:p14="http://schemas.microsoft.com/office/powerpoint/2010/main" val="136853059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grpSp>
        <p:nvGrpSpPr>
          <p:cNvPr id="9" name="Gruppieren 8"/>
          <p:cNvGrpSpPr/>
          <p:nvPr/>
        </p:nvGrpSpPr>
        <p:grpSpPr>
          <a:xfrm>
            <a:off x="251520" y="692696"/>
            <a:ext cx="8697477" cy="5345006"/>
            <a:chOff x="251520" y="1016732"/>
            <a:chExt cx="8697477" cy="4876954"/>
          </a:xfrm>
        </p:grpSpPr>
        <p:pic>
          <p:nvPicPr>
            <p:cNvPr id="7" name="Grafik 6"/>
            <p:cNvPicPr>
              <a:picLocks noChangeAspect="1"/>
            </p:cNvPicPr>
            <p:nvPr/>
          </p:nvPicPr>
          <p:blipFill>
            <a:blip r:embed="rId2"/>
            <a:stretch>
              <a:fillRect/>
            </a:stretch>
          </p:blipFill>
          <p:spPr>
            <a:xfrm>
              <a:off x="251520" y="1016732"/>
              <a:ext cx="8697477" cy="4876954"/>
            </a:xfrm>
            <a:prstGeom prst="rect">
              <a:avLst/>
            </a:prstGeom>
          </p:spPr>
        </p:pic>
        <p:sp>
          <p:nvSpPr>
            <p:cNvPr id="8" name="Rechteck 7"/>
            <p:cNvSpPr/>
            <p:nvPr/>
          </p:nvSpPr>
          <p:spPr bwMode="auto">
            <a:xfrm>
              <a:off x="539551" y="4905164"/>
              <a:ext cx="8157925" cy="612068"/>
            </a:xfrm>
            <a:prstGeom prst="rect">
              <a:avLst/>
            </a:prstGeom>
            <a:solidFill>
              <a:schemeClr val="accent3">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grpSp>
      <p:sp>
        <p:nvSpPr>
          <p:cNvPr id="2" name="Foliennummernplatzhalter 1">
            <a:extLst>
              <a:ext uri="{FF2B5EF4-FFF2-40B4-BE49-F238E27FC236}">
                <a16:creationId xmlns:a16="http://schemas.microsoft.com/office/drawing/2014/main" id="{13F5C9A2-4837-4CC5-8902-E2E23C22EB22}"/>
              </a:ext>
            </a:extLst>
          </p:cNvPr>
          <p:cNvSpPr>
            <a:spLocks noGrp="1"/>
          </p:cNvSpPr>
          <p:nvPr>
            <p:ph type="sldNum" sz="quarter" idx="12"/>
          </p:nvPr>
        </p:nvSpPr>
        <p:spPr/>
        <p:txBody>
          <a:bodyPr/>
          <a:lstStyle/>
          <a:p>
            <a:pPr>
              <a:defRPr/>
            </a:pPr>
            <a:fld id="{1C2867A0-F623-427E-AB3E-7CA64D419047}" type="slidenum">
              <a:rPr lang="de-DE" altLang="de-DE" smtClean="0"/>
              <a:pPr>
                <a:defRPr/>
              </a:pPr>
              <a:t>159</a:t>
            </a:fld>
            <a:endParaRPr lang="de-DE" altLang="de-DE"/>
          </a:p>
        </p:txBody>
      </p:sp>
    </p:spTree>
    <p:extLst>
      <p:ext uri="{BB962C8B-B14F-4D97-AF65-F5344CB8AC3E}">
        <p14:creationId xmlns:p14="http://schemas.microsoft.com/office/powerpoint/2010/main" val="141602002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27A6E-82D5-4E39-84E4-3E3E5DB9EA60}"/>
              </a:ext>
            </a:extLst>
          </p:cNvPr>
          <p:cNvSpPr>
            <a:spLocks noGrp="1"/>
          </p:cNvSpPr>
          <p:nvPr>
            <p:ph type="title"/>
          </p:nvPr>
        </p:nvSpPr>
        <p:spPr>
          <a:xfrm>
            <a:off x="457200" y="149906"/>
            <a:ext cx="8229600" cy="476250"/>
          </a:xfrm>
        </p:spPr>
        <p:txBody>
          <a:bodyPr/>
          <a:lstStyle/>
          <a:p>
            <a:r>
              <a:rPr lang="de-DE" dirty="0"/>
              <a:t>Dunkelflaute</a:t>
            </a:r>
          </a:p>
        </p:txBody>
      </p:sp>
      <p:sp>
        <p:nvSpPr>
          <p:cNvPr id="4" name="Fußzeilenplatzhalter 3">
            <a:extLst>
              <a:ext uri="{FF2B5EF4-FFF2-40B4-BE49-F238E27FC236}">
                <a16:creationId xmlns:a16="http://schemas.microsoft.com/office/drawing/2014/main" id="{E9FA4FAC-D101-4CEB-B363-E4A1D4473A9E}"/>
              </a:ext>
            </a:extLst>
          </p:cNvPr>
          <p:cNvSpPr>
            <a:spLocks noGrp="1"/>
          </p:cNvSpPr>
          <p:nvPr>
            <p:ph type="ftr" sz="quarter" idx="11"/>
          </p:nvPr>
        </p:nvSpPr>
        <p:spPr/>
        <p:txBody>
          <a:bodyPr/>
          <a:lstStyle/>
          <a:p>
            <a:pPr>
              <a:defRPr/>
            </a:pPr>
            <a:r>
              <a:rPr lang="de-DE" altLang="de-DE"/>
              <a:t>Konferenz des Schiller-Instituts in Berlin am 30.-31.05.2026                                                                                </a:t>
            </a:r>
          </a:p>
        </p:txBody>
      </p:sp>
      <p:pic>
        <p:nvPicPr>
          <p:cNvPr id="7" name="Grafik 6">
            <a:extLst>
              <a:ext uri="{FF2B5EF4-FFF2-40B4-BE49-F238E27FC236}">
                <a16:creationId xmlns:a16="http://schemas.microsoft.com/office/drawing/2014/main" id="{8BD7E7D1-CBBE-41C6-9826-7695CFB343D7}"/>
              </a:ext>
            </a:extLst>
          </p:cNvPr>
          <p:cNvPicPr>
            <a:picLocks noChangeAspect="1"/>
          </p:cNvPicPr>
          <p:nvPr/>
        </p:nvPicPr>
        <p:blipFill>
          <a:blip r:embed="rId2"/>
          <a:stretch>
            <a:fillRect/>
          </a:stretch>
        </p:blipFill>
        <p:spPr>
          <a:xfrm>
            <a:off x="323528" y="800708"/>
            <a:ext cx="8568951" cy="5220580"/>
          </a:xfrm>
          <a:prstGeom prst="rect">
            <a:avLst/>
          </a:prstGeom>
        </p:spPr>
      </p:pic>
      <p:sp>
        <p:nvSpPr>
          <p:cNvPr id="3" name="Foliennummernplatzhalter 2">
            <a:extLst>
              <a:ext uri="{FF2B5EF4-FFF2-40B4-BE49-F238E27FC236}">
                <a16:creationId xmlns:a16="http://schemas.microsoft.com/office/drawing/2014/main" id="{AFA7C3E6-970F-4EB5-9C36-E94FF6DB3904}"/>
              </a:ext>
            </a:extLst>
          </p:cNvPr>
          <p:cNvSpPr>
            <a:spLocks noGrp="1"/>
          </p:cNvSpPr>
          <p:nvPr>
            <p:ph type="sldNum" sz="quarter" idx="12"/>
          </p:nvPr>
        </p:nvSpPr>
        <p:spPr/>
        <p:txBody>
          <a:bodyPr/>
          <a:lstStyle/>
          <a:p>
            <a:pPr>
              <a:defRPr/>
            </a:pPr>
            <a:fld id="{1C2867A0-F623-427E-AB3E-7CA64D419047}" type="slidenum">
              <a:rPr lang="de-DE" altLang="de-DE" smtClean="0"/>
              <a:pPr>
                <a:defRPr/>
              </a:pPr>
              <a:t>160</a:t>
            </a:fld>
            <a:endParaRPr lang="de-DE" altLang="de-DE"/>
          </a:p>
        </p:txBody>
      </p:sp>
    </p:spTree>
    <p:extLst>
      <p:ext uri="{BB962C8B-B14F-4D97-AF65-F5344CB8AC3E}">
        <p14:creationId xmlns:p14="http://schemas.microsoft.com/office/powerpoint/2010/main" val="141975036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Gerader Verbinder 54"/>
          <p:cNvCxnSpPr/>
          <p:nvPr/>
        </p:nvCxnSpPr>
        <p:spPr bwMode="auto">
          <a:xfrm>
            <a:off x="6869976" y="4430903"/>
            <a:ext cx="0" cy="270208"/>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Gruppieren 37"/>
          <p:cNvGrpSpPr/>
          <p:nvPr/>
        </p:nvGrpSpPr>
        <p:grpSpPr>
          <a:xfrm>
            <a:off x="841261" y="2424108"/>
            <a:ext cx="6028715" cy="3093078"/>
            <a:chOff x="841261" y="2424108"/>
            <a:chExt cx="6028715" cy="3093078"/>
          </a:xfrm>
        </p:grpSpPr>
        <p:cxnSp>
          <p:nvCxnSpPr>
            <p:cNvPr id="37" name="Gerader Verbinder 36"/>
            <p:cNvCxnSpPr/>
            <p:nvPr/>
          </p:nvCxnSpPr>
          <p:spPr bwMode="auto">
            <a:xfrm flipH="1">
              <a:off x="2119838" y="2432649"/>
              <a:ext cx="2260" cy="66921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Gerade Verbindung mit Pfeil 46"/>
            <p:cNvCxnSpPr>
              <a:stCxn id="19" idx="3"/>
              <a:endCxn id="20" idx="1"/>
            </p:cNvCxnSpPr>
            <p:nvPr/>
          </p:nvCxnSpPr>
          <p:spPr bwMode="auto">
            <a:xfrm>
              <a:off x="5520287" y="3872909"/>
              <a:ext cx="989664"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Gerader Verbinder 16"/>
            <p:cNvCxnSpPr/>
            <p:nvPr/>
          </p:nvCxnSpPr>
          <p:spPr bwMode="auto">
            <a:xfrm>
              <a:off x="850717" y="3093340"/>
              <a:ext cx="3973311" cy="427"/>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r Verbinder 34"/>
            <p:cNvCxnSpPr>
              <a:stCxn id="7" idx="2"/>
            </p:cNvCxnSpPr>
            <p:nvPr/>
          </p:nvCxnSpPr>
          <p:spPr bwMode="auto">
            <a:xfrm>
              <a:off x="841261" y="2424108"/>
              <a:ext cx="9457" cy="666132"/>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Gerade Verbindung mit Pfeil 40"/>
            <p:cNvCxnSpPr/>
            <p:nvPr/>
          </p:nvCxnSpPr>
          <p:spPr bwMode="auto">
            <a:xfrm>
              <a:off x="3563888" y="3091611"/>
              <a:ext cx="0" cy="206302"/>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Gerade Verbindung mit Pfeil 43"/>
            <p:cNvCxnSpPr/>
            <p:nvPr/>
          </p:nvCxnSpPr>
          <p:spPr bwMode="auto">
            <a:xfrm>
              <a:off x="4824028" y="3091611"/>
              <a:ext cx="0" cy="193901"/>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Gerader Verbinder 53"/>
            <p:cNvCxnSpPr/>
            <p:nvPr/>
          </p:nvCxnSpPr>
          <p:spPr bwMode="auto">
            <a:xfrm>
              <a:off x="3563888" y="4409771"/>
              <a:ext cx="0" cy="270208"/>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Gerade Verbindung mit Pfeil 55"/>
            <p:cNvCxnSpPr>
              <a:endCxn id="59" idx="0"/>
            </p:cNvCxnSpPr>
            <p:nvPr/>
          </p:nvCxnSpPr>
          <p:spPr bwMode="auto">
            <a:xfrm flipH="1">
              <a:off x="1505424" y="3077308"/>
              <a:ext cx="6853" cy="243987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Gerade Verbindung mit Pfeil 60"/>
            <p:cNvCxnSpPr/>
            <p:nvPr/>
          </p:nvCxnSpPr>
          <p:spPr bwMode="auto">
            <a:xfrm flipH="1" flipV="1">
              <a:off x="1505424" y="4679980"/>
              <a:ext cx="5364552" cy="17248"/>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3" name="Gruppieren 32"/>
          <p:cNvGrpSpPr/>
          <p:nvPr/>
        </p:nvGrpSpPr>
        <p:grpSpPr>
          <a:xfrm>
            <a:off x="3200939" y="3297267"/>
            <a:ext cx="4460803" cy="1185496"/>
            <a:chOff x="3200939" y="3297913"/>
            <a:chExt cx="4460803" cy="1185496"/>
          </a:xfrm>
        </p:grpSpPr>
        <p:pic>
          <p:nvPicPr>
            <p:cNvPr id="19" name="Grafik 18"/>
            <p:cNvPicPr>
              <a:picLocks noChangeAspect="1"/>
            </p:cNvPicPr>
            <p:nvPr/>
          </p:nvPicPr>
          <p:blipFill>
            <a:blip r:embed="rId3"/>
            <a:stretch>
              <a:fillRect/>
            </a:stretch>
          </p:blipFill>
          <p:spPr>
            <a:xfrm>
              <a:off x="4440100" y="3300062"/>
              <a:ext cx="1080187" cy="1146986"/>
            </a:xfrm>
            <a:prstGeom prst="rect">
              <a:avLst/>
            </a:prstGeom>
          </p:spPr>
        </p:pic>
        <p:pic>
          <p:nvPicPr>
            <p:cNvPr id="20" name="Grafik 19"/>
            <p:cNvPicPr>
              <a:picLocks noChangeAspect="1"/>
            </p:cNvPicPr>
            <p:nvPr/>
          </p:nvPicPr>
          <p:blipFill>
            <a:blip r:embed="rId4"/>
            <a:stretch>
              <a:fillRect/>
            </a:stretch>
          </p:blipFill>
          <p:spPr>
            <a:xfrm>
              <a:off x="6509951" y="3297913"/>
              <a:ext cx="1151791" cy="1151283"/>
            </a:xfrm>
            <a:prstGeom prst="rect">
              <a:avLst/>
            </a:prstGeom>
          </p:spPr>
        </p:pic>
        <p:pic>
          <p:nvPicPr>
            <p:cNvPr id="21" name="Grafik 20"/>
            <p:cNvPicPr>
              <a:picLocks noChangeAspect="1"/>
            </p:cNvPicPr>
            <p:nvPr/>
          </p:nvPicPr>
          <p:blipFill>
            <a:blip r:embed="rId5"/>
            <a:stretch>
              <a:fillRect/>
            </a:stretch>
          </p:blipFill>
          <p:spPr>
            <a:xfrm>
              <a:off x="3200939" y="3308166"/>
              <a:ext cx="1145975" cy="1140412"/>
            </a:xfrm>
            <a:prstGeom prst="rect">
              <a:avLst/>
            </a:prstGeom>
          </p:spPr>
        </p:pic>
        <p:pic>
          <p:nvPicPr>
            <p:cNvPr id="25" name="Grafik 24"/>
            <p:cNvPicPr>
              <a:picLocks noChangeAspect="1"/>
            </p:cNvPicPr>
            <p:nvPr/>
          </p:nvPicPr>
          <p:blipFill>
            <a:blip r:embed="rId6"/>
            <a:stretch>
              <a:fillRect/>
            </a:stretch>
          </p:blipFill>
          <p:spPr>
            <a:xfrm>
              <a:off x="5654644" y="3334080"/>
              <a:ext cx="672963" cy="1149329"/>
            </a:xfrm>
            <a:prstGeom prst="rect">
              <a:avLst/>
            </a:prstGeom>
          </p:spPr>
        </p:pic>
      </p:grpSp>
      <p:sp>
        <p:nvSpPr>
          <p:cNvPr id="42" name="Rechteck 41"/>
          <p:cNvSpPr/>
          <p:nvPr/>
        </p:nvSpPr>
        <p:spPr>
          <a:xfrm>
            <a:off x="1644509" y="-24066"/>
            <a:ext cx="5998437" cy="892552"/>
          </a:xfrm>
          <a:prstGeom prst="rect">
            <a:avLst/>
          </a:prstGeom>
        </p:spPr>
        <p:txBody>
          <a:bodyPr wrap="none">
            <a:spAutoFit/>
          </a:bodyPr>
          <a:lstStyle/>
          <a:p>
            <a:pPr algn="ctr" eaLnBrk="1" hangingPunct="1">
              <a:defRPr/>
            </a:pPr>
            <a:r>
              <a:rPr lang="de-DE" altLang="de-DE" sz="3600" dirty="0"/>
              <a:t>Stromerzeugung – Energiefluss</a:t>
            </a:r>
          </a:p>
          <a:p>
            <a:pPr algn="ctr" eaLnBrk="1" hangingPunct="1">
              <a:defRPr/>
            </a:pPr>
            <a:r>
              <a:rPr lang="de-DE" altLang="de-DE" dirty="0"/>
              <a:t>mit Wasserstoffwirtschaft</a:t>
            </a:r>
          </a:p>
        </p:txBody>
      </p:sp>
      <p:sp>
        <p:nvSpPr>
          <p:cNvPr id="49" name="Textfeld 48"/>
          <p:cNvSpPr txBox="1"/>
          <p:nvPr/>
        </p:nvSpPr>
        <p:spPr>
          <a:xfrm>
            <a:off x="1200758" y="3638489"/>
            <a:ext cx="704039" cy="369332"/>
          </a:xfrm>
          <a:prstGeom prst="rect">
            <a:avLst/>
          </a:prstGeom>
          <a:solidFill>
            <a:schemeClr val="bg1"/>
          </a:solidFill>
        </p:spPr>
        <p:txBody>
          <a:bodyPr wrap="none" rtlCol="0">
            <a:spAutoFit/>
          </a:bodyPr>
          <a:lstStyle/>
          <a:p>
            <a:r>
              <a:rPr lang="de-DE" sz="1800" b="1" dirty="0"/>
              <a:t>67 %</a:t>
            </a:r>
          </a:p>
        </p:txBody>
      </p:sp>
      <p:grpSp>
        <p:nvGrpSpPr>
          <p:cNvPr id="10" name="Gruppieren 9"/>
          <p:cNvGrpSpPr/>
          <p:nvPr/>
        </p:nvGrpSpPr>
        <p:grpSpPr>
          <a:xfrm>
            <a:off x="281723" y="824260"/>
            <a:ext cx="2542107" cy="1599848"/>
            <a:chOff x="314920" y="1231808"/>
            <a:chExt cx="2542107" cy="1599848"/>
          </a:xfrm>
        </p:grpSpPr>
        <p:pic>
          <p:nvPicPr>
            <p:cNvPr id="6" name="Grafik 5"/>
            <p:cNvPicPr>
              <a:picLocks noChangeAspect="1"/>
            </p:cNvPicPr>
            <p:nvPr/>
          </p:nvPicPr>
          <p:blipFill>
            <a:blip r:embed="rId7"/>
            <a:stretch>
              <a:fillRect/>
            </a:stretch>
          </p:blipFill>
          <p:spPr>
            <a:xfrm>
              <a:off x="1677706" y="1678097"/>
              <a:ext cx="1179321" cy="1144559"/>
            </a:xfrm>
            <a:prstGeom prst="rect">
              <a:avLst/>
            </a:prstGeom>
          </p:spPr>
        </p:pic>
        <p:pic>
          <p:nvPicPr>
            <p:cNvPr id="7" name="Grafik 6"/>
            <p:cNvPicPr>
              <a:picLocks noChangeAspect="1"/>
            </p:cNvPicPr>
            <p:nvPr/>
          </p:nvPicPr>
          <p:blipFill>
            <a:blip r:embed="rId8"/>
            <a:stretch>
              <a:fillRect/>
            </a:stretch>
          </p:blipFill>
          <p:spPr>
            <a:xfrm>
              <a:off x="314920" y="1687098"/>
              <a:ext cx="1119075" cy="1144558"/>
            </a:xfrm>
            <a:prstGeom prst="rect">
              <a:avLst/>
            </a:prstGeom>
          </p:spPr>
        </p:pic>
        <p:grpSp>
          <p:nvGrpSpPr>
            <p:cNvPr id="9" name="Gruppieren 8"/>
            <p:cNvGrpSpPr/>
            <p:nvPr/>
          </p:nvGrpSpPr>
          <p:grpSpPr>
            <a:xfrm>
              <a:off x="632724" y="1231808"/>
              <a:ext cx="1972607" cy="1441108"/>
              <a:chOff x="632724" y="1231808"/>
              <a:chExt cx="1972607" cy="1441108"/>
            </a:xfrm>
          </p:grpSpPr>
          <p:sp>
            <p:nvSpPr>
              <p:cNvPr id="57" name="Ellipse 56"/>
              <p:cNvSpPr/>
              <p:nvPr/>
            </p:nvSpPr>
            <p:spPr bwMode="auto">
              <a:xfrm rot="5242731">
                <a:off x="1177267" y="1244851"/>
                <a:ext cx="891224" cy="1964905"/>
              </a:xfrm>
              <a:prstGeom prst="ellipse">
                <a:avLst/>
              </a:prstGeom>
              <a:noFill/>
              <a:ln w="38100" cap="flat" cmpd="sng" algn="ctr">
                <a:solidFill>
                  <a:srgbClr val="F30D7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58" name="Textfeld 57"/>
              <p:cNvSpPr txBox="1"/>
              <p:nvPr/>
            </p:nvSpPr>
            <p:spPr>
              <a:xfrm>
                <a:off x="632724" y="1959259"/>
                <a:ext cx="1954173" cy="523220"/>
              </a:xfrm>
              <a:prstGeom prst="rect">
                <a:avLst/>
              </a:prstGeom>
              <a:noFill/>
            </p:spPr>
            <p:txBody>
              <a:bodyPr wrap="square" rtlCol="0">
                <a:spAutoFit/>
              </a:bodyPr>
              <a:lstStyle/>
              <a:p>
                <a:pPr algn="ctr"/>
                <a:r>
                  <a:rPr lang="de-DE" sz="2800" b="1" dirty="0">
                    <a:solidFill>
                      <a:srgbClr val="FF0066"/>
                    </a:solidFill>
                  </a:rPr>
                  <a:t>Volatil</a:t>
                </a:r>
              </a:p>
            </p:txBody>
          </p:sp>
          <p:sp>
            <p:nvSpPr>
              <p:cNvPr id="50" name="Textfeld 49"/>
              <p:cNvSpPr txBox="1"/>
              <p:nvPr/>
            </p:nvSpPr>
            <p:spPr>
              <a:xfrm>
                <a:off x="1370913" y="1231808"/>
                <a:ext cx="819455" cy="369332"/>
              </a:xfrm>
              <a:prstGeom prst="rect">
                <a:avLst/>
              </a:prstGeom>
              <a:noFill/>
            </p:spPr>
            <p:txBody>
              <a:bodyPr wrap="none" rtlCol="0">
                <a:spAutoFit/>
              </a:bodyPr>
              <a:lstStyle/>
              <a:p>
                <a:r>
                  <a:rPr lang="de-DE" sz="1800" b="1" dirty="0"/>
                  <a:t>100 %</a:t>
                </a:r>
              </a:p>
            </p:txBody>
          </p:sp>
        </p:grpSp>
      </p:grpSp>
      <p:sp>
        <p:nvSpPr>
          <p:cNvPr id="51" name="Textfeld 50"/>
          <p:cNvSpPr txBox="1"/>
          <p:nvPr/>
        </p:nvSpPr>
        <p:spPr>
          <a:xfrm>
            <a:off x="2554447" y="2928679"/>
            <a:ext cx="704039" cy="369332"/>
          </a:xfrm>
          <a:prstGeom prst="rect">
            <a:avLst/>
          </a:prstGeom>
          <a:solidFill>
            <a:schemeClr val="bg1"/>
          </a:solidFill>
        </p:spPr>
        <p:txBody>
          <a:bodyPr wrap="none" rtlCol="0">
            <a:spAutoFit/>
          </a:bodyPr>
          <a:lstStyle/>
          <a:p>
            <a:r>
              <a:rPr lang="de-DE" sz="1800" b="1" dirty="0"/>
              <a:t>33 %</a:t>
            </a:r>
          </a:p>
        </p:txBody>
      </p:sp>
      <p:sp>
        <p:nvSpPr>
          <p:cNvPr id="52" name="Textfeld 51"/>
          <p:cNvSpPr txBox="1"/>
          <p:nvPr/>
        </p:nvSpPr>
        <p:spPr>
          <a:xfrm>
            <a:off x="2438272" y="4505483"/>
            <a:ext cx="588623" cy="369332"/>
          </a:xfrm>
          <a:prstGeom prst="rect">
            <a:avLst/>
          </a:prstGeom>
          <a:solidFill>
            <a:schemeClr val="bg1"/>
          </a:solidFill>
        </p:spPr>
        <p:txBody>
          <a:bodyPr wrap="none" rtlCol="0">
            <a:spAutoFit/>
          </a:bodyPr>
          <a:lstStyle/>
          <a:p>
            <a:r>
              <a:rPr lang="de-DE" sz="1800" b="1" dirty="0"/>
              <a:t>2 %</a:t>
            </a:r>
          </a:p>
        </p:txBody>
      </p:sp>
      <p:sp>
        <p:nvSpPr>
          <p:cNvPr id="53" name="Textfeld 52"/>
          <p:cNvSpPr txBox="1"/>
          <p:nvPr/>
        </p:nvSpPr>
        <p:spPr>
          <a:xfrm>
            <a:off x="3957806" y="3880188"/>
            <a:ext cx="3073589" cy="461665"/>
          </a:xfrm>
          <a:prstGeom prst="rect">
            <a:avLst/>
          </a:prstGeom>
          <a:solidFill>
            <a:schemeClr val="bg1"/>
          </a:solidFill>
        </p:spPr>
        <p:txBody>
          <a:bodyPr wrap="square" rtlCol="0">
            <a:spAutoFit/>
          </a:bodyPr>
          <a:lstStyle/>
          <a:p>
            <a:r>
              <a:rPr lang="de-DE" sz="2400" b="1" dirty="0">
                <a:solidFill>
                  <a:srgbClr val="00B050"/>
                </a:solidFill>
              </a:rPr>
              <a:t>Wirkungsgrad 25 %</a:t>
            </a:r>
          </a:p>
        </p:txBody>
      </p:sp>
      <p:sp>
        <p:nvSpPr>
          <p:cNvPr id="59" name="Textfeld 58"/>
          <p:cNvSpPr txBox="1"/>
          <p:nvPr/>
        </p:nvSpPr>
        <p:spPr>
          <a:xfrm>
            <a:off x="1009134" y="5517186"/>
            <a:ext cx="992579" cy="523220"/>
          </a:xfrm>
          <a:prstGeom prst="rect">
            <a:avLst/>
          </a:prstGeom>
          <a:solidFill>
            <a:schemeClr val="bg1"/>
          </a:solidFill>
        </p:spPr>
        <p:txBody>
          <a:bodyPr wrap="none" rtlCol="0">
            <a:spAutoFit/>
          </a:bodyPr>
          <a:lstStyle/>
          <a:p>
            <a:r>
              <a:rPr lang="de-DE" sz="2800" b="1" dirty="0"/>
              <a:t>69 %</a:t>
            </a:r>
          </a:p>
        </p:txBody>
      </p:sp>
      <p:grpSp>
        <p:nvGrpSpPr>
          <p:cNvPr id="86" name="Gruppieren 85"/>
          <p:cNvGrpSpPr/>
          <p:nvPr/>
        </p:nvGrpSpPr>
        <p:grpSpPr>
          <a:xfrm>
            <a:off x="4031940" y="2381524"/>
            <a:ext cx="3629802" cy="926642"/>
            <a:chOff x="4031940" y="2381524"/>
            <a:chExt cx="3629802" cy="926642"/>
          </a:xfrm>
        </p:grpSpPr>
        <p:cxnSp>
          <p:nvCxnSpPr>
            <p:cNvPr id="40" name="Gerade Verbindung mit Pfeil 39"/>
            <p:cNvCxnSpPr/>
            <p:nvPr/>
          </p:nvCxnSpPr>
          <p:spPr bwMode="auto">
            <a:xfrm>
              <a:off x="4031940" y="2852936"/>
              <a:ext cx="0" cy="45523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Gerade Verbindung mit Pfeil 71"/>
            <p:cNvCxnSpPr/>
            <p:nvPr/>
          </p:nvCxnSpPr>
          <p:spPr bwMode="auto">
            <a:xfrm>
              <a:off x="5184068" y="2849270"/>
              <a:ext cx="0" cy="45523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Gerader Verbinder 72"/>
            <p:cNvCxnSpPr/>
            <p:nvPr/>
          </p:nvCxnSpPr>
          <p:spPr bwMode="auto">
            <a:xfrm>
              <a:off x="6509951" y="2381524"/>
              <a:ext cx="0" cy="471412"/>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 name="Gerader Verbinder 74"/>
            <p:cNvCxnSpPr/>
            <p:nvPr/>
          </p:nvCxnSpPr>
          <p:spPr bwMode="auto">
            <a:xfrm>
              <a:off x="4031940" y="2849270"/>
              <a:ext cx="3629802" cy="0"/>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Gerader Verbinder 76"/>
            <p:cNvCxnSpPr/>
            <p:nvPr/>
          </p:nvCxnSpPr>
          <p:spPr bwMode="auto">
            <a:xfrm>
              <a:off x="7661742" y="2381524"/>
              <a:ext cx="0" cy="471412"/>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7" name="Gruppieren 86"/>
          <p:cNvGrpSpPr/>
          <p:nvPr/>
        </p:nvGrpSpPr>
        <p:grpSpPr>
          <a:xfrm>
            <a:off x="4031940" y="4427571"/>
            <a:ext cx="3247763" cy="606774"/>
            <a:chOff x="4031940" y="4427571"/>
            <a:chExt cx="3247763" cy="606774"/>
          </a:xfrm>
        </p:grpSpPr>
        <p:cxnSp>
          <p:nvCxnSpPr>
            <p:cNvPr id="78" name="Gerader Verbinder 77"/>
            <p:cNvCxnSpPr/>
            <p:nvPr/>
          </p:nvCxnSpPr>
          <p:spPr bwMode="auto">
            <a:xfrm>
              <a:off x="4031940" y="4427571"/>
              <a:ext cx="0" cy="585605"/>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1" name="Gerader Verbinder 80"/>
            <p:cNvCxnSpPr/>
            <p:nvPr/>
          </p:nvCxnSpPr>
          <p:spPr bwMode="auto">
            <a:xfrm>
              <a:off x="7279703" y="4447048"/>
              <a:ext cx="0" cy="585605"/>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Gerader Verbinder 81"/>
            <p:cNvCxnSpPr/>
            <p:nvPr/>
          </p:nvCxnSpPr>
          <p:spPr bwMode="auto">
            <a:xfrm flipV="1">
              <a:off x="4031940" y="5032653"/>
              <a:ext cx="3247763" cy="1692"/>
            </a:xfrm>
            <a:prstGeom prst="line">
              <a:avLst/>
            </a:prstGeom>
            <a:solidFill>
              <a:schemeClr val="accent1"/>
            </a:solidFill>
            <a:ln w="381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83" name="Gerade Verbindung mit Pfeil 82"/>
          <p:cNvCxnSpPr/>
          <p:nvPr/>
        </p:nvCxnSpPr>
        <p:spPr bwMode="auto">
          <a:xfrm>
            <a:off x="7279703" y="5030106"/>
            <a:ext cx="0" cy="45523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4" name="Textfeld 83"/>
          <p:cNvSpPr txBox="1"/>
          <p:nvPr/>
        </p:nvSpPr>
        <p:spPr>
          <a:xfrm>
            <a:off x="6783413" y="5502092"/>
            <a:ext cx="992579" cy="523220"/>
          </a:xfrm>
          <a:prstGeom prst="rect">
            <a:avLst/>
          </a:prstGeom>
          <a:solidFill>
            <a:schemeClr val="bg1"/>
          </a:solidFill>
        </p:spPr>
        <p:txBody>
          <a:bodyPr wrap="none" rtlCol="0">
            <a:spAutoFit/>
          </a:bodyPr>
          <a:lstStyle/>
          <a:p>
            <a:r>
              <a:rPr lang="de-DE" sz="2800" b="1" dirty="0"/>
              <a:t>31 %</a:t>
            </a:r>
          </a:p>
        </p:txBody>
      </p:sp>
      <p:sp>
        <p:nvSpPr>
          <p:cNvPr id="85" name="Textfeld 84"/>
          <p:cNvSpPr txBox="1"/>
          <p:nvPr/>
        </p:nvSpPr>
        <p:spPr>
          <a:xfrm>
            <a:off x="4408851" y="3279669"/>
            <a:ext cx="1165704" cy="584775"/>
          </a:xfrm>
          <a:prstGeom prst="rect">
            <a:avLst/>
          </a:prstGeom>
          <a:noFill/>
        </p:spPr>
        <p:txBody>
          <a:bodyPr wrap="none" rtlCol="0">
            <a:spAutoFit/>
          </a:bodyPr>
          <a:lstStyle/>
          <a:p>
            <a:pPr algn="ctr"/>
            <a:r>
              <a:rPr lang="de-DE" b="1" dirty="0">
                <a:solidFill>
                  <a:schemeClr val="bg1"/>
                </a:solidFill>
              </a:rPr>
              <a:t>Auslastung</a:t>
            </a:r>
          </a:p>
          <a:p>
            <a:pPr algn="ctr"/>
            <a:r>
              <a:rPr lang="de-DE" b="1" dirty="0">
                <a:solidFill>
                  <a:schemeClr val="bg1"/>
                </a:solidFill>
              </a:rPr>
              <a:t>25 / 75%</a:t>
            </a:r>
          </a:p>
        </p:txBody>
      </p:sp>
      <p:sp>
        <p:nvSpPr>
          <p:cNvPr id="89" name="Textfeld 88"/>
          <p:cNvSpPr txBox="1"/>
          <p:nvPr/>
        </p:nvSpPr>
        <p:spPr>
          <a:xfrm>
            <a:off x="6592330" y="693854"/>
            <a:ext cx="1172116" cy="523220"/>
          </a:xfrm>
          <a:prstGeom prst="rect">
            <a:avLst/>
          </a:prstGeom>
          <a:noFill/>
        </p:spPr>
        <p:txBody>
          <a:bodyPr wrap="none" rtlCol="0">
            <a:spAutoFit/>
          </a:bodyPr>
          <a:lstStyle/>
          <a:p>
            <a:r>
              <a:rPr lang="de-DE" sz="2800" b="1" dirty="0"/>
              <a:t>166 %</a:t>
            </a:r>
          </a:p>
        </p:txBody>
      </p:sp>
      <p:grpSp>
        <p:nvGrpSpPr>
          <p:cNvPr id="91" name="Gruppieren 90"/>
          <p:cNvGrpSpPr/>
          <p:nvPr/>
        </p:nvGrpSpPr>
        <p:grpSpPr>
          <a:xfrm>
            <a:off x="5813983" y="1236965"/>
            <a:ext cx="2543726" cy="1144559"/>
            <a:chOff x="5813983" y="1236965"/>
            <a:chExt cx="2543726" cy="1144559"/>
          </a:xfrm>
        </p:grpSpPr>
        <p:grpSp>
          <p:nvGrpSpPr>
            <p:cNvPr id="90" name="Gruppieren 89"/>
            <p:cNvGrpSpPr/>
            <p:nvPr/>
          </p:nvGrpSpPr>
          <p:grpSpPr>
            <a:xfrm>
              <a:off x="5813983" y="1236965"/>
              <a:ext cx="2543726" cy="1144559"/>
              <a:chOff x="5813983" y="1236965"/>
              <a:chExt cx="2543726" cy="1144559"/>
            </a:xfrm>
          </p:grpSpPr>
          <p:pic>
            <p:nvPicPr>
              <p:cNvPr id="60" name="Grafik 59"/>
              <p:cNvPicPr>
                <a:picLocks noChangeAspect="1"/>
              </p:cNvPicPr>
              <p:nvPr/>
            </p:nvPicPr>
            <p:blipFill>
              <a:blip r:embed="rId7"/>
              <a:stretch>
                <a:fillRect/>
              </a:stretch>
            </p:blipFill>
            <p:spPr>
              <a:xfrm>
                <a:off x="7178388" y="1236965"/>
                <a:ext cx="1179321" cy="1144559"/>
              </a:xfrm>
              <a:prstGeom prst="rect">
                <a:avLst/>
              </a:prstGeom>
            </p:spPr>
          </p:pic>
          <p:pic>
            <p:nvPicPr>
              <p:cNvPr id="62" name="Grafik 61"/>
              <p:cNvPicPr>
                <a:picLocks noChangeAspect="1"/>
              </p:cNvPicPr>
              <p:nvPr/>
            </p:nvPicPr>
            <p:blipFill>
              <a:blip r:embed="rId8"/>
              <a:stretch>
                <a:fillRect/>
              </a:stretch>
            </p:blipFill>
            <p:spPr>
              <a:xfrm>
                <a:off x="5813983" y="1236966"/>
                <a:ext cx="1119075" cy="1144558"/>
              </a:xfrm>
              <a:prstGeom prst="rect">
                <a:avLst/>
              </a:prstGeom>
            </p:spPr>
          </p:pic>
          <p:sp>
            <p:nvSpPr>
              <p:cNvPr id="68" name="Textfeld 67"/>
              <p:cNvSpPr txBox="1"/>
              <p:nvPr/>
            </p:nvSpPr>
            <p:spPr>
              <a:xfrm>
                <a:off x="6057694" y="1507852"/>
                <a:ext cx="1954173" cy="523220"/>
              </a:xfrm>
              <a:prstGeom prst="rect">
                <a:avLst/>
              </a:prstGeom>
              <a:noFill/>
            </p:spPr>
            <p:txBody>
              <a:bodyPr wrap="square" rtlCol="0">
                <a:spAutoFit/>
              </a:bodyPr>
              <a:lstStyle/>
              <a:p>
                <a:pPr algn="ctr"/>
                <a:r>
                  <a:rPr lang="de-DE" sz="2800" b="1" dirty="0">
                    <a:solidFill>
                      <a:srgbClr val="FF0066"/>
                    </a:solidFill>
                  </a:rPr>
                  <a:t>Volatil</a:t>
                </a:r>
              </a:p>
            </p:txBody>
          </p:sp>
        </p:grpSp>
        <p:sp>
          <p:nvSpPr>
            <p:cNvPr id="63" name="Ellipse 62"/>
            <p:cNvSpPr/>
            <p:nvPr/>
          </p:nvSpPr>
          <p:spPr bwMode="auto">
            <a:xfrm rot="5242731">
              <a:off x="6676330" y="794719"/>
              <a:ext cx="891224" cy="1964905"/>
            </a:xfrm>
            <a:prstGeom prst="ellipse">
              <a:avLst/>
            </a:prstGeom>
            <a:noFill/>
            <a:ln w="38100" cap="flat" cmpd="sng" algn="ctr">
              <a:solidFill>
                <a:srgbClr val="F30D7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gr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3AA1ABB8-9799-4F5B-B076-A47A35E01FEB}"/>
              </a:ext>
            </a:extLst>
          </p:cNvPr>
          <p:cNvSpPr>
            <a:spLocks noGrp="1"/>
          </p:cNvSpPr>
          <p:nvPr>
            <p:ph type="sldNum" sz="quarter" idx="12"/>
          </p:nvPr>
        </p:nvSpPr>
        <p:spPr/>
        <p:txBody>
          <a:bodyPr/>
          <a:lstStyle/>
          <a:p>
            <a:pPr>
              <a:defRPr/>
            </a:pPr>
            <a:fld id="{1C2867A0-F623-427E-AB3E-7CA64D419047}" type="slidenum">
              <a:rPr lang="de-DE" altLang="de-DE" smtClean="0"/>
              <a:pPr>
                <a:defRPr/>
              </a:pPr>
              <a:t>161</a:t>
            </a:fld>
            <a:endParaRPr lang="de-DE" altLang="de-DE"/>
          </a:p>
        </p:txBody>
      </p:sp>
    </p:spTree>
    <p:extLst>
      <p:ext uri="{BB962C8B-B14F-4D97-AF65-F5344CB8AC3E}">
        <p14:creationId xmlns:p14="http://schemas.microsoft.com/office/powerpoint/2010/main" val="404811482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circle(out)">
                                      <p:cBhvr>
                                        <p:cTn id="7" dur="2000"/>
                                        <p:tgtEl>
                                          <p:spTgt spid="49"/>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circle(out)">
                                      <p:cBhvr>
                                        <p:cTn id="10" dur="2000"/>
                                        <p:tgtEl>
                                          <p:spTgt spid="51"/>
                                        </p:tgtEl>
                                      </p:cBhvr>
                                    </p:animEffect>
                                  </p:childTnLst>
                                </p:cTn>
                              </p:par>
                              <p:par>
                                <p:cTn id="11" presetID="6" presetClass="entr" presetSubtype="32"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circle(out)">
                                      <p:cBhvr>
                                        <p:cTn id="13" dur="2000"/>
                                        <p:tgtEl>
                                          <p:spTgt spid="52"/>
                                        </p:tgtEl>
                                      </p:cBhvr>
                                    </p:animEffect>
                                  </p:childTnLst>
                                </p:cTn>
                              </p:par>
                              <p:par>
                                <p:cTn id="14" presetID="6" presetClass="entr" presetSubtype="32"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circle(out)">
                                      <p:cBhvr>
                                        <p:cTn id="16" dur="2000"/>
                                        <p:tgtEl>
                                          <p:spTgt spid="59"/>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circle(out)">
                                      <p:cBhvr>
                                        <p:cTn id="21" dur="2000"/>
                                        <p:tgtEl>
                                          <p:spTgt spid="53"/>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nodeType="clickEffect">
                                  <p:stCondLst>
                                    <p:cond delay="0"/>
                                  </p:stCondLst>
                                  <p:childTnLst>
                                    <p:set>
                                      <p:cBhvr>
                                        <p:cTn id="25" dur="1" fill="hold">
                                          <p:stCondLst>
                                            <p:cond delay="0"/>
                                          </p:stCondLst>
                                        </p:cTn>
                                        <p:tgtEl>
                                          <p:spTgt spid="91"/>
                                        </p:tgtEl>
                                        <p:attrNameLst>
                                          <p:attrName>style.visibility</p:attrName>
                                        </p:attrNameLst>
                                      </p:cBhvr>
                                      <p:to>
                                        <p:strVal val="visible"/>
                                      </p:to>
                                    </p:set>
                                    <p:animEffect transition="in" filter="circle(out)">
                                      <p:cBhvr>
                                        <p:cTn id="26" dur="2000"/>
                                        <p:tgtEl>
                                          <p:spTgt spid="91"/>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nodeType="click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circle(out)">
                                      <p:cBhvr>
                                        <p:cTn id="31" dur="2000"/>
                                        <p:tgtEl>
                                          <p:spTgt spid="86"/>
                                        </p:tgtEl>
                                      </p:cBhvr>
                                    </p:animEffect>
                                  </p:childTnLst>
                                </p:cTn>
                              </p:par>
                              <p:par>
                                <p:cTn id="32" presetID="6" presetClass="entr" presetSubtype="32" fill="hold" nodeType="with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circle(out)">
                                      <p:cBhvr>
                                        <p:cTn id="34" dur="2000"/>
                                        <p:tgtEl>
                                          <p:spTgt spid="83"/>
                                        </p:tgtEl>
                                      </p:cBhvr>
                                    </p:animEffect>
                                  </p:childTnLst>
                                </p:cTn>
                              </p:par>
                              <p:par>
                                <p:cTn id="35" presetID="6" presetClass="entr" presetSubtype="32" fill="hold" nodeType="with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circle(out)">
                                      <p:cBhvr>
                                        <p:cTn id="37" dur="2000"/>
                                        <p:tgtEl>
                                          <p:spTgt spid="87"/>
                                        </p:tgtEl>
                                      </p:cBhvr>
                                    </p:animEffect>
                                  </p:childTnLst>
                                </p:cTn>
                              </p:par>
                              <p:par>
                                <p:cTn id="38" presetID="6" presetClass="entr" presetSubtype="32" fill="hold" grpId="0" nodeType="with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circle(out)">
                                      <p:cBhvr>
                                        <p:cTn id="40" dur="2000"/>
                                        <p:tgtEl>
                                          <p:spTgt spid="84"/>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32" fill="hold" grpId="0" nodeType="click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circle(out)">
                                      <p:cBhvr>
                                        <p:cTn id="45" dur="2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1" grpId="0" animBg="1"/>
      <p:bldP spid="52" grpId="0" animBg="1"/>
      <p:bldP spid="53" grpId="0" animBg="1"/>
      <p:bldP spid="59" grpId="0" animBg="1"/>
      <p:bldP spid="84" grpId="0" animBg="1"/>
      <p:bldP spid="89"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hteck 41"/>
          <p:cNvSpPr/>
          <p:nvPr/>
        </p:nvSpPr>
        <p:spPr>
          <a:xfrm>
            <a:off x="1590961" y="-39689"/>
            <a:ext cx="5998437" cy="954107"/>
          </a:xfrm>
          <a:prstGeom prst="rect">
            <a:avLst/>
          </a:prstGeom>
        </p:spPr>
        <p:txBody>
          <a:bodyPr wrap="none">
            <a:spAutoFit/>
          </a:bodyPr>
          <a:lstStyle/>
          <a:p>
            <a:pPr algn="ctr" eaLnBrk="1" hangingPunct="1">
              <a:defRPr/>
            </a:pPr>
            <a:r>
              <a:rPr lang="de-DE" altLang="de-DE" sz="3600" dirty="0"/>
              <a:t>Stromerzeugung – Energiefluss</a:t>
            </a:r>
          </a:p>
          <a:p>
            <a:pPr algn="ctr" eaLnBrk="1" hangingPunct="1">
              <a:defRPr/>
            </a:pPr>
            <a:r>
              <a:rPr lang="de-DE" altLang="de-DE" sz="1800" dirty="0"/>
              <a:t>mit fossilen Kraftwerken</a:t>
            </a:r>
          </a:p>
        </p:txBody>
      </p:sp>
      <p:grpSp>
        <p:nvGrpSpPr>
          <p:cNvPr id="10" name="Gruppieren 9"/>
          <p:cNvGrpSpPr/>
          <p:nvPr/>
        </p:nvGrpSpPr>
        <p:grpSpPr>
          <a:xfrm>
            <a:off x="281723" y="824260"/>
            <a:ext cx="2542107" cy="1599848"/>
            <a:chOff x="314920" y="1231808"/>
            <a:chExt cx="2542107" cy="1599848"/>
          </a:xfrm>
        </p:grpSpPr>
        <p:pic>
          <p:nvPicPr>
            <p:cNvPr id="6" name="Grafik 5"/>
            <p:cNvPicPr>
              <a:picLocks noChangeAspect="1"/>
            </p:cNvPicPr>
            <p:nvPr/>
          </p:nvPicPr>
          <p:blipFill>
            <a:blip r:embed="rId3"/>
            <a:stretch>
              <a:fillRect/>
            </a:stretch>
          </p:blipFill>
          <p:spPr>
            <a:xfrm>
              <a:off x="1677706" y="1678097"/>
              <a:ext cx="1179321" cy="1144559"/>
            </a:xfrm>
            <a:prstGeom prst="rect">
              <a:avLst/>
            </a:prstGeom>
          </p:spPr>
        </p:pic>
        <p:pic>
          <p:nvPicPr>
            <p:cNvPr id="7" name="Grafik 6"/>
            <p:cNvPicPr>
              <a:picLocks noChangeAspect="1"/>
            </p:cNvPicPr>
            <p:nvPr/>
          </p:nvPicPr>
          <p:blipFill>
            <a:blip r:embed="rId4"/>
            <a:stretch>
              <a:fillRect/>
            </a:stretch>
          </p:blipFill>
          <p:spPr>
            <a:xfrm>
              <a:off x="314920" y="1687098"/>
              <a:ext cx="1119075" cy="1144558"/>
            </a:xfrm>
            <a:prstGeom prst="rect">
              <a:avLst/>
            </a:prstGeom>
          </p:spPr>
        </p:pic>
        <p:grpSp>
          <p:nvGrpSpPr>
            <p:cNvPr id="9" name="Gruppieren 8"/>
            <p:cNvGrpSpPr/>
            <p:nvPr/>
          </p:nvGrpSpPr>
          <p:grpSpPr>
            <a:xfrm>
              <a:off x="632724" y="1231808"/>
              <a:ext cx="1972607" cy="1441108"/>
              <a:chOff x="632724" y="1231808"/>
              <a:chExt cx="1972607" cy="1441108"/>
            </a:xfrm>
          </p:grpSpPr>
          <p:sp>
            <p:nvSpPr>
              <p:cNvPr id="57" name="Ellipse 56"/>
              <p:cNvSpPr/>
              <p:nvPr/>
            </p:nvSpPr>
            <p:spPr bwMode="auto">
              <a:xfrm rot="5242731">
                <a:off x="1177267" y="1244851"/>
                <a:ext cx="891224" cy="1964905"/>
              </a:xfrm>
              <a:prstGeom prst="ellipse">
                <a:avLst/>
              </a:prstGeom>
              <a:noFill/>
              <a:ln w="38100" cap="flat" cmpd="sng" algn="ctr">
                <a:solidFill>
                  <a:srgbClr val="F30D7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58" name="Textfeld 57"/>
              <p:cNvSpPr txBox="1"/>
              <p:nvPr/>
            </p:nvSpPr>
            <p:spPr>
              <a:xfrm>
                <a:off x="632724" y="1959259"/>
                <a:ext cx="1954173" cy="523220"/>
              </a:xfrm>
              <a:prstGeom prst="rect">
                <a:avLst/>
              </a:prstGeom>
              <a:noFill/>
            </p:spPr>
            <p:txBody>
              <a:bodyPr wrap="square" rtlCol="0">
                <a:spAutoFit/>
              </a:bodyPr>
              <a:lstStyle/>
              <a:p>
                <a:pPr algn="ctr"/>
                <a:r>
                  <a:rPr lang="de-DE" sz="2800" b="1" dirty="0">
                    <a:solidFill>
                      <a:srgbClr val="FF0066"/>
                    </a:solidFill>
                  </a:rPr>
                  <a:t>Volatil</a:t>
                </a:r>
              </a:p>
            </p:txBody>
          </p:sp>
          <p:sp>
            <p:nvSpPr>
              <p:cNvPr id="50" name="Textfeld 49"/>
              <p:cNvSpPr txBox="1"/>
              <p:nvPr/>
            </p:nvSpPr>
            <p:spPr>
              <a:xfrm>
                <a:off x="1370913" y="1231808"/>
                <a:ext cx="819455" cy="369332"/>
              </a:xfrm>
              <a:prstGeom prst="rect">
                <a:avLst/>
              </a:prstGeom>
              <a:noFill/>
            </p:spPr>
            <p:txBody>
              <a:bodyPr wrap="none" rtlCol="0">
                <a:spAutoFit/>
              </a:bodyPr>
              <a:lstStyle/>
              <a:p>
                <a:r>
                  <a:rPr lang="de-DE" sz="1800" b="1" dirty="0"/>
                  <a:t>100 %</a:t>
                </a:r>
              </a:p>
            </p:txBody>
          </p:sp>
        </p:grpSp>
      </p:grpSp>
      <p:grpSp>
        <p:nvGrpSpPr>
          <p:cNvPr id="15" name="Gruppieren 14"/>
          <p:cNvGrpSpPr/>
          <p:nvPr/>
        </p:nvGrpSpPr>
        <p:grpSpPr>
          <a:xfrm>
            <a:off x="841261" y="2424108"/>
            <a:ext cx="1280837" cy="3616298"/>
            <a:chOff x="841261" y="2424108"/>
            <a:chExt cx="1280837" cy="3616298"/>
          </a:xfrm>
        </p:grpSpPr>
        <p:cxnSp>
          <p:nvCxnSpPr>
            <p:cNvPr id="37" name="Gerader Verbinder 36"/>
            <p:cNvCxnSpPr/>
            <p:nvPr/>
          </p:nvCxnSpPr>
          <p:spPr bwMode="auto">
            <a:xfrm flipH="1">
              <a:off x="2119838" y="2432649"/>
              <a:ext cx="2260" cy="66921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Gerader Verbinder 16"/>
            <p:cNvCxnSpPr/>
            <p:nvPr/>
          </p:nvCxnSpPr>
          <p:spPr bwMode="auto">
            <a:xfrm flipV="1">
              <a:off x="850717" y="3084039"/>
              <a:ext cx="1269121" cy="930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r Verbinder 34"/>
            <p:cNvCxnSpPr>
              <a:stCxn id="7" idx="2"/>
            </p:cNvCxnSpPr>
            <p:nvPr/>
          </p:nvCxnSpPr>
          <p:spPr bwMode="auto">
            <a:xfrm>
              <a:off x="841261" y="2424108"/>
              <a:ext cx="9457" cy="666132"/>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Gerade Verbindung mit Pfeil 55"/>
            <p:cNvCxnSpPr>
              <a:endCxn id="59" idx="0"/>
            </p:cNvCxnSpPr>
            <p:nvPr/>
          </p:nvCxnSpPr>
          <p:spPr bwMode="auto">
            <a:xfrm>
              <a:off x="1503485" y="3094892"/>
              <a:ext cx="1939" cy="2422294"/>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Textfeld 58"/>
            <p:cNvSpPr txBox="1"/>
            <p:nvPr/>
          </p:nvSpPr>
          <p:spPr>
            <a:xfrm>
              <a:off x="1009134" y="5517186"/>
              <a:ext cx="992579" cy="523220"/>
            </a:xfrm>
            <a:prstGeom prst="rect">
              <a:avLst/>
            </a:prstGeom>
            <a:solidFill>
              <a:schemeClr val="bg1"/>
            </a:solidFill>
          </p:spPr>
          <p:txBody>
            <a:bodyPr wrap="none" rtlCol="0">
              <a:spAutoFit/>
            </a:bodyPr>
            <a:lstStyle/>
            <a:p>
              <a:r>
                <a:rPr lang="de-DE" sz="2800" b="1" dirty="0"/>
                <a:t>67 %</a:t>
              </a:r>
            </a:p>
          </p:txBody>
        </p:sp>
      </p:grpSp>
      <p:cxnSp>
        <p:nvCxnSpPr>
          <p:cNvPr id="83" name="Gerade Verbindung mit Pfeil 82"/>
          <p:cNvCxnSpPr/>
          <p:nvPr/>
        </p:nvCxnSpPr>
        <p:spPr bwMode="auto">
          <a:xfrm>
            <a:off x="7276315" y="3969060"/>
            <a:ext cx="3388" cy="151627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4" name="Textfeld 83"/>
          <p:cNvSpPr txBox="1"/>
          <p:nvPr/>
        </p:nvSpPr>
        <p:spPr>
          <a:xfrm>
            <a:off x="6783413" y="5502092"/>
            <a:ext cx="992579" cy="523220"/>
          </a:xfrm>
          <a:prstGeom prst="rect">
            <a:avLst/>
          </a:prstGeom>
          <a:solidFill>
            <a:schemeClr val="bg1"/>
          </a:solidFill>
        </p:spPr>
        <p:txBody>
          <a:bodyPr wrap="none" rtlCol="0">
            <a:spAutoFit/>
          </a:bodyPr>
          <a:lstStyle/>
          <a:p>
            <a:r>
              <a:rPr lang="de-DE" sz="2800" b="1" dirty="0"/>
              <a:t>33 %</a:t>
            </a:r>
          </a:p>
        </p:txBody>
      </p:sp>
      <p:sp>
        <p:nvSpPr>
          <p:cNvPr id="89" name="Textfeld 88"/>
          <p:cNvSpPr txBox="1"/>
          <p:nvPr/>
        </p:nvSpPr>
        <p:spPr>
          <a:xfrm>
            <a:off x="6725704" y="679835"/>
            <a:ext cx="1107996" cy="584775"/>
          </a:xfrm>
          <a:prstGeom prst="rect">
            <a:avLst/>
          </a:prstGeom>
          <a:noFill/>
        </p:spPr>
        <p:txBody>
          <a:bodyPr wrap="none" rtlCol="0">
            <a:spAutoFit/>
          </a:bodyPr>
          <a:lstStyle/>
          <a:p>
            <a:r>
              <a:rPr lang="de-DE" sz="3200" b="1" dirty="0">
                <a:solidFill>
                  <a:srgbClr val="FF0066"/>
                </a:solidFill>
              </a:rPr>
              <a:t>33 %</a:t>
            </a:r>
          </a:p>
        </p:txBody>
      </p:sp>
      <p:pic>
        <p:nvPicPr>
          <p:cNvPr id="64" name="Grafik 63"/>
          <p:cNvPicPr>
            <a:picLocks noChangeAspect="1"/>
          </p:cNvPicPr>
          <p:nvPr/>
        </p:nvPicPr>
        <p:blipFill>
          <a:blip r:embed="rId5"/>
          <a:stretch>
            <a:fillRect/>
          </a:stretch>
        </p:blipFill>
        <p:spPr>
          <a:xfrm>
            <a:off x="5796136" y="1279550"/>
            <a:ext cx="2808312" cy="2767733"/>
          </a:xfrm>
          <a:prstGeom prst="rect">
            <a:avLst/>
          </a:prstGeom>
        </p:spPr>
      </p:pic>
      <p:grpSp>
        <p:nvGrpSpPr>
          <p:cNvPr id="16" name="Gruppieren 15"/>
          <p:cNvGrpSpPr/>
          <p:nvPr/>
        </p:nvGrpSpPr>
        <p:grpSpPr>
          <a:xfrm>
            <a:off x="1523924" y="4335197"/>
            <a:ext cx="3287233" cy="707886"/>
            <a:chOff x="1523924" y="4335197"/>
            <a:chExt cx="3287233" cy="707886"/>
          </a:xfrm>
        </p:grpSpPr>
        <p:cxnSp>
          <p:nvCxnSpPr>
            <p:cNvPr id="11" name="Gerade Verbindung mit Pfeil 10"/>
            <p:cNvCxnSpPr>
              <a:endCxn id="13" idx="1"/>
            </p:cNvCxnSpPr>
            <p:nvPr/>
          </p:nvCxnSpPr>
          <p:spPr bwMode="auto">
            <a:xfrm>
              <a:off x="1523924" y="4689140"/>
              <a:ext cx="1536241"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feld 12"/>
            <p:cNvSpPr txBox="1"/>
            <p:nvPr/>
          </p:nvSpPr>
          <p:spPr>
            <a:xfrm>
              <a:off x="3060165" y="4335197"/>
              <a:ext cx="1750992" cy="707886"/>
            </a:xfrm>
            <a:prstGeom prst="rect">
              <a:avLst/>
            </a:prstGeom>
            <a:solidFill>
              <a:schemeClr val="bg1"/>
            </a:solidFill>
          </p:spPr>
          <p:txBody>
            <a:bodyPr wrap="none" rtlCol="0">
              <a:spAutoFit/>
            </a:bodyPr>
            <a:lstStyle/>
            <a:p>
              <a:pPr marL="285750" indent="-285750">
                <a:buFont typeface="Arial" panose="020B0604020202020204" pitchFamily="34" charset="0"/>
                <a:buChar char="•"/>
              </a:pPr>
              <a:r>
                <a:rPr lang="de-DE" sz="2000" b="1" dirty="0"/>
                <a:t>Export</a:t>
              </a:r>
            </a:p>
            <a:p>
              <a:pPr marL="285750" indent="-285750">
                <a:buFont typeface="Arial" panose="020B0604020202020204" pitchFamily="34" charset="0"/>
                <a:buChar char="•"/>
              </a:pPr>
              <a:r>
                <a:rPr lang="de-DE" sz="2000" b="1" dirty="0" err="1"/>
                <a:t>Abregelung</a:t>
              </a:r>
              <a:endParaRPr lang="de-DE" sz="2000" b="1" dirty="0"/>
            </a:p>
          </p:txBody>
        </p:sp>
        <p:sp>
          <p:nvSpPr>
            <p:cNvPr id="49" name="Textfeld 48"/>
            <p:cNvSpPr txBox="1"/>
            <p:nvPr/>
          </p:nvSpPr>
          <p:spPr>
            <a:xfrm>
              <a:off x="1940024" y="4504474"/>
              <a:ext cx="704039" cy="369332"/>
            </a:xfrm>
            <a:prstGeom prst="rect">
              <a:avLst/>
            </a:prstGeom>
            <a:solidFill>
              <a:schemeClr val="bg1"/>
            </a:solidFill>
          </p:spPr>
          <p:txBody>
            <a:bodyPr wrap="none" rtlCol="0">
              <a:spAutoFit/>
            </a:bodyPr>
            <a:lstStyle/>
            <a:p>
              <a:r>
                <a:rPr lang="de-DE" sz="1800" b="1" dirty="0"/>
                <a:t>33 %</a:t>
              </a:r>
            </a:p>
          </p:txBody>
        </p:sp>
      </p:gr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C5E45A69-065E-4AD3-B97D-B60C5CA49552}"/>
              </a:ext>
            </a:extLst>
          </p:cNvPr>
          <p:cNvSpPr>
            <a:spLocks noGrp="1"/>
          </p:cNvSpPr>
          <p:nvPr>
            <p:ph type="sldNum" sz="quarter" idx="12"/>
          </p:nvPr>
        </p:nvSpPr>
        <p:spPr/>
        <p:txBody>
          <a:bodyPr/>
          <a:lstStyle/>
          <a:p>
            <a:pPr>
              <a:defRPr/>
            </a:pPr>
            <a:fld id="{1C2867A0-F623-427E-AB3E-7CA64D419047}" type="slidenum">
              <a:rPr lang="de-DE" altLang="de-DE" smtClean="0"/>
              <a:pPr>
                <a:defRPr/>
              </a:pPr>
              <a:t>162</a:t>
            </a:fld>
            <a:endParaRPr lang="de-DE" altLang="de-DE"/>
          </a:p>
        </p:txBody>
      </p:sp>
    </p:spTree>
    <p:extLst>
      <p:ext uri="{BB962C8B-B14F-4D97-AF65-F5344CB8AC3E}">
        <p14:creationId xmlns:p14="http://schemas.microsoft.com/office/powerpoint/2010/main" val="320740204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out)">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circle(out)">
                                      <p:cBhvr>
                                        <p:cTn id="12" dur="2000"/>
                                        <p:tgtEl>
                                          <p:spTgt spid="83"/>
                                        </p:tgtEl>
                                      </p:cBhvr>
                                    </p:animEffect>
                                  </p:childTnLst>
                                </p:cTn>
                              </p:par>
                              <p:par>
                                <p:cTn id="13" presetID="6" presetClass="entr" presetSubtype="32"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circle(out)">
                                      <p:cBhvr>
                                        <p:cTn id="15" dur="2000"/>
                                        <p:tgtEl>
                                          <p:spTgt spid="84"/>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grpId="0" nodeType="click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circle(out)">
                                      <p:cBhvr>
                                        <p:cTn id="20" dur="2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9"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hteck 41"/>
          <p:cNvSpPr/>
          <p:nvPr/>
        </p:nvSpPr>
        <p:spPr>
          <a:xfrm>
            <a:off x="1590961" y="-39689"/>
            <a:ext cx="5998437" cy="954107"/>
          </a:xfrm>
          <a:prstGeom prst="rect">
            <a:avLst/>
          </a:prstGeom>
        </p:spPr>
        <p:txBody>
          <a:bodyPr wrap="none">
            <a:spAutoFit/>
          </a:bodyPr>
          <a:lstStyle/>
          <a:p>
            <a:pPr algn="ctr" eaLnBrk="1" hangingPunct="1">
              <a:defRPr/>
            </a:pPr>
            <a:r>
              <a:rPr lang="de-DE" altLang="de-DE" sz="3600" dirty="0"/>
              <a:t>Stromerzeugung – Energiefluss</a:t>
            </a:r>
          </a:p>
          <a:p>
            <a:pPr algn="ctr" eaLnBrk="1" hangingPunct="1">
              <a:defRPr/>
            </a:pPr>
            <a:r>
              <a:rPr lang="de-DE" altLang="de-DE" sz="1800" dirty="0"/>
              <a:t>mit fossilen Kraftwerken</a:t>
            </a:r>
          </a:p>
        </p:txBody>
      </p:sp>
      <p:grpSp>
        <p:nvGrpSpPr>
          <p:cNvPr id="10" name="Gruppieren 9"/>
          <p:cNvGrpSpPr/>
          <p:nvPr/>
        </p:nvGrpSpPr>
        <p:grpSpPr>
          <a:xfrm>
            <a:off x="281723" y="824260"/>
            <a:ext cx="2542107" cy="1599848"/>
            <a:chOff x="314920" y="1231808"/>
            <a:chExt cx="2542107" cy="1599848"/>
          </a:xfrm>
        </p:grpSpPr>
        <p:pic>
          <p:nvPicPr>
            <p:cNvPr id="6" name="Grafik 5"/>
            <p:cNvPicPr>
              <a:picLocks noChangeAspect="1"/>
            </p:cNvPicPr>
            <p:nvPr/>
          </p:nvPicPr>
          <p:blipFill>
            <a:blip r:embed="rId3"/>
            <a:stretch>
              <a:fillRect/>
            </a:stretch>
          </p:blipFill>
          <p:spPr>
            <a:xfrm>
              <a:off x="1677706" y="1678097"/>
              <a:ext cx="1179321" cy="1144559"/>
            </a:xfrm>
            <a:prstGeom prst="rect">
              <a:avLst/>
            </a:prstGeom>
          </p:spPr>
        </p:pic>
        <p:pic>
          <p:nvPicPr>
            <p:cNvPr id="7" name="Grafik 6"/>
            <p:cNvPicPr>
              <a:picLocks noChangeAspect="1"/>
            </p:cNvPicPr>
            <p:nvPr/>
          </p:nvPicPr>
          <p:blipFill>
            <a:blip r:embed="rId4"/>
            <a:stretch>
              <a:fillRect/>
            </a:stretch>
          </p:blipFill>
          <p:spPr>
            <a:xfrm>
              <a:off x="314920" y="1687098"/>
              <a:ext cx="1119075" cy="1144558"/>
            </a:xfrm>
            <a:prstGeom prst="rect">
              <a:avLst/>
            </a:prstGeom>
          </p:spPr>
        </p:pic>
        <p:grpSp>
          <p:nvGrpSpPr>
            <p:cNvPr id="9" name="Gruppieren 8"/>
            <p:cNvGrpSpPr/>
            <p:nvPr/>
          </p:nvGrpSpPr>
          <p:grpSpPr>
            <a:xfrm>
              <a:off x="632724" y="1231808"/>
              <a:ext cx="1972607" cy="1441108"/>
              <a:chOff x="632724" y="1231808"/>
              <a:chExt cx="1972607" cy="1441108"/>
            </a:xfrm>
          </p:grpSpPr>
          <p:sp>
            <p:nvSpPr>
              <p:cNvPr id="57" name="Ellipse 56"/>
              <p:cNvSpPr/>
              <p:nvPr/>
            </p:nvSpPr>
            <p:spPr bwMode="auto">
              <a:xfrm rot="5242731">
                <a:off x="1177267" y="1244851"/>
                <a:ext cx="891224" cy="1964905"/>
              </a:xfrm>
              <a:prstGeom prst="ellipse">
                <a:avLst/>
              </a:prstGeom>
              <a:noFill/>
              <a:ln w="38100" cap="flat" cmpd="sng" algn="ctr">
                <a:solidFill>
                  <a:srgbClr val="F30D7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58" name="Textfeld 57"/>
              <p:cNvSpPr txBox="1"/>
              <p:nvPr/>
            </p:nvSpPr>
            <p:spPr>
              <a:xfrm>
                <a:off x="632724" y="1959259"/>
                <a:ext cx="1954173" cy="523220"/>
              </a:xfrm>
              <a:prstGeom prst="rect">
                <a:avLst/>
              </a:prstGeom>
              <a:noFill/>
            </p:spPr>
            <p:txBody>
              <a:bodyPr wrap="square" rtlCol="0">
                <a:spAutoFit/>
              </a:bodyPr>
              <a:lstStyle/>
              <a:p>
                <a:pPr algn="ctr"/>
                <a:r>
                  <a:rPr lang="de-DE" sz="2800" b="1" dirty="0">
                    <a:solidFill>
                      <a:srgbClr val="FF0066"/>
                    </a:solidFill>
                  </a:rPr>
                  <a:t>Volatil</a:t>
                </a:r>
              </a:p>
            </p:txBody>
          </p:sp>
          <p:sp>
            <p:nvSpPr>
              <p:cNvPr id="50" name="Textfeld 49"/>
              <p:cNvSpPr txBox="1"/>
              <p:nvPr/>
            </p:nvSpPr>
            <p:spPr>
              <a:xfrm>
                <a:off x="1370913" y="1231808"/>
                <a:ext cx="819455" cy="369332"/>
              </a:xfrm>
              <a:prstGeom prst="rect">
                <a:avLst/>
              </a:prstGeom>
              <a:noFill/>
            </p:spPr>
            <p:txBody>
              <a:bodyPr wrap="none" rtlCol="0">
                <a:spAutoFit/>
              </a:bodyPr>
              <a:lstStyle/>
              <a:p>
                <a:r>
                  <a:rPr lang="de-DE" sz="1800" b="1" dirty="0"/>
                  <a:t>100 %</a:t>
                </a:r>
              </a:p>
            </p:txBody>
          </p:sp>
        </p:grpSp>
      </p:grpSp>
      <p:grpSp>
        <p:nvGrpSpPr>
          <p:cNvPr id="15" name="Gruppieren 14"/>
          <p:cNvGrpSpPr/>
          <p:nvPr/>
        </p:nvGrpSpPr>
        <p:grpSpPr>
          <a:xfrm>
            <a:off x="841261" y="2424108"/>
            <a:ext cx="1280837" cy="3616298"/>
            <a:chOff x="841261" y="2424108"/>
            <a:chExt cx="1280837" cy="3616298"/>
          </a:xfrm>
        </p:grpSpPr>
        <p:cxnSp>
          <p:nvCxnSpPr>
            <p:cNvPr id="37" name="Gerader Verbinder 36"/>
            <p:cNvCxnSpPr/>
            <p:nvPr/>
          </p:nvCxnSpPr>
          <p:spPr bwMode="auto">
            <a:xfrm flipH="1">
              <a:off x="2119838" y="2432649"/>
              <a:ext cx="2260" cy="66921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Gerader Verbinder 16"/>
            <p:cNvCxnSpPr/>
            <p:nvPr/>
          </p:nvCxnSpPr>
          <p:spPr bwMode="auto">
            <a:xfrm flipV="1">
              <a:off x="850717" y="3084039"/>
              <a:ext cx="1269121" cy="930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r Verbinder 34"/>
            <p:cNvCxnSpPr>
              <a:stCxn id="7" idx="2"/>
            </p:cNvCxnSpPr>
            <p:nvPr/>
          </p:nvCxnSpPr>
          <p:spPr bwMode="auto">
            <a:xfrm>
              <a:off x="841261" y="2424108"/>
              <a:ext cx="9457" cy="666132"/>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Gerade Verbindung mit Pfeil 55"/>
            <p:cNvCxnSpPr>
              <a:endCxn id="59" idx="0"/>
            </p:cNvCxnSpPr>
            <p:nvPr/>
          </p:nvCxnSpPr>
          <p:spPr bwMode="auto">
            <a:xfrm>
              <a:off x="1503485" y="3094892"/>
              <a:ext cx="1939" cy="2422294"/>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Textfeld 58"/>
            <p:cNvSpPr txBox="1"/>
            <p:nvPr/>
          </p:nvSpPr>
          <p:spPr>
            <a:xfrm>
              <a:off x="1009134" y="5517186"/>
              <a:ext cx="992579" cy="523220"/>
            </a:xfrm>
            <a:prstGeom prst="rect">
              <a:avLst/>
            </a:prstGeom>
            <a:solidFill>
              <a:schemeClr val="bg1"/>
            </a:solidFill>
          </p:spPr>
          <p:txBody>
            <a:bodyPr wrap="none" rtlCol="0">
              <a:spAutoFit/>
            </a:bodyPr>
            <a:lstStyle/>
            <a:p>
              <a:r>
                <a:rPr lang="de-DE" sz="2800" b="1" dirty="0"/>
                <a:t>67 %</a:t>
              </a:r>
            </a:p>
          </p:txBody>
        </p:sp>
      </p:grpSp>
      <p:cxnSp>
        <p:nvCxnSpPr>
          <p:cNvPr id="83" name="Gerade Verbindung mit Pfeil 82"/>
          <p:cNvCxnSpPr/>
          <p:nvPr/>
        </p:nvCxnSpPr>
        <p:spPr bwMode="auto">
          <a:xfrm>
            <a:off x="7276315" y="3969060"/>
            <a:ext cx="3388" cy="151627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4" name="Textfeld 83"/>
          <p:cNvSpPr txBox="1"/>
          <p:nvPr/>
        </p:nvSpPr>
        <p:spPr>
          <a:xfrm>
            <a:off x="6783413" y="5502092"/>
            <a:ext cx="992579" cy="523220"/>
          </a:xfrm>
          <a:prstGeom prst="rect">
            <a:avLst/>
          </a:prstGeom>
          <a:solidFill>
            <a:schemeClr val="bg1"/>
          </a:solidFill>
        </p:spPr>
        <p:txBody>
          <a:bodyPr wrap="none" rtlCol="0">
            <a:spAutoFit/>
          </a:bodyPr>
          <a:lstStyle/>
          <a:p>
            <a:r>
              <a:rPr lang="de-DE" sz="2800" b="1" dirty="0"/>
              <a:t>33 %</a:t>
            </a:r>
          </a:p>
        </p:txBody>
      </p:sp>
      <p:sp>
        <p:nvSpPr>
          <p:cNvPr id="89" name="Textfeld 88"/>
          <p:cNvSpPr txBox="1"/>
          <p:nvPr/>
        </p:nvSpPr>
        <p:spPr>
          <a:xfrm>
            <a:off x="6725704" y="679835"/>
            <a:ext cx="1107996" cy="584775"/>
          </a:xfrm>
          <a:prstGeom prst="rect">
            <a:avLst/>
          </a:prstGeom>
          <a:noFill/>
        </p:spPr>
        <p:txBody>
          <a:bodyPr wrap="none" rtlCol="0">
            <a:spAutoFit/>
          </a:bodyPr>
          <a:lstStyle/>
          <a:p>
            <a:r>
              <a:rPr lang="de-DE" sz="3200" b="1" dirty="0">
                <a:solidFill>
                  <a:srgbClr val="FF0066"/>
                </a:solidFill>
              </a:rPr>
              <a:t>40 %</a:t>
            </a:r>
          </a:p>
        </p:txBody>
      </p:sp>
      <p:pic>
        <p:nvPicPr>
          <p:cNvPr id="64" name="Grafik 63"/>
          <p:cNvPicPr>
            <a:picLocks noChangeAspect="1"/>
          </p:cNvPicPr>
          <p:nvPr/>
        </p:nvPicPr>
        <p:blipFill>
          <a:blip r:embed="rId5"/>
          <a:stretch>
            <a:fillRect/>
          </a:stretch>
        </p:blipFill>
        <p:spPr>
          <a:xfrm>
            <a:off x="5796136" y="1279550"/>
            <a:ext cx="2808312" cy="2767733"/>
          </a:xfrm>
          <a:prstGeom prst="rect">
            <a:avLst/>
          </a:prstGeom>
        </p:spPr>
      </p:pic>
      <p:grpSp>
        <p:nvGrpSpPr>
          <p:cNvPr id="16" name="Gruppieren 15"/>
          <p:cNvGrpSpPr/>
          <p:nvPr/>
        </p:nvGrpSpPr>
        <p:grpSpPr>
          <a:xfrm>
            <a:off x="1523924" y="4335197"/>
            <a:ext cx="3287233" cy="707886"/>
            <a:chOff x="1523924" y="4335197"/>
            <a:chExt cx="3287233" cy="707886"/>
          </a:xfrm>
        </p:grpSpPr>
        <p:cxnSp>
          <p:nvCxnSpPr>
            <p:cNvPr id="11" name="Gerade Verbindung mit Pfeil 10"/>
            <p:cNvCxnSpPr>
              <a:endCxn id="13" idx="1"/>
            </p:cNvCxnSpPr>
            <p:nvPr/>
          </p:nvCxnSpPr>
          <p:spPr bwMode="auto">
            <a:xfrm>
              <a:off x="1523924" y="4689140"/>
              <a:ext cx="1536241" cy="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feld 12"/>
            <p:cNvSpPr txBox="1"/>
            <p:nvPr/>
          </p:nvSpPr>
          <p:spPr>
            <a:xfrm>
              <a:off x="3060165" y="4335197"/>
              <a:ext cx="1750992" cy="707886"/>
            </a:xfrm>
            <a:prstGeom prst="rect">
              <a:avLst/>
            </a:prstGeom>
            <a:solidFill>
              <a:schemeClr val="bg1"/>
            </a:solidFill>
          </p:spPr>
          <p:txBody>
            <a:bodyPr wrap="none" rtlCol="0">
              <a:spAutoFit/>
            </a:bodyPr>
            <a:lstStyle/>
            <a:p>
              <a:pPr marL="285750" indent="-285750">
                <a:buFont typeface="Arial" panose="020B0604020202020204" pitchFamily="34" charset="0"/>
                <a:buChar char="•"/>
              </a:pPr>
              <a:r>
                <a:rPr lang="de-DE" sz="2000" b="1" dirty="0"/>
                <a:t>Export</a:t>
              </a:r>
            </a:p>
            <a:p>
              <a:pPr marL="285750" indent="-285750">
                <a:buFont typeface="Arial" panose="020B0604020202020204" pitchFamily="34" charset="0"/>
                <a:buChar char="•"/>
              </a:pPr>
              <a:r>
                <a:rPr lang="de-DE" sz="2000" b="1" dirty="0" err="1"/>
                <a:t>Abregelung</a:t>
              </a:r>
              <a:endParaRPr lang="de-DE" sz="2000" b="1" dirty="0"/>
            </a:p>
          </p:txBody>
        </p:sp>
        <p:sp>
          <p:nvSpPr>
            <p:cNvPr id="49" name="Textfeld 48"/>
            <p:cNvSpPr txBox="1"/>
            <p:nvPr/>
          </p:nvSpPr>
          <p:spPr>
            <a:xfrm>
              <a:off x="1940024" y="4504474"/>
              <a:ext cx="704039" cy="369332"/>
            </a:xfrm>
            <a:prstGeom prst="rect">
              <a:avLst/>
            </a:prstGeom>
            <a:solidFill>
              <a:schemeClr val="bg1"/>
            </a:solidFill>
          </p:spPr>
          <p:txBody>
            <a:bodyPr wrap="none" rtlCol="0">
              <a:spAutoFit/>
            </a:bodyPr>
            <a:lstStyle/>
            <a:p>
              <a:r>
                <a:rPr lang="de-DE" sz="1800" b="1" dirty="0"/>
                <a:t>33 %</a:t>
              </a:r>
            </a:p>
          </p:txBody>
        </p:sp>
      </p:grpSp>
      <p:sp>
        <p:nvSpPr>
          <p:cNvPr id="27" name="Textfeld 26"/>
          <p:cNvSpPr txBox="1"/>
          <p:nvPr/>
        </p:nvSpPr>
        <p:spPr>
          <a:xfrm>
            <a:off x="6648210" y="4389967"/>
            <a:ext cx="1313180" cy="769441"/>
          </a:xfrm>
          <a:prstGeom prst="rect">
            <a:avLst/>
          </a:prstGeom>
          <a:solidFill>
            <a:srgbClr val="9EF42C"/>
          </a:solidFill>
          <a:ln w="28575">
            <a:solidFill>
              <a:schemeClr val="tx1"/>
            </a:solidFill>
          </a:ln>
        </p:spPr>
        <p:txBody>
          <a:bodyPr wrap="none" rtlCol="0">
            <a:spAutoFit/>
          </a:bodyPr>
          <a:lstStyle/>
          <a:p>
            <a:r>
              <a:rPr lang="de-DE" sz="4400" b="1" dirty="0"/>
              <a:t>CCS</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4F36535B-D8BA-4A4D-B4E0-EFD9D9778B00}"/>
              </a:ext>
            </a:extLst>
          </p:cNvPr>
          <p:cNvSpPr>
            <a:spLocks noGrp="1"/>
          </p:cNvSpPr>
          <p:nvPr>
            <p:ph type="sldNum" sz="quarter" idx="12"/>
          </p:nvPr>
        </p:nvSpPr>
        <p:spPr/>
        <p:txBody>
          <a:bodyPr/>
          <a:lstStyle/>
          <a:p>
            <a:pPr>
              <a:defRPr/>
            </a:pPr>
            <a:fld id="{1C2867A0-F623-427E-AB3E-7CA64D419047}" type="slidenum">
              <a:rPr lang="de-DE" altLang="de-DE" smtClean="0"/>
              <a:pPr>
                <a:defRPr/>
              </a:pPr>
              <a:t>163</a:t>
            </a:fld>
            <a:endParaRPr lang="de-DE" altLang="de-DE"/>
          </a:p>
        </p:txBody>
      </p:sp>
    </p:spTree>
    <p:extLst>
      <p:ext uri="{BB962C8B-B14F-4D97-AF65-F5344CB8AC3E}">
        <p14:creationId xmlns:p14="http://schemas.microsoft.com/office/powerpoint/2010/main" val="393814306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circle(out)">
                                      <p:cBhvr>
                                        <p:cTn id="7" dur="20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out)">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circle(out)">
                                      <p:cBhvr>
                                        <p:cTn id="17" dur="2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9" grpId="0"/>
      <p:bldP spid="27"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1763713" y="0"/>
            <a:ext cx="5616575" cy="1060450"/>
          </a:xfrm>
        </p:spPr>
        <p:txBody>
          <a:bodyPr/>
          <a:lstStyle/>
          <a:p>
            <a:pPr eaLnBrk="1" hangingPunct="1">
              <a:defRPr/>
            </a:pPr>
            <a:r>
              <a:rPr lang="de-DE" altLang="de-DE" sz="3600" dirty="0">
                <a:latin typeface="Times New Roman" panose="02020603050405020304" pitchFamily="18" charset="0"/>
                <a:cs typeface="Times New Roman" panose="02020603050405020304" pitchFamily="18" charset="0"/>
              </a:rPr>
              <a:t>Versorgungssicherheit</a:t>
            </a:r>
            <a:br>
              <a:rPr lang="de-DE" altLang="de-DE" sz="4000" dirty="0">
                <a:latin typeface="Times New Roman" panose="02020603050405020304" pitchFamily="18" charset="0"/>
              </a:rPr>
            </a:br>
            <a:r>
              <a:rPr lang="de-DE" altLang="de-DE" sz="2400" dirty="0">
                <a:latin typeface="Times New Roman" panose="02020603050405020304" pitchFamily="18" charset="0"/>
              </a:rPr>
              <a:t>Power </a:t>
            </a:r>
            <a:r>
              <a:rPr lang="de-DE" altLang="de-DE" sz="2400" dirty="0" err="1">
                <a:latin typeface="Times New Roman" panose="02020603050405020304" pitchFamily="18" charset="0"/>
              </a:rPr>
              <a:t>to</a:t>
            </a:r>
            <a:r>
              <a:rPr lang="de-DE" altLang="de-DE" sz="2400" dirty="0">
                <a:latin typeface="Times New Roman" panose="02020603050405020304" pitchFamily="18" charset="0"/>
              </a:rPr>
              <a:t> Gas - Gas </a:t>
            </a:r>
            <a:r>
              <a:rPr lang="de-DE" altLang="de-DE" sz="2400" dirty="0" err="1">
                <a:latin typeface="Times New Roman" panose="02020603050405020304" pitchFamily="18" charset="0"/>
              </a:rPr>
              <a:t>to</a:t>
            </a:r>
            <a:r>
              <a:rPr lang="de-DE" altLang="de-DE" sz="2400" dirty="0">
                <a:latin typeface="Times New Roman" panose="02020603050405020304" pitchFamily="18" charset="0"/>
              </a:rPr>
              <a:t> Power</a:t>
            </a:r>
          </a:p>
        </p:txBody>
      </p:sp>
      <p:pic>
        <p:nvPicPr>
          <p:cNvPr id="143365" name="Picture 8" descr="faz 1207_strom zu G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25538"/>
            <a:ext cx="8569325" cy="406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70" name="Text Box 13"/>
          <p:cNvSpPr txBox="1">
            <a:spLocks noChangeArrowheads="1"/>
          </p:cNvSpPr>
          <p:nvPr/>
        </p:nvSpPr>
        <p:spPr bwMode="auto">
          <a:xfrm>
            <a:off x="8064500" y="1125538"/>
            <a:ext cx="85883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800">
                <a:solidFill>
                  <a:schemeClr val="bg2"/>
                </a:solidFill>
              </a:rPr>
              <a:t>FAZ 15.07.2012</a:t>
            </a:r>
          </a:p>
        </p:txBody>
      </p:sp>
      <p:sp>
        <p:nvSpPr>
          <p:cNvPr id="143373" name="Text Box 16"/>
          <p:cNvSpPr txBox="1">
            <a:spLocks noChangeArrowheads="1"/>
          </p:cNvSpPr>
          <p:nvPr/>
        </p:nvSpPr>
        <p:spPr bwMode="auto">
          <a:xfrm>
            <a:off x="7447101" y="4149080"/>
            <a:ext cx="94654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000" b="1" dirty="0">
                <a:solidFill>
                  <a:srgbClr val="993300"/>
                </a:solidFill>
              </a:rPr>
              <a:t>200</a:t>
            </a:r>
            <a:r>
              <a:rPr lang="de-DE" altLang="de-DE" sz="1200" b="1" dirty="0">
                <a:solidFill>
                  <a:srgbClr val="993300"/>
                </a:solidFill>
              </a:rPr>
              <a:t> TWh</a:t>
            </a:r>
          </a:p>
        </p:txBody>
      </p:sp>
      <p:sp>
        <p:nvSpPr>
          <p:cNvPr id="10" name="Rechteck 9"/>
          <p:cNvSpPr/>
          <p:nvPr/>
        </p:nvSpPr>
        <p:spPr bwMode="auto">
          <a:xfrm>
            <a:off x="215516" y="4545124"/>
            <a:ext cx="8677659" cy="649176"/>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B7CF1D89-33FD-4F05-8C50-BE545992574C}"/>
              </a:ext>
            </a:extLst>
          </p:cNvPr>
          <p:cNvSpPr>
            <a:spLocks noGrp="1"/>
          </p:cNvSpPr>
          <p:nvPr>
            <p:ph type="sldNum" sz="quarter" idx="12"/>
          </p:nvPr>
        </p:nvSpPr>
        <p:spPr/>
        <p:txBody>
          <a:bodyPr/>
          <a:lstStyle/>
          <a:p>
            <a:pPr lvl="1">
              <a:defRPr/>
            </a:pPr>
            <a:fld id="{75CF06A5-FA69-4E60-A97D-2E367DEC9131}" type="slidenum">
              <a:rPr lang="de-DE" altLang="de-DE" smtClean="0"/>
              <a:pPr lvl="1">
                <a:defRPr/>
              </a:pPr>
              <a:t>164</a:t>
            </a:fld>
            <a:endParaRPr lang="de-DE" altLang="de-DE">
              <a:latin typeface="+mn-lt"/>
            </a:endParaRPr>
          </a:p>
        </p:txBody>
      </p:sp>
    </p:spTree>
    <p:extLst>
      <p:ext uri="{BB962C8B-B14F-4D97-AF65-F5344CB8AC3E}">
        <p14:creationId xmlns:p14="http://schemas.microsoft.com/office/powerpoint/2010/main" val="35636405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3365"/>
                                        </p:tgtEl>
                                        <p:attrNameLst>
                                          <p:attrName>style.visibility</p:attrName>
                                        </p:attrNameLst>
                                      </p:cBhvr>
                                      <p:to>
                                        <p:strVal val="visible"/>
                                      </p:to>
                                    </p:set>
                                    <p:animEffect transition="in" filter="fade">
                                      <p:cBhvr>
                                        <p:cTn id="7" dur="1000"/>
                                        <p:tgtEl>
                                          <p:spTgt spid="143365"/>
                                        </p:tgtEl>
                                      </p:cBhvr>
                                    </p:animEffect>
                                    <p:anim calcmode="lin" valueType="num">
                                      <p:cBhvr>
                                        <p:cTn id="8" dur="1000" fill="hold"/>
                                        <p:tgtEl>
                                          <p:spTgt spid="143365"/>
                                        </p:tgtEl>
                                        <p:attrNameLst>
                                          <p:attrName>ppt_x</p:attrName>
                                        </p:attrNameLst>
                                      </p:cBhvr>
                                      <p:tavLst>
                                        <p:tav tm="0">
                                          <p:val>
                                            <p:strVal val="#ppt_x"/>
                                          </p:val>
                                        </p:tav>
                                        <p:tav tm="100000">
                                          <p:val>
                                            <p:strVal val="#ppt_x"/>
                                          </p:val>
                                        </p:tav>
                                      </p:tavLst>
                                    </p:anim>
                                    <p:anim calcmode="lin" valueType="num">
                                      <p:cBhvr>
                                        <p:cTn id="9" dur="1000" fill="hold"/>
                                        <p:tgtEl>
                                          <p:spTgt spid="14336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3373"/>
                                        </p:tgtEl>
                                        <p:attrNameLst>
                                          <p:attrName>style.visibility</p:attrName>
                                        </p:attrNameLst>
                                      </p:cBhvr>
                                      <p:to>
                                        <p:strVal val="visible"/>
                                      </p:to>
                                    </p:set>
                                    <p:animEffect transition="in" filter="fade">
                                      <p:cBhvr>
                                        <p:cTn id="12" dur="1000"/>
                                        <p:tgtEl>
                                          <p:spTgt spid="143373"/>
                                        </p:tgtEl>
                                      </p:cBhvr>
                                    </p:animEffect>
                                    <p:anim calcmode="lin" valueType="num">
                                      <p:cBhvr>
                                        <p:cTn id="13" dur="1000" fill="hold"/>
                                        <p:tgtEl>
                                          <p:spTgt spid="143373"/>
                                        </p:tgtEl>
                                        <p:attrNameLst>
                                          <p:attrName>ppt_x</p:attrName>
                                        </p:attrNameLst>
                                      </p:cBhvr>
                                      <p:tavLst>
                                        <p:tav tm="0">
                                          <p:val>
                                            <p:strVal val="#ppt_x"/>
                                          </p:val>
                                        </p:tav>
                                        <p:tav tm="100000">
                                          <p:val>
                                            <p:strVal val="#ppt_x"/>
                                          </p:val>
                                        </p:tav>
                                      </p:tavLst>
                                    </p:anim>
                                    <p:anim calcmode="lin" valueType="num">
                                      <p:cBhvr>
                                        <p:cTn id="14" dur="1000" fill="hold"/>
                                        <p:tgtEl>
                                          <p:spTgt spid="1433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3"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1763713" y="0"/>
            <a:ext cx="5616575" cy="1060450"/>
          </a:xfrm>
        </p:spPr>
        <p:txBody>
          <a:bodyPr/>
          <a:lstStyle/>
          <a:p>
            <a:pPr eaLnBrk="1" hangingPunct="1">
              <a:defRPr/>
            </a:pPr>
            <a:r>
              <a:rPr lang="de-DE" altLang="de-DE" sz="4000" dirty="0">
                <a:latin typeface="Times New Roman" panose="02020603050405020304" pitchFamily="18" charset="0"/>
                <a:cs typeface="Times New Roman" panose="02020603050405020304" pitchFamily="18" charset="0"/>
              </a:rPr>
              <a:t>Versorgungssicherheit</a:t>
            </a:r>
            <a:br>
              <a:rPr lang="de-DE" altLang="de-DE" sz="4000" dirty="0">
                <a:latin typeface="Times New Roman" panose="02020603050405020304" pitchFamily="18" charset="0"/>
              </a:rPr>
            </a:br>
            <a:r>
              <a:rPr lang="de-DE" altLang="de-DE" sz="2400" dirty="0">
                <a:latin typeface="Times New Roman" panose="02020603050405020304" pitchFamily="18" charset="0"/>
              </a:rPr>
              <a:t>Power </a:t>
            </a:r>
            <a:r>
              <a:rPr lang="de-DE" altLang="de-DE" sz="2400" dirty="0" err="1">
                <a:latin typeface="Times New Roman" panose="02020603050405020304" pitchFamily="18" charset="0"/>
              </a:rPr>
              <a:t>to</a:t>
            </a:r>
            <a:r>
              <a:rPr lang="de-DE" altLang="de-DE" sz="2400" dirty="0">
                <a:latin typeface="Times New Roman" panose="02020603050405020304" pitchFamily="18" charset="0"/>
              </a:rPr>
              <a:t> Gas - Gas </a:t>
            </a:r>
            <a:r>
              <a:rPr lang="de-DE" altLang="de-DE" sz="2400" dirty="0" err="1">
                <a:latin typeface="Times New Roman" panose="02020603050405020304" pitchFamily="18" charset="0"/>
              </a:rPr>
              <a:t>to</a:t>
            </a:r>
            <a:r>
              <a:rPr lang="de-DE" altLang="de-DE" sz="2400" dirty="0">
                <a:latin typeface="Times New Roman" panose="02020603050405020304" pitchFamily="18" charset="0"/>
              </a:rPr>
              <a:t> Power</a:t>
            </a:r>
          </a:p>
        </p:txBody>
      </p:sp>
      <p:pic>
        <p:nvPicPr>
          <p:cNvPr id="143365" name="Picture 8" descr="faz 1207_strom zu G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25538"/>
            <a:ext cx="8569325" cy="406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70" name="Text Box 13"/>
          <p:cNvSpPr txBox="1">
            <a:spLocks noChangeArrowheads="1"/>
          </p:cNvSpPr>
          <p:nvPr/>
        </p:nvSpPr>
        <p:spPr bwMode="auto">
          <a:xfrm>
            <a:off x="8064500" y="1125538"/>
            <a:ext cx="85883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800">
                <a:solidFill>
                  <a:schemeClr val="bg2"/>
                </a:solidFill>
              </a:rPr>
              <a:t>FAZ 15.07.2012</a:t>
            </a:r>
          </a:p>
        </p:txBody>
      </p:sp>
      <p:sp>
        <p:nvSpPr>
          <p:cNvPr id="143373" name="Text Box 16"/>
          <p:cNvSpPr txBox="1">
            <a:spLocks noChangeArrowheads="1"/>
          </p:cNvSpPr>
          <p:nvPr/>
        </p:nvSpPr>
        <p:spPr bwMode="auto">
          <a:xfrm>
            <a:off x="7524750" y="4184650"/>
            <a:ext cx="7889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200" b="1">
                <a:solidFill>
                  <a:srgbClr val="993300"/>
                </a:solidFill>
              </a:rPr>
              <a:t>200 TWh</a:t>
            </a:r>
          </a:p>
        </p:txBody>
      </p:sp>
      <p:sp>
        <p:nvSpPr>
          <p:cNvPr id="10" name="Rechteck 9"/>
          <p:cNvSpPr/>
          <p:nvPr/>
        </p:nvSpPr>
        <p:spPr bwMode="auto">
          <a:xfrm>
            <a:off x="215516" y="4545124"/>
            <a:ext cx="8677659" cy="649176"/>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 name="Rechteck 1"/>
          <p:cNvSpPr/>
          <p:nvPr/>
        </p:nvSpPr>
        <p:spPr>
          <a:xfrm>
            <a:off x="1321391" y="4602788"/>
            <a:ext cx="6465908" cy="1446550"/>
          </a:xfrm>
          <a:prstGeom prst="rect">
            <a:avLst/>
          </a:prstGeom>
          <a:solidFill>
            <a:srgbClr val="E2CDBC"/>
          </a:solidFill>
        </p:spPr>
        <p:txBody>
          <a:bodyPr wrap="square">
            <a:spAutoFit/>
          </a:bodyPr>
          <a:lstStyle/>
          <a:p>
            <a:pPr algn="ctr"/>
            <a:r>
              <a:rPr lang="de-DE" altLang="de-DE" sz="3200" b="1" dirty="0">
                <a:solidFill>
                  <a:schemeClr val="tx2"/>
                </a:solidFill>
              </a:rPr>
              <a:t>Einzelwirkungsgrade</a:t>
            </a:r>
          </a:p>
          <a:p>
            <a:pPr algn="ctr"/>
            <a:endParaRPr lang="de-DE" altLang="de-DE" sz="800" b="1" dirty="0">
              <a:solidFill>
                <a:schemeClr val="tx2"/>
              </a:solidFill>
            </a:endParaRPr>
          </a:p>
          <a:p>
            <a:pPr algn="ctr"/>
            <a:r>
              <a:rPr lang="de-DE" altLang="de-DE" sz="2400" b="1" dirty="0">
                <a:solidFill>
                  <a:schemeClr val="tx2"/>
                </a:solidFill>
              </a:rPr>
              <a:t>70% H</a:t>
            </a:r>
            <a:r>
              <a:rPr lang="de-DE" altLang="de-DE" sz="2400" b="1" baseline="-25000" dirty="0">
                <a:solidFill>
                  <a:schemeClr val="tx2"/>
                </a:solidFill>
              </a:rPr>
              <a:t>2</a:t>
            </a:r>
            <a:r>
              <a:rPr lang="de-DE" altLang="de-DE" sz="2400" b="1" dirty="0">
                <a:solidFill>
                  <a:schemeClr val="tx2"/>
                </a:solidFill>
              </a:rPr>
              <a:t> Erzeugung / 80% Methanerzeugung / </a:t>
            </a:r>
          </a:p>
          <a:p>
            <a:pPr algn="ctr"/>
            <a:r>
              <a:rPr lang="de-DE" altLang="de-DE" sz="2400" b="1" dirty="0">
                <a:solidFill>
                  <a:schemeClr val="tx2"/>
                </a:solidFill>
              </a:rPr>
              <a:t> 90 % Druck auf 200 bar / 40% Gasturbinen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6062CF58-8C1A-4478-A5A1-C09C6BEAEBF1}"/>
              </a:ext>
            </a:extLst>
          </p:cNvPr>
          <p:cNvSpPr>
            <a:spLocks noGrp="1"/>
          </p:cNvSpPr>
          <p:nvPr>
            <p:ph type="sldNum" sz="quarter" idx="12"/>
          </p:nvPr>
        </p:nvSpPr>
        <p:spPr/>
        <p:txBody>
          <a:bodyPr/>
          <a:lstStyle/>
          <a:p>
            <a:pPr lvl="1">
              <a:defRPr/>
            </a:pPr>
            <a:fld id="{75CF06A5-FA69-4E60-A97D-2E367DEC9131}" type="slidenum">
              <a:rPr lang="de-DE" altLang="de-DE" smtClean="0"/>
              <a:pPr lvl="1">
                <a:defRPr/>
              </a:pPr>
              <a:t>165</a:t>
            </a:fld>
            <a:endParaRPr lang="de-DE" altLang="de-DE">
              <a:latin typeface="+mn-lt"/>
            </a:endParaRPr>
          </a:p>
        </p:txBody>
      </p:sp>
    </p:spTree>
    <p:extLst>
      <p:ext uri="{BB962C8B-B14F-4D97-AF65-F5344CB8AC3E}">
        <p14:creationId xmlns:p14="http://schemas.microsoft.com/office/powerpoint/2010/main" val="110904635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1763713" y="0"/>
            <a:ext cx="5616575" cy="1060450"/>
          </a:xfrm>
        </p:spPr>
        <p:txBody>
          <a:bodyPr/>
          <a:lstStyle/>
          <a:p>
            <a:pPr eaLnBrk="1" hangingPunct="1">
              <a:defRPr/>
            </a:pPr>
            <a:r>
              <a:rPr lang="de-DE" altLang="de-DE" sz="3600" dirty="0">
                <a:latin typeface="Times New Roman" panose="02020603050405020304" pitchFamily="18" charset="0"/>
                <a:cs typeface="Times New Roman" panose="02020603050405020304" pitchFamily="18" charset="0"/>
              </a:rPr>
              <a:t>Versorgungssicherheit</a:t>
            </a:r>
            <a:br>
              <a:rPr lang="de-DE" altLang="de-DE" sz="4000" dirty="0">
                <a:latin typeface="Times New Roman" panose="02020603050405020304" pitchFamily="18" charset="0"/>
              </a:rPr>
            </a:br>
            <a:r>
              <a:rPr lang="de-DE" altLang="de-DE" sz="2400" dirty="0">
                <a:latin typeface="Times New Roman" panose="02020603050405020304" pitchFamily="18" charset="0"/>
              </a:rPr>
              <a:t>Power </a:t>
            </a:r>
            <a:r>
              <a:rPr lang="de-DE" altLang="de-DE" sz="2400" dirty="0" err="1">
                <a:latin typeface="Times New Roman" panose="02020603050405020304" pitchFamily="18" charset="0"/>
              </a:rPr>
              <a:t>to</a:t>
            </a:r>
            <a:r>
              <a:rPr lang="de-DE" altLang="de-DE" sz="2400" dirty="0">
                <a:latin typeface="Times New Roman" panose="02020603050405020304" pitchFamily="18" charset="0"/>
              </a:rPr>
              <a:t> Gas - Gas </a:t>
            </a:r>
            <a:r>
              <a:rPr lang="de-DE" altLang="de-DE" sz="2400" dirty="0" err="1">
                <a:latin typeface="Times New Roman" panose="02020603050405020304" pitchFamily="18" charset="0"/>
              </a:rPr>
              <a:t>to</a:t>
            </a:r>
            <a:r>
              <a:rPr lang="de-DE" altLang="de-DE" sz="2400" dirty="0">
                <a:latin typeface="Times New Roman" panose="02020603050405020304" pitchFamily="18" charset="0"/>
              </a:rPr>
              <a:t> Power</a:t>
            </a:r>
          </a:p>
        </p:txBody>
      </p:sp>
      <p:pic>
        <p:nvPicPr>
          <p:cNvPr id="143365" name="Picture 8" descr="faz 1207_strom zu G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25538"/>
            <a:ext cx="8569325" cy="406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6" name="Text Box 9"/>
          <p:cNvSpPr txBox="1">
            <a:spLocks noChangeArrowheads="1"/>
          </p:cNvSpPr>
          <p:nvPr/>
        </p:nvSpPr>
        <p:spPr bwMode="auto">
          <a:xfrm>
            <a:off x="323850" y="5175711"/>
            <a:ext cx="454675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400" dirty="0">
                <a:solidFill>
                  <a:schemeClr val="tx2"/>
                </a:solidFill>
              </a:rPr>
              <a:t>Wirkungsgrad P</a:t>
            </a:r>
            <a:r>
              <a:rPr lang="de-DE" altLang="de-DE" sz="2400" baseline="-25000" dirty="0">
                <a:solidFill>
                  <a:schemeClr val="tx2"/>
                </a:solidFill>
              </a:rPr>
              <a:t>2</a:t>
            </a:r>
            <a:r>
              <a:rPr lang="de-DE" altLang="de-DE" sz="2400" dirty="0">
                <a:solidFill>
                  <a:schemeClr val="tx2"/>
                </a:solidFill>
              </a:rPr>
              <a:t>G - G</a:t>
            </a:r>
            <a:r>
              <a:rPr lang="de-DE" altLang="de-DE" sz="2400" baseline="-25000" dirty="0">
                <a:solidFill>
                  <a:schemeClr val="tx2"/>
                </a:solidFill>
              </a:rPr>
              <a:t>2</a:t>
            </a:r>
            <a:r>
              <a:rPr lang="de-DE" altLang="de-DE" sz="2400" dirty="0">
                <a:solidFill>
                  <a:schemeClr val="tx2"/>
                </a:solidFill>
              </a:rPr>
              <a:t>P ca. </a:t>
            </a:r>
            <a:r>
              <a:rPr lang="de-DE" altLang="de-DE" b="1" dirty="0">
                <a:solidFill>
                  <a:srgbClr val="C00000"/>
                </a:solidFill>
              </a:rPr>
              <a:t>20</a:t>
            </a:r>
            <a:r>
              <a:rPr lang="de-DE" altLang="de-DE" sz="2400" b="1" dirty="0">
                <a:solidFill>
                  <a:srgbClr val="C00000"/>
                </a:solidFill>
              </a:rPr>
              <a:t> %</a:t>
            </a:r>
          </a:p>
        </p:txBody>
      </p:sp>
      <p:sp>
        <p:nvSpPr>
          <p:cNvPr id="143367" name="Text Box 10"/>
          <p:cNvSpPr txBox="1">
            <a:spLocks noChangeArrowheads="1"/>
          </p:cNvSpPr>
          <p:nvPr/>
        </p:nvSpPr>
        <p:spPr bwMode="auto">
          <a:xfrm>
            <a:off x="310096" y="5779572"/>
            <a:ext cx="81655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lang="de-DE" altLang="de-DE" sz="1600" b="1" dirty="0">
                <a:solidFill>
                  <a:schemeClr val="tx2"/>
                </a:solidFill>
              </a:rPr>
              <a:t>70% H</a:t>
            </a:r>
            <a:r>
              <a:rPr lang="de-DE" altLang="de-DE" sz="1600" b="1" baseline="-25000" dirty="0">
                <a:solidFill>
                  <a:schemeClr val="tx2"/>
                </a:solidFill>
              </a:rPr>
              <a:t>2</a:t>
            </a:r>
            <a:r>
              <a:rPr lang="de-DE" altLang="de-DE" sz="1600" b="1" dirty="0">
                <a:solidFill>
                  <a:schemeClr val="tx2"/>
                </a:solidFill>
              </a:rPr>
              <a:t> Erzeugung / 80% Methanerzeugung /  90 % Druck auf 200 bar / 40% Gasturbinen</a:t>
            </a:r>
          </a:p>
        </p:txBody>
      </p:sp>
      <p:sp>
        <p:nvSpPr>
          <p:cNvPr id="143368" name="Text Box 11"/>
          <p:cNvSpPr txBox="1">
            <a:spLocks noChangeArrowheads="1"/>
          </p:cNvSpPr>
          <p:nvPr/>
        </p:nvSpPr>
        <p:spPr bwMode="auto">
          <a:xfrm>
            <a:off x="1439863" y="3665538"/>
            <a:ext cx="16530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800" b="1" dirty="0">
                <a:solidFill>
                  <a:srgbClr val="008000"/>
                </a:solidFill>
              </a:rPr>
              <a:t>0,13</a:t>
            </a:r>
            <a:r>
              <a:rPr lang="de-DE" altLang="de-DE" sz="1800" b="1" dirty="0">
                <a:solidFill>
                  <a:srgbClr val="008000"/>
                </a:solidFill>
              </a:rPr>
              <a:t> € / kWh</a:t>
            </a:r>
          </a:p>
        </p:txBody>
      </p:sp>
      <p:sp>
        <p:nvSpPr>
          <p:cNvPr id="143369" name="Text Box 12"/>
          <p:cNvSpPr txBox="1">
            <a:spLocks noChangeArrowheads="1"/>
          </p:cNvSpPr>
          <p:nvPr/>
        </p:nvSpPr>
        <p:spPr bwMode="auto">
          <a:xfrm>
            <a:off x="679348" y="1280378"/>
            <a:ext cx="17748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800" b="1" dirty="0">
                <a:solidFill>
                  <a:srgbClr val="C00000"/>
                </a:solidFill>
              </a:rPr>
              <a:t>ca. </a:t>
            </a:r>
            <a:r>
              <a:rPr lang="de-DE" altLang="de-DE" sz="4800" b="1" dirty="0">
                <a:solidFill>
                  <a:srgbClr val="C00000"/>
                </a:solidFill>
              </a:rPr>
              <a:t>1</a:t>
            </a:r>
            <a:r>
              <a:rPr lang="de-DE" altLang="de-DE" sz="2800" b="1" dirty="0">
                <a:solidFill>
                  <a:srgbClr val="C00000"/>
                </a:solidFill>
              </a:rPr>
              <a:t> </a:t>
            </a:r>
            <a:r>
              <a:rPr lang="de-DE" altLang="de-DE" sz="1800" b="1" dirty="0">
                <a:solidFill>
                  <a:srgbClr val="C00000"/>
                </a:solidFill>
              </a:rPr>
              <a:t> € /</a:t>
            </a:r>
            <a:r>
              <a:rPr lang="de-DE" altLang="de-DE" sz="2400" b="1" dirty="0">
                <a:solidFill>
                  <a:srgbClr val="C00000"/>
                </a:solidFill>
              </a:rPr>
              <a:t> </a:t>
            </a:r>
            <a:r>
              <a:rPr lang="de-DE" altLang="de-DE" sz="1800" b="1" dirty="0">
                <a:solidFill>
                  <a:srgbClr val="C00000"/>
                </a:solidFill>
              </a:rPr>
              <a:t>kWh</a:t>
            </a:r>
          </a:p>
        </p:txBody>
      </p:sp>
      <p:sp>
        <p:nvSpPr>
          <p:cNvPr id="143370" name="Text Box 13"/>
          <p:cNvSpPr txBox="1">
            <a:spLocks noChangeArrowheads="1"/>
          </p:cNvSpPr>
          <p:nvPr/>
        </p:nvSpPr>
        <p:spPr bwMode="auto">
          <a:xfrm>
            <a:off x="8064500" y="1125538"/>
            <a:ext cx="85883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800">
                <a:solidFill>
                  <a:schemeClr val="bg2"/>
                </a:solidFill>
              </a:rPr>
              <a:t>FAZ 15.07.2012</a:t>
            </a:r>
          </a:p>
        </p:txBody>
      </p:sp>
      <p:sp>
        <p:nvSpPr>
          <p:cNvPr id="143371" name="Line 14"/>
          <p:cNvSpPr>
            <a:spLocks noChangeShapeType="1"/>
          </p:cNvSpPr>
          <p:nvPr/>
        </p:nvSpPr>
        <p:spPr bwMode="auto">
          <a:xfrm flipH="1">
            <a:off x="1908175" y="1412875"/>
            <a:ext cx="1008063" cy="0"/>
          </a:xfrm>
          <a:prstGeom prst="line">
            <a:avLst/>
          </a:prstGeom>
          <a:noFill/>
          <a:ln w="76200">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3372" name="Line 15"/>
          <p:cNvSpPr>
            <a:spLocks noChangeShapeType="1"/>
          </p:cNvSpPr>
          <p:nvPr/>
        </p:nvSpPr>
        <p:spPr bwMode="auto">
          <a:xfrm>
            <a:off x="2051050" y="4257675"/>
            <a:ext cx="900113" cy="0"/>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dirty="0"/>
          </a:p>
        </p:txBody>
      </p:sp>
      <p:sp>
        <p:nvSpPr>
          <p:cNvPr id="143373" name="Text Box 16"/>
          <p:cNvSpPr txBox="1">
            <a:spLocks noChangeArrowheads="1"/>
          </p:cNvSpPr>
          <p:nvPr/>
        </p:nvSpPr>
        <p:spPr bwMode="auto">
          <a:xfrm>
            <a:off x="7524750" y="4184650"/>
            <a:ext cx="7889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200" b="1">
                <a:solidFill>
                  <a:srgbClr val="993300"/>
                </a:solidFill>
              </a:rPr>
              <a:t>200 TWh</a:t>
            </a:r>
          </a:p>
        </p:txBody>
      </p:sp>
      <p:sp>
        <p:nvSpPr>
          <p:cNvPr id="143374" name="Text Box 18"/>
          <p:cNvSpPr txBox="1">
            <a:spLocks noChangeArrowheads="1"/>
          </p:cNvSpPr>
          <p:nvPr/>
        </p:nvSpPr>
        <p:spPr bwMode="auto">
          <a:xfrm>
            <a:off x="5508625" y="3860800"/>
            <a:ext cx="9636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200" b="1" dirty="0">
                <a:solidFill>
                  <a:srgbClr val="008000"/>
                </a:solidFill>
              </a:rPr>
              <a:t>0,10 €/KWh</a:t>
            </a:r>
          </a:p>
        </p:txBody>
      </p:sp>
      <p:sp>
        <p:nvSpPr>
          <p:cNvPr id="143375" name="Text Box 19"/>
          <p:cNvSpPr txBox="1">
            <a:spLocks noChangeArrowheads="1"/>
          </p:cNvSpPr>
          <p:nvPr/>
        </p:nvSpPr>
        <p:spPr bwMode="auto">
          <a:xfrm>
            <a:off x="3059113" y="1557338"/>
            <a:ext cx="11015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400" b="1" dirty="0">
                <a:solidFill>
                  <a:srgbClr val="008000"/>
                </a:solidFill>
              </a:rPr>
              <a:t>0,05 €/KWh</a:t>
            </a:r>
          </a:p>
        </p:txBody>
      </p:sp>
      <p:sp>
        <p:nvSpPr>
          <p:cNvPr id="143376" name="Text Box 20"/>
          <p:cNvSpPr txBox="1">
            <a:spLocks noChangeArrowheads="1"/>
          </p:cNvSpPr>
          <p:nvPr/>
        </p:nvSpPr>
        <p:spPr bwMode="auto">
          <a:xfrm>
            <a:off x="7885113" y="1557338"/>
            <a:ext cx="11015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400" b="1" dirty="0">
                <a:solidFill>
                  <a:srgbClr val="008000"/>
                </a:solidFill>
              </a:rPr>
              <a:t>0,02 €/KWh</a:t>
            </a:r>
          </a:p>
        </p:txBody>
      </p:sp>
      <p:sp>
        <p:nvSpPr>
          <p:cNvPr id="143379" name="Text Box 24"/>
          <p:cNvSpPr txBox="1">
            <a:spLocks noChangeArrowheads="1"/>
          </p:cNvSpPr>
          <p:nvPr/>
        </p:nvSpPr>
        <p:spPr bwMode="auto">
          <a:xfrm>
            <a:off x="7308850" y="657225"/>
            <a:ext cx="15319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600" dirty="0"/>
              <a:t>FAZ 15.07.2012</a:t>
            </a:r>
          </a:p>
        </p:txBody>
      </p:sp>
      <p:sp>
        <p:nvSpPr>
          <p:cNvPr id="18" name="Rechteck 17"/>
          <p:cNvSpPr/>
          <p:nvPr/>
        </p:nvSpPr>
        <p:spPr bwMode="auto">
          <a:xfrm>
            <a:off x="215516" y="4545124"/>
            <a:ext cx="8677659" cy="649176"/>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9" name="Text Box 18"/>
          <p:cNvSpPr txBox="1">
            <a:spLocks noChangeArrowheads="1"/>
          </p:cNvSpPr>
          <p:nvPr/>
        </p:nvSpPr>
        <p:spPr bwMode="auto">
          <a:xfrm>
            <a:off x="3325018" y="3855401"/>
            <a:ext cx="97174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200" b="1" dirty="0">
                <a:solidFill>
                  <a:srgbClr val="008000"/>
                </a:solidFill>
              </a:rPr>
              <a:t>0,18 €/KWh</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DFAD0E93-4F21-475D-9951-FA706D834E4C}"/>
              </a:ext>
            </a:extLst>
          </p:cNvPr>
          <p:cNvSpPr>
            <a:spLocks noGrp="1"/>
          </p:cNvSpPr>
          <p:nvPr>
            <p:ph type="sldNum" sz="quarter" idx="12"/>
          </p:nvPr>
        </p:nvSpPr>
        <p:spPr/>
        <p:txBody>
          <a:bodyPr/>
          <a:lstStyle/>
          <a:p>
            <a:pPr lvl="1">
              <a:defRPr/>
            </a:pPr>
            <a:fld id="{75CF06A5-FA69-4E60-A97D-2E367DEC9131}" type="slidenum">
              <a:rPr lang="de-DE" altLang="de-DE" smtClean="0"/>
              <a:pPr lvl="1">
                <a:defRPr/>
              </a:pPr>
              <a:t>166</a:t>
            </a:fld>
            <a:endParaRPr lang="de-DE" altLang="de-DE">
              <a:latin typeface="+mn-lt"/>
            </a:endParaRPr>
          </a:p>
        </p:txBody>
      </p:sp>
    </p:spTree>
    <p:extLst>
      <p:ext uri="{BB962C8B-B14F-4D97-AF65-F5344CB8AC3E}">
        <p14:creationId xmlns:p14="http://schemas.microsoft.com/office/powerpoint/2010/main" val="221888633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0"/>
                                  </p:stCondLst>
                                  <p:childTnLst>
                                    <p:set>
                                      <p:cBhvr>
                                        <p:cTn id="6" dur="1" fill="hold">
                                          <p:stCondLst>
                                            <p:cond delay="0"/>
                                          </p:stCondLst>
                                        </p:cTn>
                                        <p:tgtEl>
                                          <p:spTgt spid="143366"/>
                                        </p:tgtEl>
                                        <p:attrNameLst>
                                          <p:attrName>style.visibility</p:attrName>
                                        </p:attrNameLst>
                                      </p:cBhvr>
                                      <p:to>
                                        <p:strVal val="visible"/>
                                      </p:to>
                                    </p:set>
                                    <p:animEffect transition="in" filter="fade">
                                      <p:cBhvr>
                                        <p:cTn id="7" dur="1000"/>
                                        <p:tgtEl>
                                          <p:spTgt spid="143366"/>
                                        </p:tgtEl>
                                      </p:cBhvr>
                                    </p:animEffect>
                                    <p:anim calcmode="lin" valueType="num">
                                      <p:cBhvr>
                                        <p:cTn id="8" dur="1000" fill="hold"/>
                                        <p:tgtEl>
                                          <p:spTgt spid="143366"/>
                                        </p:tgtEl>
                                        <p:attrNameLst>
                                          <p:attrName>ppt_x</p:attrName>
                                        </p:attrNameLst>
                                      </p:cBhvr>
                                      <p:tavLst>
                                        <p:tav tm="0">
                                          <p:val>
                                            <p:strVal val="#ppt_x"/>
                                          </p:val>
                                        </p:tav>
                                        <p:tav tm="100000">
                                          <p:val>
                                            <p:strVal val="#ppt_x"/>
                                          </p:val>
                                        </p:tav>
                                      </p:tavLst>
                                    </p:anim>
                                    <p:anim calcmode="lin" valueType="num">
                                      <p:cBhvr>
                                        <p:cTn id="9" dur="1000" fill="hold"/>
                                        <p:tgtEl>
                                          <p:spTgt spid="143366"/>
                                        </p:tgtEl>
                                        <p:attrNameLst>
                                          <p:attrName>ppt_y</p:attrName>
                                        </p:attrNameLst>
                                      </p:cBhvr>
                                      <p:tavLst>
                                        <p:tav tm="0">
                                          <p:val>
                                            <p:strVal val="#ppt_y+.1"/>
                                          </p:val>
                                        </p:tav>
                                        <p:tav tm="100000">
                                          <p:val>
                                            <p:strVal val="#ppt_y"/>
                                          </p:val>
                                        </p:tav>
                                      </p:tavLst>
                                    </p:anim>
                                  </p:childTnLst>
                                </p:cTn>
                              </p:par>
                            </p:childTnLst>
                          </p:cTn>
                        </p:par>
                        <p:par>
                          <p:cTn id="10" fill="hold">
                            <p:stCondLst>
                              <p:cond delay="5000"/>
                            </p:stCondLst>
                            <p:childTnLst>
                              <p:par>
                                <p:cTn id="11" presetID="42" presetClass="entr" presetSubtype="0" fill="hold" grpId="0" nodeType="afterEffect">
                                  <p:stCondLst>
                                    <p:cond delay="2000"/>
                                  </p:stCondLst>
                                  <p:childTnLst>
                                    <p:set>
                                      <p:cBhvr>
                                        <p:cTn id="12" dur="1" fill="hold">
                                          <p:stCondLst>
                                            <p:cond delay="0"/>
                                          </p:stCondLst>
                                        </p:cTn>
                                        <p:tgtEl>
                                          <p:spTgt spid="143368"/>
                                        </p:tgtEl>
                                        <p:attrNameLst>
                                          <p:attrName>style.visibility</p:attrName>
                                        </p:attrNameLst>
                                      </p:cBhvr>
                                      <p:to>
                                        <p:strVal val="visible"/>
                                      </p:to>
                                    </p:set>
                                    <p:animEffect transition="in" filter="fade">
                                      <p:cBhvr>
                                        <p:cTn id="13" dur="1000"/>
                                        <p:tgtEl>
                                          <p:spTgt spid="143368"/>
                                        </p:tgtEl>
                                      </p:cBhvr>
                                    </p:animEffect>
                                    <p:anim calcmode="lin" valueType="num">
                                      <p:cBhvr>
                                        <p:cTn id="14" dur="1000" fill="hold"/>
                                        <p:tgtEl>
                                          <p:spTgt spid="143368"/>
                                        </p:tgtEl>
                                        <p:attrNameLst>
                                          <p:attrName>ppt_x</p:attrName>
                                        </p:attrNameLst>
                                      </p:cBhvr>
                                      <p:tavLst>
                                        <p:tav tm="0">
                                          <p:val>
                                            <p:strVal val="#ppt_x"/>
                                          </p:val>
                                        </p:tav>
                                        <p:tav tm="100000">
                                          <p:val>
                                            <p:strVal val="#ppt_x"/>
                                          </p:val>
                                        </p:tav>
                                      </p:tavLst>
                                    </p:anim>
                                    <p:anim calcmode="lin" valueType="num">
                                      <p:cBhvr>
                                        <p:cTn id="15" dur="1000" fill="hold"/>
                                        <p:tgtEl>
                                          <p:spTgt spid="143368"/>
                                        </p:tgtEl>
                                        <p:attrNameLst>
                                          <p:attrName>ppt_y</p:attrName>
                                        </p:attrNameLst>
                                      </p:cBhvr>
                                      <p:tavLst>
                                        <p:tav tm="0">
                                          <p:val>
                                            <p:strVal val="#ppt_y+.1"/>
                                          </p:val>
                                        </p:tav>
                                        <p:tav tm="100000">
                                          <p:val>
                                            <p:strVal val="#ppt_y"/>
                                          </p:val>
                                        </p:tav>
                                      </p:tavLst>
                                    </p:anim>
                                  </p:childTnLst>
                                </p:cTn>
                              </p:par>
                            </p:childTnLst>
                          </p:cTn>
                        </p:par>
                        <p:par>
                          <p:cTn id="16" fill="hold">
                            <p:stCondLst>
                              <p:cond delay="8000"/>
                            </p:stCondLst>
                            <p:childTnLst>
                              <p:par>
                                <p:cTn id="17" presetID="47" presetClass="entr" presetSubtype="0" fill="hold" grpId="0" nodeType="afterEffect">
                                  <p:stCondLst>
                                    <p:cond delay="3250"/>
                                  </p:stCondLst>
                                  <p:childTnLst>
                                    <p:set>
                                      <p:cBhvr>
                                        <p:cTn id="18" dur="1" fill="hold">
                                          <p:stCondLst>
                                            <p:cond delay="0"/>
                                          </p:stCondLst>
                                        </p:cTn>
                                        <p:tgtEl>
                                          <p:spTgt spid="143369"/>
                                        </p:tgtEl>
                                        <p:attrNameLst>
                                          <p:attrName>style.visibility</p:attrName>
                                        </p:attrNameLst>
                                      </p:cBhvr>
                                      <p:to>
                                        <p:strVal val="visible"/>
                                      </p:to>
                                    </p:set>
                                    <p:animEffect transition="in" filter="fade">
                                      <p:cBhvr>
                                        <p:cTn id="19" dur="1000"/>
                                        <p:tgtEl>
                                          <p:spTgt spid="143369"/>
                                        </p:tgtEl>
                                      </p:cBhvr>
                                    </p:animEffect>
                                    <p:anim calcmode="lin" valueType="num">
                                      <p:cBhvr>
                                        <p:cTn id="20" dur="1000" fill="hold"/>
                                        <p:tgtEl>
                                          <p:spTgt spid="143369"/>
                                        </p:tgtEl>
                                        <p:attrNameLst>
                                          <p:attrName>ppt_x</p:attrName>
                                        </p:attrNameLst>
                                      </p:cBhvr>
                                      <p:tavLst>
                                        <p:tav tm="0">
                                          <p:val>
                                            <p:strVal val="#ppt_x"/>
                                          </p:val>
                                        </p:tav>
                                        <p:tav tm="100000">
                                          <p:val>
                                            <p:strVal val="#ppt_x"/>
                                          </p:val>
                                        </p:tav>
                                      </p:tavLst>
                                    </p:anim>
                                    <p:anim calcmode="lin" valueType="num">
                                      <p:cBhvr>
                                        <p:cTn id="21" dur="1000" fill="hold"/>
                                        <p:tgtEl>
                                          <p:spTgt spid="1433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6" grpId="0"/>
      <p:bldP spid="143368" grpId="0"/>
      <p:bldP spid="143369"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1763713" y="0"/>
            <a:ext cx="5616575" cy="1060450"/>
          </a:xfrm>
        </p:spPr>
        <p:txBody>
          <a:bodyPr/>
          <a:lstStyle/>
          <a:p>
            <a:pPr eaLnBrk="1" hangingPunct="1">
              <a:defRPr/>
            </a:pPr>
            <a:r>
              <a:rPr lang="de-DE" altLang="de-DE" sz="3600" dirty="0">
                <a:latin typeface="Times New Roman" panose="02020603050405020304" pitchFamily="18" charset="0"/>
                <a:cs typeface="Times New Roman" panose="02020603050405020304" pitchFamily="18" charset="0"/>
              </a:rPr>
              <a:t>Versorgungssicherheit</a:t>
            </a:r>
            <a:br>
              <a:rPr lang="de-DE" altLang="de-DE" sz="4000" dirty="0">
                <a:latin typeface="Times New Roman" panose="02020603050405020304" pitchFamily="18" charset="0"/>
              </a:rPr>
            </a:br>
            <a:r>
              <a:rPr lang="de-DE" altLang="de-DE" sz="2400" dirty="0">
                <a:latin typeface="Times New Roman" panose="02020603050405020304" pitchFamily="18" charset="0"/>
              </a:rPr>
              <a:t>Power </a:t>
            </a:r>
            <a:r>
              <a:rPr lang="de-DE" altLang="de-DE" sz="2400" dirty="0" err="1">
                <a:latin typeface="Times New Roman" panose="02020603050405020304" pitchFamily="18" charset="0"/>
              </a:rPr>
              <a:t>to</a:t>
            </a:r>
            <a:r>
              <a:rPr lang="de-DE" altLang="de-DE" sz="2400" dirty="0">
                <a:latin typeface="Times New Roman" panose="02020603050405020304" pitchFamily="18" charset="0"/>
              </a:rPr>
              <a:t> Gas - Gas </a:t>
            </a:r>
            <a:r>
              <a:rPr lang="de-DE" altLang="de-DE" sz="2400" dirty="0" err="1">
                <a:latin typeface="Times New Roman" panose="02020603050405020304" pitchFamily="18" charset="0"/>
              </a:rPr>
              <a:t>to</a:t>
            </a:r>
            <a:r>
              <a:rPr lang="de-DE" altLang="de-DE" sz="2400" dirty="0">
                <a:latin typeface="Times New Roman" panose="02020603050405020304" pitchFamily="18" charset="0"/>
              </a:rPr>
              <a:t> Power</a:t>
            </a:r>
          </a:p>
        </p:txBody>
      </p:sp>
      <p:pic>
        <p:nvPicPr>
          <p:cNvPr id="143365" name="Picture 8" descr="faz 1207_strom zu G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125538"/>
            <a:ext cx="8569325" cy="406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8" name="Text Box 11"/>
          <p:cNvSpPr txBox="1">
            <a:spLocks noChangeArrowheads="1"/>
          </p:cNvSpPr>
          <p:nvPr/>
        </p:nvSpPr>
        <p:spPr bwMode="auto">
          <a:xfrm>
            <a:off x="1439863" y="3665538"/>
            <a:ext cx="16530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800" b="1" dirty="0">
                <a:solidFill>
                  <a:srgbClr val="008000"/>
                </a:solidFill>
              </a:rPr>
              <a:t>0,10</a:t>
            </a:r>
            <a:r>
              <a:rPr lang="de-DE" altLang="de-DE" sz="1800" b="1" dirty="0">
                <a:solidFill>
                  <a:srgbClr val="008000"/>
                </a:solidFill>
              </a:rPr>
              <a:t> € / kWh</a:t>
            </a:r>
          </a:p>
        </p:txBody>
      </p:sp>
      <p:sp>
        <p:nvSpPr>
          <p:cNvPr id="143370" name="Text Box 13"/>
          <p:cNvSpPr txBox="1">
            <a:spLocks noChangeArrowheads="1"/>
          </p:cNvSpPr>
          <p:nvPr/>
        </p:nvSpPr>
        <p:spPr bwMode="auto">
          <a:xfrm>
            <a:off x="8064500" y="1125538"/>
            <a:ext cx="85883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800">
                <a:solidFill>
                  <a:schemeClr val="bg2"/>
                </a:solidFill>
              </a:rPr>
              <a:t>FAZ 15.07.2012</a:t>
            </a:r>
          </a:p>
        </p:txBody>
      </p:sp>
      <p:sp>
        <p:nvSpPr>
          <p:cNvPr id="143371" name="Line 14"/>
          <p:cNvSpPr>
            <a:spLocks noChangeShapeType="1"/>
          </p:cNvSpPr>
          <p:nvPr/>
        </p:nvSpPr>
        <p:spPr bwMode="auto">
          <a:xfrm flipH="1">
            <a:off x="1908175" y="1412875"/>
            <a:ext cx="1008063" cy="0"/>
          </a:xfrm>
          <a:prstGeom prst="line">
            <a:avLst/>
          </a:prstGeom>
          <a:noFill/>
          <a:ln w="76200">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3372" name="Line 15"/>
          <p:cNvSpPr>
            <a:spLocks noChangeShapeType="1"/>
          </p:cNvSpPr>
          <p:nvPr/>
        </p:nvSpPr>
        <p:spPr bwMode="auto">
          <a:xfrm>
            <a:off x="2051050" y="4257675"/>
            <a:ext cx="900113" cy="0"/>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3373" name="Text Box 16"/>
          <p:cNvSpPr txBox="1">
            <a:spLocks noChangeArrowheads="1"/>
          </p:cNvSpPr>
          <p:nvPr/>
        </p:nvSpPr>
        <p:spPr bwMode="auto">
          <a:xfrm>
            <a:off x="7524750" y="4184650"/>
            <a:ext cx="7889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200" b="1">
                <a:solidFill>
                  <a:srgbClr val="993300"/>
                </a:solidFill>
              </a:rPr>
              <a:t>200 TWh</a:t>
            </a:r>
          </a:p>
        </p:txBody>
      </p:sp>
      <p:sp>
        <p:nvSpPr>
          <p:cNvPr id="143374" name="Text Box 18"/>
          <p:cNvSpPr txBox="1">
            <a:spLocks noChangeArrowheads="1"/>
          </p:cNvSpPr>
          <p:nvPr/>
        </p:nvSpPr>
        <p:spPr bwMode="auto">
          <a:xfrm>
            <a:off x="5328084" y="3660518"/>
            <a:ext cx="1757212" cy="461665"/>
          </a:xfrm>
          <a:prstGeom prst="rect">
            <a:avLst/>
          </a:prstGeom>
          <a:solidFill>
            <a:schemeClr val="bg1"/>
          </a:solidFill>
          <a:ln>
            <a:noFill/>
          </a:ln>
          <a:effec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400" b="1" dirty="0">
                <a:solidFill>
                  <a:srgbClr val="008000"/>
                </a:solidFill>
              </a:rPr>
              <a:t>0,05 €/KWh</a:t>
            </a:r>
          </a:p>
        </p:txBody>
      </p:sp>
      <p:sp>
        <p:nvSpPr>
          <p:cNvPr id="143375" name="Text Box 19"/>
          <p:cNvSpPr txBox="1">
            <a:spLocks noChangeArrowheads="1"/>
          </p:cNvSpPr>
          <p:nvPr/>
        </p:nvSpPr>
        <p:spPr bwMode="auto">
          <a:xfrm>
            <a:off x="3059113" y="1557338"/>
            <a:ext cx="11015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400" b="1" dirty="0">
                <a:solidFill>
                  <a:srgbClr val="008000"/>
                </a:solidFill>
              </a:rPr>
              <a:t>0,05 €/KWh</a:t>
            </a:r>
          </a:p>
        </p:txBody>
      </p:sp>
      <p:sp>
        <p:nvSpPr>
          <p:cNvPr id="143376" name="Text Box 20"/>
          <p:cNvSpPr txBox="1">
            <a:spLocks noChangeArrowheads="1"/>
          </p:cNvSpPr>
          <p:nvPr/>
        </p:nvSpPr>
        <p:spPr bwMode="auto">
          <a:xfrm>
            <a:off x="7885113" y="1557338"/>
            <a:ext cx="11015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400" b="1" dirty="0">
                <a:solidFill>
                  <a:srgbClr val="008000"/>
                </a:solidFill>
              </a:rPr>
              <a:t>0,02 €/KWh</a:t>
            </a:r>
          </a:p>
        </p:txBody>
      </p:sp>
      <p:sp>
        <p:nvSpPr>
          <p:cNvPr id="2" name="Rechteck 1"/>
          <p:cNvSpPr/>
          <p:nvPr/>
        </p:nvSpPr>
        <p:spPr bwMode="auto">
          <a:xfrm>
            <a:off x="215516" y="4545124"/>
            <a:ext cx="8677659" cy="649176"/>
          </a:xfrm>
          <a:prstGeom prst="rect">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8" name="Text Box 9"/>
          <p:cNvSpPr txBox="1">
            <a:spLocks noChangeArrowheads="1"/>
          </p:cNvSpPr>
          <p:nvPr/>
        </p:nvSpPr>
        <p:spPr bwMode="auto">
          <a:xfrm>
            <a:off x="323850" y="5175711"/>
            <a:ext cx="454675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400" dirty="0">
                <a:solidFill>
                  <a:schemeClr val="tx2"/>
                </a:solidFill>
              </a:rPr>
              <a:t>Wirkungsgrad P</a:t>
            </a:r>
            <a:r>
              <a:rPr lang="de-DE" altLang="de-DE" sz="2400" baseline="-25000" dirty="0">
                <a:solidFill>
                  <a:schemeClr val="tx2"/>
                </a:solidFill>
              </a:rPr>
              <a:t>2</a:t>
            </a:r>
            <a:r>
              <a:rPr lang="de-DE" altLang="de-DE" sz="2400" dirty="0">
                <a:solidFill>
                  <a:schemeClr val="tx2"/>
                </a:solidFill>
              </a:rPr>
              <a:t>G - G</a:t>
            </a:r>
            <a:r>
              <a:rPr lang="de-DE" altLang="de-DE" sz="2400" baseline="-25000" dirty="0">
                <a:solidFill>
                  <a:schemeClr val="tx2"/>
                </a:solidFill>
              </a:rPr>
              <a:t>2</a:t>
            </a:r>
            <a:r>
              <a:rPr lang="de-DE" altLang="de-DE" sz="2400" dirty="0">
                <a:solidFill>
                  <a:schemeClr val="tx2"/>
                </a:solidFill>
              </a:rPr>
              <a:t>P ca. </a:t>
            </a:r>
            <a:r>
              <a:rPr lang="de-DE" altLang="de-DE" b="1" dirty="0">
                <a:solidFill>
                  <a:srgbClr val="C00000"/>
                </a:solidFill>
              </a:rPr>
              <a:t>26</a:t>
            </a:r>
            <a:r>
              <a:rPr lang="de-DE" altLang="de-DE" sz="2400" b="1" dirty="0">
                <a:solidFill>
                  <a:srgbClr val="C00000"/>
                </a:solidFill>
              </a:rPr>
              <a:t> %</a:t>
            </a:r>
          </a:p>
        </p:txBody>
      </p:sp>
      <p:sp>
        <p:nvSpPr>
          <p:cNvPr id="19" name="Text Box 10"/>
          <p:cNvSpPr txBox="1">
            <a:spLocks noChangeArrowheads="1"/>
          </p:cNvSpPr>
          <p:nvPr/>
        </p:nvSpPr>
        <p:spPr bwMode="auto">
          <a:xfrm>
            <a:off x="310096" y="5779572"/>
            <a:ext cx="81655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lang="de-DE" altLang="de-DE" sz="1600" b="1" dirty="0">
                <a:solidFill>
                  <a:schemeClr val="tx2"/>
                </a:solidFill>
              </a:rPr>
              <a:t>80% H</a:t>
            </a:r>
            <a:r>
              <a:rPr lang="de-DE" altLang="de-DE" sz="1600" b="1" baseline="-25000" dirty="0">
                <a:solidFill>
                  <a:schemeClr val="tx2"/>
                </a:solidFill>
              </a:rPr>
              <a:t>2</a:t>
            </a:r>
            <a:r>
              <a:rPr lang="de-DE" altLang="de-DE" sz="1600" b="1" dirty="0">
                <a:solidFill>
                  <a:schemeClr val="tx2"/>
                </a:solidFill>
              </a:rPr>
              <a:t> Erzeugung / 90% Methanerzeugung /  90 % Druck auf 200 bar / 40% Gasturbinen</a:t>
            </a:r>
          </a:p>
        </p:txBody>
      </p:sp>
      <p:sp>
        <p:nvSpPr>
          <p:cNvPr id="20" name="Text Box 12"/>
          <p:cNvSpPr txBox="1">
            <a:spLocks noChangeArrowheads="1"/>
          </p:cNvSpPr>
          <p:nvPr/>
        </p:nvSpPr>
        <p:spPr bwMode="auto">
          <a:xfrm>
            <a:off x="349170" y="1210876"/>
            <a:ext cx="245451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800" b="1" dirty="0">
                <a:solidFill>
                  <a:srgbClr val="C00000"/>
                </a:solidFill>
              </a:rPr>
              <a:t>ca. </a:t>
            </a:r>
            <a:r>
              <a:rPr lang="de-DE" altLang="de-DE" sz="4800" b="1" dirty="0">
                <a:solidFill>
                  <a:srgbClr val="C00000"/>
                </a:solidFill>
              </a:rPr>
              <a:t>0,59</a:t>
            </a:r>
            <a:r>
              <a:rPr lang="de-DE" altLang="de-DE" sz="1800" b="1" dirty="0">
                <a:solidFill>
                  <a:srgbClr val="C00000"/>
                </a:solidFill>
              </a:rPr>
              <a:t> € /</a:t>
            </a:r>
            <a:r>
              <a:rPr lang="de-DE" altLang="de-DE" sz="2400" b="1" dirty="0">
                <a:solidFill>
                  <a:srgbClr val="C00000"/>
                </a:solidFill>
              </a:rPr>
              <a:t> </a:t>
            </a:r>
            <a:r>
              <a:rPr lang="de-DE" altLang="de-DE" sz="1800" b="1" dirty="0">
                <a:solidFill>
                  <a:srgbClr val="C00000"/>
                </a:solidFill>
              </a:rPr>
              <a:t>kWh</a:t>
            </a:r>
          </a:p>
        </p:txBody>
      </p:sp>
      <p:sp>
        <p:nvSpPr>
          <p:cNvPr id="21" name="Text Box 18"/>
          <p:cNvSpPr txBox="1">
            <a:spLocks noChangeArrowheads="1"/>
          </p:cNvSpPr>
          <p:nvPr/>
        </p:nvSpPr>
        <p:spPr bwMode="auto">
          <a:xfrm>
            <a:off x="3059113" y="3376637"/>
            <a:ext cx="1757212" cy="461665"/>
          </a:xfrm>
          <a:prstGeom prst="rect">
            <a:avLst/>
          </a:prstGeom>
          <a:solidFill>
            <a:schemeClr val="bg1"/>
          </a:solidFill>
          <a:ln>
            <a:noFill/>
          </a:ln>
          <a:effec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2400" b="1" dirty="0">
                <a:solidFill>
                  <a:srgbClr val="008000"/>
                </a:solidFill>
              </a:rPr>
              <a:t>0,09 €/KWh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8BA4EC97-B3E0-4A11-B3D6-8B5EF8BAE6E4}"/>
              </a:ext>
            </a:extLst>
          </p:cNvPr>
          <p:cNvSpPr>
            <a:spLocks noGrp="1"/>
          </p:cNvSpPr>
          <p:nvPr>
            <p:ph type="sldNum" sz="quarter" idx="12"/>
          </p:nvPr>
        </p:nvSpPr>
        <p:spPr/>
        <p:txBody>
          <a:bodyPr/>
          <a:lstStyle/>
          <a:p>
            <a:pPr lvl="1">
              <a:defRPr/>
            </a:pPr>
            <a:fld id="{75CF06A5-FA69-4E60-A97D-2E367DEC9131}" type="slidenum">
              <a:rPr lang="de-DE" altLang="de-DE" smtClean="0"/>
              <a:pPr lvl="1">
                <a:defRPr/>
              </a:pPr>
              <a:t>167</a:t>
            </a:fld>
            <a:endParaRPr lang="de-DE" altLang="de-DE">
              <a:latin typeface="+mn-lt"/>
            </a:endParaRPr>
          </a:p>
        </p:txBody>
      </p:sp>
    </p:spTree>
    <p:extLst>
      <p:ext uri="{BB962C8B-B14F-4D97-AF65-F5344CB8AC3E}">
        <p14:creationId xmlns:p14="http://schemas.microsoft.com/office/powerpoint/2010/main" val="288148375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0"/>
                                        <p:tgtEl>
                                          <p:spTgt spid="18"/>
                                        </p:tgtEl>
                                      </p:cBhvr>
                                    </p:animEffect>
                                    <p:anim calcmode="lin" valueType="num">
                                      <p:cBhvr>
                                        <p:cTn id="8" dur="3000" fill="hold"/>
                                        <p:tgtEl>
                                          <p:spTgt spid="18"/>
                                        </p:tgtEl>
                                        <p:attrNameLst>
                                          <p:attrName>ppt_x</p:attrName>
                                        </p:attrNameLst>
                                      </p:cBhvr>
                                      <p:tavLst>
                                        <p:tav tm="0">
                                          <p:val>
                                            <p:strVal val="#ppt_x"/>
                                          </p:val>
                                        </p:tav>
                                        <p:tav tm="100000">
                                          <p:val>
                                            <p:strVal val="#ppt_x"/>
                                          </p:val>
                                        </p:tav>
                                      </p:tavLst>
                                    </p:anim>
                                    <p:anim calcmode="lin" valueType="num">
                                      <p:cBhvr>
                                        <p:cTn id="9" dur="3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5000"/>
                            </p:stCondLst>
                            <p:childTnLst>
                              <p:par>
                                <p:cTn id="11" presetID="42" presetClass="entr" presetSubtype="0" fill="hold" grpId="0" nodeType="afterEffect">
                                  <p:stCondLst>
                                    <p:cond delay="1400"/>
                                  </p:stCondLst>
                                  <p:childTnLst>
                                    <p:set>
                                      <p:cBhvr>
                                        <p:cTn id="12" dur="1" fill="hold">
                                          <p:stCondLst>
                                            <p:cond delay="0"/>
                                          </p:stCondLst>
                                        </p:cTn>
                                        <p:tgtEl>
                                          <p:spTgt spid="143368"/>
                                        </p:tgtEl>
                                        <p:attrNameLst>
                                          <p:attrName>style.visibility</p:attrName>
                                        </p:attrNameLst>
                                      </p:cBhvr>
                                      <p:to>
                                        <p:strVal val="visible"/>
                                      </p:to>
                                    </p:set>
                                    <p:animEffect transition="in" filter="fade">
                                      <p:cBhvr>
                                        <p:cTn id="13" dur="3000"/>
                                        <p:tgtEl>
                                          <p:spTgt spid="143368"/>
                                        </p:tgtEl>
                                      </p:cBhvr>
                                    </p:animEffect>
                                    <p:anim calcmode="lin" valueType="num">
                                      <p:cBhvr>
                                        <p:cTn id="14" dur="3000" fill="hold"/>
                                        <p:tgtEl>
                                          <p:spTgt spid="143368"/>
                                        </p:tgtEl>
                                        <p:attrNameLst>
                                          <p:attrName>ppt_x</p:attrName>
                                        </p:attrNameLst>
                                      </p:cBhvr>
                                      <p:tavLst>
                                        <p:tav tm="0">
                                          <p:val>
                                            <p:strVal val="#ppt_x"/>
                                          </p:val>
                                        </p:tav>
                                        <p:tav tm="100000">
                                          <p:val>
                                            <p:strVal val="#ppt_x"/>
                                          </p:val>
                                        </p:tav>
                                      </p:tavLst>
                                    </p:anim>
                                    <p:anim calcmode="lin" valueType="num">
                                      <p:cBhvr>
                                        <p:cTn id="15" dur="3000" fill="hold"/>
                                        <p:tgtEl>
                                          <p:spTgt spid="143368"/>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590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8" grpId="0"/>
      <p:bldP spid="18" grpId="0"/>
      <p:bldP spid="20"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362"/>
            <a:ext cx="8229600" cy="814102"/>
          </a:xfrm>
        </p:spPr>
        <p:txBody>
          <a:bodyPr/>
          <a:lstStyle/>
          <a:p>
            <a:r>
              <a:rPr lang="de-DE" dirty="0"/>
              <a:t>Subventionen fossiler Energien</a:t>
            </a:r>
          </a:p>
        </p:txBody>
      </p:sp>
      <p:pic>
        <p:nvPicPr>
          <p:cNvPr id="6" name="Grafik 5"/>
          <p:cNvPicPr>
            <a:picLocks noChangeAspect="1"/>
          </p:cNvPicPr>
          <p:nvPr/>
        </p:nvPicPr>
        <p:blipFill>
          <a:blip r:embed="rId2"/>
          <a:stretch>
            <a:fillRect/>
          </a:stretch>
        </p:blipFill>
        <p:spPr>
          <a:xfrm>
            <a:off x="215516" y="1808820"/>
            <a:ext cx="4076298" cy="4110211"/>
          </a:xfrm>
          <a:prstGeom prst="rect">
            <a:avLst/>
          </a:prstGeom>
        </p:spPr>
      </p:pic>
      <p:sp>
        <p:nvSpPr>
          <p:cNvPr id="7" name="Rechteck 6"/>
          <p:cNvSpPr/>
          <p:nvPr/>
        </p:nvSpPr>
        <p:spPr>
          <a:xfrm>
            <a:off x="212166" y="816464"/>
            <a:ext cx="8474634" cy="738664"/>
          </a:xfrm>
          <a:prstGeom prst="rect">
            <a:avLst/>
          </a:prstGeom>
        </p:spPr>
        <p:txBody>
          <a:bodyPr wrap="square">
            <a:spAutoFit/>
          </a:bodyPr>
          <a:lstStyle/>
          <a:p>
            <a:r>
              <a:rPr lang="de-DE" sz="2400" b="1" dirty="0">
                <a:solidFill>
                  <a:srgbClr val="151515"/>
                </a:solidFill>
                <a:latin typeface="-apple-system"/>
              </a:rPr>
              <a:t>Skandal: </a:t>
            </a:r>
            <a:r>
              <a:rPr lang="de-DE" b="1" dirty="0">
                <a:solidFill>
                  <a:srgbClr val="151515"/>
                </a:solidFill>
                <a:latin typeface="-apple-system"/>
              </a:rPr>
              <a:t>70 Milliarden Euro Steuergelder für fossile statt erneuerbare Energien</a:t>
            </a:r>
          </a:p>
          <a:p>
            <a:r>
              <a:rPr lang="de-DE" dirty="0">
                <a:solidFill>
                  <a:srgbClr val="151515"/>
                </a:solidFill>
                <a:latin typeface="-apple-system"/>
              </a:rPr>
              <a:t>10. September 2023  </a:t>
            </a:r>
            <a:r>
              <a:rPr lang="de-DE" dirty="0">
                <a:solidFill>
                  <a:srgbClr val="4A6784"/>
                </a:solidFill>
                <a:latin typeface="-apple-system"/>
                <a:hlinkClick r:id="rId3" tooltip="Weitere Artikel von Hans-Josef Fell"/>
              </a:rPr>
              <a:t>Hans-Josef Fell</a:t>
            </a:r>
            <a:r>
              <a:rPr lang="de-DE" dirty="0">
                <a:solidFill>
                  <a:srgbClr val="4A6784"/>
                </a:solidFill>
                <a:latin typeface="-apple-system"/>
              </a:rPr>
              <a:t>. (</a:t>
            </a:r>
            <a:r>
              <a:rPr lang="de-DE" sz="1800" b="1" dirty="0">
                <a:solidFill>
                  <a:srgbClr val="4A6784"/>
                </a:solidFill>
                <a:latin typeface="-apple-system"/>
              </a:rPr>
              <a:t>Daten von DIW)</a:t>
            </a:r>
            <a:endParaRPr lang="de-DE" sz="1800" b="1" i="0" dirty="0">
              <a:solidFill>
                <a:srgbClr val="151515"/>
              </a:solidFill>
              <a:effectLst/>
              <a:latin typeface="-apple-system"/>
            </a:endParaRPr>
          </a:p>
        </p:txBody>
      </p:sp>
      <p:sp>
        <p:nvSpPr>
          <p:cNvPr id="8" name="Textfeld 7"/>
          <p:cNvSpPr txBox="1"/>
          <p:nvPr/>
        </p:nvSpPr>
        <p:spPr>
          <a:xfrm>
            <a:off x="5039545" y="1630566"/>
            <a:ext cx="4104455" cy="2893100"/>
          </a:xfrm>
          <a:prstGeom prst="rect">
            <a:avLst/>
          </a:prstGeom>
          <a:noFill/>
        </p:spPr>
        <p:txBody>
          <a:bodyPr wrap="square" rtlCol="0">
            <a:spAutoFit/>
          </a:bodyPr>
          <a:lstStyle/>
          <a:p>
            <a:r>
              <a:rPr lang="de-DE" sz="1800" b="1" dirty="0"/>
              <a:t>		          </a:t>
            </a:r>
            <a:r>
              <a:rPr lang="de-DE" sz="1800" b="1" dirty="0" err="1"/>
              <a:t>Mrd</a:t>
            </a:r>
            <a:r>
              <a:rPr lang="de-DE" sz="1800" b="1" dirty="0"/>
              <a:t> €/a </a:t>
            </a:r>
          </a:p>
          <a:p>
            <a:endParaRPr lang="de-DE" sz="1800" b="1" dirty="0"/>
          </a:p>
          <a:p>
            <a:r>
              <a:rPr lang="de-DE" sz="1800" b="1" dirty="0"/>
              <a:t>Flugbenzin		13</a:t>
            </a:r>
          </a:p>
          <a:p>
            <a:r>
              <a:rPr lang="de-DE" sz="1800" b="1" dirty="0"/>
              <a:t>Diesel			12</a:t>
            </a:r>
          </a:p>
          <a:p>
            <a:r>
              <a:rPr lang="de-DE" sz="1800" b="1" dirty="0"/>
              <a:t>Dienstwagen		5</a:t>
            </a:r>
          </a:p>
          <a:p>
            <a:r>
              <a:rPr lang="de-DE" sz="1800" b="1" dirty="0"/>
              <a:t>energieintensive Industrie	6</a:t>
            </a:r>
          </a:p>
          <a:p>
            <a:endParaRPr lang="de-DE" sz="1800" b="1" dirty="0"/>
          </a:p>
          <a:p>
            <a:r>
              <a:rPr lang="de-DE" sz="1800" b="1" dirty="0"/>
              <a:t>Summe 			</a:t>
            </a:r>
            <a:r>
              <a:rPr lang="de-DE" sz="4000" b="1" dirty="0"/>
              <a:t>36</a:t>
            </a:r>
            <a:r>
              <a:rPr lang="de-DE" dirty="0"/>
              <a:t>		</a:t>
            </a:r>
          </a:p>
        </p:txBody>
      </p:sp>
      <p:sp>
        <p:nvSpPr>
          <p:cNvPr id="9" name="Rechteck 8"/>
          <p:cNvSpPr/>
          <p:nvPr/>
        </p:nvSpPr>
        <p:spPr>
          <a:xfrm>
            <a:off x="4441243" y="4800665"/>
            <a:ext cx="4572000" cy="1323439"/>
          </a:xfrm>
          <a:prstGeom prst="rect">
            <a:avLst/>
          </a:prstGeom>
        </p:spPr>
        <p:txBody>
          <a:bodyPr>
            <a:spAutoFit/>
          </a:bodyPr>
          <a:lstStyle/>
          <a:p>
            <a:r>
              <a:rPr lang="de-DE" b="1" dirty="0">
                <a:solidFill>
                  <a:srgbClr val="151515"/>
                </a:solidFill>
                <a:latin typeface="-apple-system"/>
              </a:rPr>
              <a:t>Insgesamt belaufen sich die vom Steuerzahler aufzubringenden Bundesmittel der gecharterten schwimmenden LNG-Terminalschiffe auf mindestens 7,3 Milliarden Euro.</a:t>
            </a:r>
            <a:endParaRPr lang="de-DE" b="1" dirty="0"/>
          </a:p>
        </p:txBody>
      </p:sp>
      <p:sp>
        <p:nvSpPr>
          <p:cNvPr id="10" name="Fußzeilenplatzhalter 9"/>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BE4B364C-D116-4F8B-8246-3524C06BB577}"/>
              </a:ext>
            </a:extLst>
          </p:cNvPr>
          <p:cNvSpPr>
            <a:spLocks noGrp="1"/>
          </p:cNvSpPr>
          <p:nvPr>
            <p:ph type="sldNum" sz="quarter" idx="12"/>
          </p:nvPr>
        </p:nvSpPr>
        <p:spPr/>
        <p:txBody>
          <a:bodyPr/>
          <a:lstStyle/>
          <a:p>
            <a:pPr>
              <a:defRPr/>
            </a:pPr>
            <a:fld id="{1C2867A0-F623-427E-AB3E-7CA64D419047}" type="slidenum">
              <a:rPr lang="de-DE" altLang="de-DE" smtClean="0"/>
              <a:pPr>
                <a:defRPr/>
              </a:pPr>
              <a:t>168</a:t>
            </a:fld>
            <a:endParaRPr lang="de-DE" altLang="de-DE"/>
          </a:p>
        </p:txBody>
      </p:sp>
    </p:spTree>
    <p:extLst>
      <p:ext uri="{BB962C8B-B14F-4D97-AF65-F5344CB8AC3E}">
        <p14:creationId xmlns:p14="http://schemas.microsoft.com/office/powerpoint/2010/main" val="7632678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87524" y="2816932"/>
            <a:ext cx="8229600" cy="896963"/>
          </a:xfrm>
        </p:spPr>
        <p:txBody>
          <a:bodyPr/>
          <a:lstStyle/>
          <a:p>
            <a:pPr marL="0" indent="0" algn="ctr">
              <a:buNone/>
            </a:pPr>
            <a:r>
              <a:rPr lang="de-DE" sz="6000" dirty="0"/>
              <a:t>Kernenergie - Folien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76D64A8E-44F1-480F-8D3B-9D74F3C9EE2D}"/>
              </a:ext>
            </a:extLst>
          </p:cNvPr>
          <p:cNvSpPr>
            <a:spLocks noGrp="1"/>
          </p:cNvSpPr>
          <p:nvPr>
            <p:ph type="sldNum" sz="quarter" idx="12"/>
          </p:nvPr>
        </p:nvSpPr>
        <p:spPr/>
        <p:txBody>
          <a:bodyPr/>
          <a:lstStyle/>
          <a:p>
            <a:pPr>
              <a:defRPr/>
            </a:pPr>
            <a:fld id="{1C2867A0-F623-427E-AB3E-7CA64D419047}" type="slidenum">
              <a:rPr lang="de-DE" altLang="de-DE" smtClean="0"/>
              <a:pPr>
                <a:defRPr/>
              </a:pPr>
              <a:t>169</a:t>
            </a:fld>
            <a:endParaRPr lang="de-DE" altLang="de-DE"/>
          </a:p>
        </p:txBody>
      </p:sp>
    </p:spTree>
    <p:extLst>
      <p:ext uri="{BB962C8B-B14F-4D97-AF65-F5344CB8AC3E}">
        <p14:creationId xmlns:p14="http://schemas.microsoft.com/office/powerpoint/2010/main" val="307456856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EC7E5770-4E8E-1E40-9F09-C7412BCA2FA7}"/>
              </a:ext>
            </a:extLst>
          </p:cNvPr>
          <p:cNvPicPr>
            <a:picLocks noChangeAspect="1"/>
          </p:cNvPicPr>
          <p:nvPr/>
        </p:nvPicPr>
        <p:blipFill>
          <a:blip r:embed="rId3"/>
          <a:stretch>
            <a:fillRect/>
          </a:stretch>
        </p:blipFill>
        <p:spPr>
          <a:xfrm>
            <a:off x="166138" y="993913"/>
            <a:ext cx="8588979" cy="4278791"/>
          </a:xfrm>
          <a:prstGeom prst="rect">
            <a:avLst/>
          </a:prstGeom>
        </p:spPr>
      </p:pic>
      <p:sp>
        <p:nvSpPr>
          <p:cNvPr id="11" name="Rechteck 10">
            <a:extLst>
              <a:ext uri="{FF2B5EF4-FFF2-40B4-BE49-F238E27FC236}">
                <a16:creationId xmlns:a16="http://schemas.microsoft.com/office/drawing/2014/main" id="{490A94BD-FF2B-A343-BECF-12964A2099A9}"/>
              </a:ext>
            </a:extLst>
          </p:cNvPr>
          <p:cNvSpPr/>
          <p:nvPr/>
        </p:nvSpPr>
        <p:spPr>
          <a:xfrm>
            <a:off x="5976550" y="6736370"/>
            <a:ext cx="348172" cy="461665"/>
          </a:xfrm>
          <a:prstGeom prst="rect">
            <a:avLst/>
          </a:prstGeom>
        </p:spPr>
        <p:txBody>
          <a:bodyPr wrap="none">
            <a:spAutoFit/>
          </a:bodyPr>
          <a:lstStyle/>
          <a:p>
            <a:r>
              <a:rPr lang="de-DE" sz="2400" b="1" dirty="0"/>
              <a:t>..</a:t>
            </a:r>
          </a:p>
        </p:txBody>
      </p:sp>
      <p:sp>
        <p:nvSpPr>
          <p:cNvPr id="12" name="Rechteck 11">
            <a:extLst>
              <a:ext uri="{FF2B5EF4-FFF2-40B4-BE49-F238E27FC236}">
                <a16:creationId xmlns:a16="http://schemas.microsoft.com/office/drawing/2014/main" id="{FD472009-1772-7946-A329-62146A5ECCD8}"/>
              </a:ext>
            </a:extLst>
          </p:cNvPr>
          <p:cNvSpPr/>
          <p:nvPr/>
        </p:nvSpPr>
        <p:spPr>
          <a:xfrm>
            <a:off x="3428842" y="5359833"/>
            <a:ext cx="1156150" cy="646331"/>
          </a:xfrm>
          <a:prstGeom prst="rect">
            <a:avLst/>
          </a:prstGeom>
        </p:spPr>
        <p:txBody>
          <a:bodyPr wrap="none">
            <a:spAutoFit/>
          </a:bodyPr>
          <a:lstStyle/>
          <a:p>
            <a:pPr algn="ctr"/>
            <a:r>
              <a:rPr lang="de-DE" dirty="0" err="1"/>
              <a:t>Phillisburg</a:t>
            </a:r>
            <a:endParaRPr lang="de-DE" dirty="0"/>
          </a:p>
          <a:p>
            <a:pPr algn="ctr"/>
            <a:r>
              <a:rPr lang="de-DE" dirty="0" err="1"/>
              <a:t>Gösgen</a:t>
            </a:r>
            <a:endParaRPr lang="de-DE" dirty="0"/>
          </a:p>
        </p:txBody>
      </p:sp>
      <p:sp>
        <p:nvSpPr>
          <p:cNvPr id="16" name="Titel 1">
            <a:extLst>
              <a:ext uri="{FF2B5EF4-FFF2-40B4-BE49-F238E27FC236}">
                <a16:creationId xmlns:a16="http://schemas.microsoft.com/office/drawing/2014/main" id="{EF70C9C1-9E8F-D141-A5A1-BA9569B79FF0}"/>
              </a:ext>
            </a:extLst>
          </p:cNvPr>
          <p:cNvSpPr txBox="1">
            <a:spLocks/>
          </p:cNvSpPr>
          <p:nvPr/>
        </p:nvSpPr>
        <p:spPr>
          <a:xfrm>
            <a:off x="1133809" y="-5938"/>
            <a:ext cx="7124601" cy="7805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ea typeface="+mn-ea"/>
                <a:cs typeface="+mn-cs"/>
              </a:rPr>
              <a:t>Entwicklung von Kernkraftwerken</a:t>
            </a:r>
          </a:p>
        </p:txBody>
      </p:sp>
      <p:sp>
        <p:nvSpPr>
          <p:cNvPr id="6" name="Rechteck 5">
            <a:extLst>
              <a:ext uri="{FF2B5EF4-FFF2-40B4-BE49-F238E27FC236}">
                <a16:creationId xmlns:a16="http://schemas.microsoft.com/office/drawing/2014/main" id="{C2B2EE4C-1B85-7148-9158-52EFF48EEDA5}"/>
              </a:ext>
            </a:extLst>
          </p:cNvPr>
          <p:cNvSpPr/>
          <p:nvPr/>
        </p:nvSpPr>
        <p:spPr>
          <a:xfrm>
            <a:off x="2263429" y="5293484"/>
            <a:ext cx="1320985" cy="1200329"/>
          </a:xfrm>
          <a:prstGeom prst="rect">
            <a:avLst/>
          </a:prstGeom>
        </p:spPr>
        <p:txBody>
          <a:bodyPr wrap="square">
            <a:spAutoFit/>
          </a:bodyPr>
          <a:lstStyle/>
          <a:p>
            <a:pPr algn="ctr"/>
            <a:r>
              <a:rPr lang="de-DE" dirty="0" err="1">
                <a:solidFill>
                  <a:srgbClr val="FF0000"/>
                </a:solidFill>
              </a:rPr>
              <a:t>Harrisburg</a:t>
            </a:r>
            <a:endParaRPr lang="de-DE" dirty="0">
              <a:solidFill>
                <a:srgbClr val="FF0000"/>
              </a:solidFill>
            </a:endParaRPr>
          </a:p>
          <a:p>
            <a:pPr algn="ctr"/>
            <a:r>
              <a:rPr lang="de-DE" dirty="0" err="1">
                <a:solidFill>
                  <a:srgbClr val="FF0000"/>
                </a:solidFill>
              </a:rPr>
              <a:t>Fokushima</a:t>
            </a:r>
            <a:r>
              <a:rPr lang="de-DE" dirty="0">
                <a:solidFill>
                  <a:srgbClr val="FF0000"/>
                </a:solidFill>
              </a:rPr>
              <a:t> </a:t>
            </a:r>
            <a:r>
              <a:rPr lang="de-DE" dirty="0"/>
              <a:t>Mühleberg</a:t>
            </a:r>
          </a:p>
          <a:p>
            <a:pPr algn="ctr"/>
            <a:r>
              <a:rPr lang="de-DE" dirty="0" err="1"/>
              <a:t>Fessenheim</a:t>
            </a:r>
            <a:endParaRPr lang="de-DE" dirty="0"/>
          </a:p>
        </p:txBody>
      </p:sp>
      <p:sp>
        <p:nvSpPr>
          <p:cNvPr id="13" name="Rechteck 12">
            <a:extLst>
              <a:ext uri="{FF2B5EF4-FFF2-40B4-BE49-F238E27FC236}">
                <a16:creationId xmlns:a16="http://schemas.microsoft.com/office/drawing/2014/main" id="{FD472009-1772-7946-A329-62146A5ECCD8}"/>
              </a:ext>
            </a:extLst>
          </p:cNvPr>
          <p:cNvSpPr/>
          <p:nvPr/>
        </p:nvSpPr>
        <p:spPr>
          <a:xfrm>
            <a:off x="4644549" y="5452166"/>
            <a:ext cx="817340" cy="369332"/>
          </a:xfrm>
          <a:prstGeom prst="rect">
            <a:avLst/>
          </a:prstGeom>
        </p:spPr>
        <p:txBody>
          <a:bodyPr wrap="none">
            <a:spAutoFit/>
          </a:bodyPr>
          <a:lstStyle/>
          <a:p>
            <a:pPr algn="ctr"/>
            <a:r>
              <a:rPr lang="de-DE" dirty="0"/>
              <a:t>Konvoi</a:t>
            </a:r>
          </a:p>
        </p:txBody>
      </p:sp>
      <p:sp>
        <p:nvSpPr>
          <p:cNvPr id="3" name="Rechteck 2"/>
          <p:cNvSpPr/>
          <p:nvPr/>
        </p:nvSpPr>
        <p:spPr>
          <a:xfrm>
            <a:off x="5461889" y="1082566"/>
            <a:ext cx="3293228" cy="41797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556AA8FE-27B0-4748-8457-1B1935253DCC}"/>
              </a:ext>
            </a:extLst>
          </p:cNvPr>
          <p:cNvSpPr>
            <a:spLocks noGrp="1"/>
          </p:cNvSpPr>
          <p:nvPr>
            <p:ph type="sldNum" sz="quarter" idx="12"/>
          </p:nvPr>
        </p:nvSpPr>
        <p:spPr/>
        <p:txBody>
          <a:bodyPr/>
          <a:lstStyle/>
          <a:p>
            <a:pPr>
              <a:defRPr/>
            </a:pPr>
            <a:fld id="{BF9384B9-D178-4EB3-9DF3-52B803BAE356}" type="slidenum">
              <a:rPr lang="de-DE" altLang="de-DE" smtClean="0"/>
              <a:pPr>
                <a:defRPr/>
              </a:pPr>
              <a:t>170</a:t>
            </a:fld>
            <a:endParaRPr lang="de-DE" altLang="de-DE"/>
          </a:p>
        </p:txBody>
      </p:sp>
    </p:spTree>
    <p:extLst>
      <p:ext uri="{BB962C8B-B14F-4D97-AF65-F5344CB8AC3E}">
        <p14:creationId xmlns:p14="http://schemas.microsoft.com/office/powerpoint/2010/main" val="110281699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EC7E5770-4E8E-1E40-9F09-C7412BCA2FA7}"/>
              </a:ext>
            </a:extLst>
          </p:cNvPr>
          <p:cNvPicPr>
            <a:picLocks noChangeAspect="1"/>
          </p:cNvPicPr>
          <p:nvPr/>
        </p:nvPicPr>
        <p:blipFill>
          <a:blip r:embed="rId3"/>
          <a:stretch>
            <a:fillRect/>
          </a:stretch>
        </p:blipFill>
        <p:spPr>
          <a:xfrm>
            <a:off x="166138" y="993913"/>
            <a:ext cx="8588979" cy="4278791"/>
          </a:xfrm>
          <a:prstGeom prst="rect">
            <a:avLst/>
          </a:prstGeom>
        </p:spPr>
      </p:pic>
      <p:sp>
        <p:nvSpPr>
          <p:cNvPr id="11" name="Rechteck 10">
            <a:extLst>
              <a:ext uri="{FF2B5EF4-FFF2-40B4-BE49-F238E27FC236}">
                <a16:creationId xmlns:a16="http://schemas.microsoft.com/office/drawing/2014/main" id="{490A94BD-FF2B-A343-BECF-12964A2099A9}"/>
              </a:ext>
            </a:extLst>
          </p:cNvPr>
          <p:cNvSpPr/>
          <p:nvPr/>
        </p:nvSpPr>
        <p:spPr>
          <a:xfrm>
            <a:off x="5976550" y="6736370"/>
            <a:ext cx="348172" cy="461665"/>
          </a:xfrm>
          <a:prstGeom prst="rect">
            <a:avLst/>
          </a:prstGeom>
        </p:spPr>
        <p:txBody>
          <a:bodyPr wrap="none">
            <a:spAutoFit/>
          </a:bodyPr>
          <a:lstStyle/>
          <a:p>
            <a:r>
              <a:rPr lang="de-DE" sz="2400" b="1" dirty="0"/>
              <a:t>..</a:t>
            </a:r>
          </a:p>
        </p:txBody>
      </p:sp>
      <p:sp>
        <p:nvSpPr>
          <p:cNvPr id="4" name="Rechteck 3">
            <a:extLst>
              <a:ext uri="{FF2B5EF4-FFF2-40B4-BE49-F238E27FC236}">
                <a16:creationId xmlns:a16="http://schemas.microsoft.com/office/drawing/2014/main" id="{B5E637EE-7162-324E-88A0-919941475E3E}"/>
              </a:ext>
            </a:extLst>
          </p:cNvPr>
          <p:cNvSpPr/>
          <p:nvPr/>
        </p:nvSpPr>
        <p:spPr>
          <a:xfrm>
            <a:off x="756745" y="792845"/>
            <a:ext cx="2346449" cy="646331"/>
          </a:xfrm>
          <a:prstGeom prst="rect">
            <a:avLst/>
          </a:prstGeom>
          <a:solidFill>
            <a:schemeClr val="accent2">
              <a:lumMod val="20000"/>
              <a:lumOff val="80000"/>
            </a:schemeClr>
          </a:solidFill>
        </p:spPr>
        <p:txBody>
          <a:bodyPr wrap="square">
            <a:spAutoFit/>
          </a:bodyPr>
          <a:lstStyle/>
          <a:p>
            <a:pPr algn="ctr"/>
            <a:r>
              <a:rPr lang="de-DE" b="1" dirty="0" err="1">
                <a:solidFill>
                  <a:schemeClr val="accent2">
                    <a:lumMod val="75000"/>
                  </a:schemeClr>
                </a:solidFill>
              </a:rPr>
              <a:t>Tschernobil</a:t>
            </a:r>
            <a:r>
              <a:rPr lang="de-DE" dirty="0">
                <a:solidFill>
                  <a:schemeClr val="accent2">
                    <a:lumMod val="75000"/>
                  </a:schemeClr>
                </a:solidFill>
              </a:rPr>
              <a:t> </a:t>
            </a:r>
          </a:p>
          <a:p>
            <a:pPr algn="ctr"/>
            <a:r>
              <a:rPr lang="de-DE" dirty="0">
                <a:solidFill>
                  <a:schemeClr val="accent2">
                    <a:lumMod val="75000"/>
                  </a:schemeClr>
                </a:solidFill>
              </a:rPr>
              <a:t>(militärscher Reaktor)</a:t>
            </a:r>
          </a:p>
        </p:txBody>
      </p:sp>
      <p:sp>
        <p:nvSpPr>
          <p:cNvPr id="12" name="Rechteck 11">
            <a:extLst>
              <a:ext uri="{FF2B5EF4-FFF2-40B4-BE49-F238E27FC236}">
                <a16:creationId xmlns:a16="http://schemas.microsoft.com/office/drawing/2014/main" id="{FD472009-1772-7946-A329-62146A5ECCD8}"/>
              </a:ext>
            </a:extLst>
          </p:cNvPr>
          <p:cNvSpPr/>
          <p:nvPr/>
        </p:nvSpPr>
        <p:spPr>
          <a:xfrm>
            <a:off x="3428842" y="5359833"/>
            <a:ext cx="1156150" cy="646331"/>
          </a:xfrm>
          <a:prstGeom prst="rect">
            <a:avLst/>
          </a:prstGeom>
        </p:spPr>
        <p:txBody>
          <a:bodyPr wrap="none">
            <a:spAutoFit/>
          </a:bodyPr>
          <a:lstStyle/>
          <a:p>
            <a:pPr algn="ctr"/>
            <a:r>
              <a:rPr lang="de-DE" dirty="0" err="1"/>
              <a:t>Phillisburg</a:t>
            </a:r>
            <a:endParaRPr lang="de-DE" dirty="0"/>
          </a:p>
          <a:p>
            <a:pPr algn="ctr"/>
            <a:r>
              <a:rPr lang="de-DE" dirty="0" err="1"/>
              <a:t>Gösgen</a:t>
            </a:r>
            <a:endParaRPr lang="de-DE" dirty="0"/>
          </a:p>
        </p:txBody>
      </p:sp>
      <p:sp>
        <p:nvSpPr>
          <p:cNvPr id="16" name="Titel 1">
            <a:extLst>
              <a:ext uri="{FF2B5EF4-FFF2-40B4-BE49-F238E27FC236}">
                <a16:creationId xmlns:a16="http://schemas.microsoft.com/office/drawing/2014/main" id="{EF70C9C1-9E8F-D141-A5A1-BA9569B79FF0}"/>
              </a:ext>
            </a:extLst>
          </p:cNvPr>
          <p:cNvSpPr txBox="1">
            <a:spLocks/>
          </p:cNvSpPr>
          <p:nvPr/>
        </p:nvSpPr>
        <p:spPr>
          <a:xfrm>
            <a:off x="1133809" y="-5938"/>
            <a:ext cx="7124601" cy="7805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ea typeface="+mn-ea"/>
                <a:cs typeface="+mn-cs"/>
              </a:rPr>
              <a:t>Entwicklung von Kernkraftwerken</a:t>
            </a:r>
          </a:p>
        </p:txBody>
      </p:sp>
      <p:sp>
        <p:nvSpPr>
          <p:cNvPr id="6" name="Rechteck 5">
            <a:extLst>
              <a:ext uri="{FF2B5EF4-FFF2-40B4-BE49-F238E27FC236}">
                <a16:creationId xmlns:a16="http://schemas.microsoft.com/office/drawing/2014/main" id="{C2B2EE4C-1B85-7148-9158-52EFF48EEDA5}"/>
              </a:ext>
            </a:extLst>
          </p:cNvPr>
          <p:cNvSpPr/>
          <p:nvPr/>
        </p:nvSpPr>
        <p:spPr>
          <a:xfrm>
            <a:off x="2263429" y="5293484"/>
            <a:ext cx="1320985" cy="1200329"/>
          </a:xfrm>
          <a:prstGeom prst="rect">
            <a:avLst/>
          </a:prstGeom>
        </p:spPr>
        <p:txBody>
          <a:bodyPr wrap="square">
            <a:spAutoFit/>
          </a:bodyPr>
          <a:lstStyle/>
          <a:p>
            <a:pPr algn="ctr"/>
            <a:r>
              <a:rPr lang="de-DE" dirty="0" err="1">
                <a:solidFill>
                  <a:srgbClr val="FF0000"/>
                </a:solidFill>
              </a:rPr>
              <a:t>Harrisburg</a:t>
            </a:r>
            <a:endParaRPr lang="de-DE" dirty="0">
              <a:solidFill>
                <a:srgbClr val="FF0000"/>
              </a:solidFill>
            </a:endParaRPr>
          </a:p>
          <a:p>
            <a:pPr algn="ctr"/>
            <a:r>
              <a:rPr lang="de-DE" dirty="0" err="1">
                <a:solidFill>
                  <a:srgbClr val="FF0000"/>
                </a:solidFill>
              </a:rPr>
              <a:t>Fokushima</a:t>
            </a:r>
            <a:r>
              <a:rPr lang="de-DE" dirty="0">
                <a:solidFill>
                  <a:srgbClr val="FF0000"/>
                </a:solidFill>
              </a:rPr>
              <a:t> </a:t>
            </a:r>
            <a:r>
              <a:rPr lang="de-DE" dirty="0"/>
              <a:t>Mühleberg</a:t>
            </a:r>
          </a:p>
          <a:p>
            <a:pPr algn="ctr"/>
            <a:r>
              <a:rPr lang="de-DE" dirty="0" err="1"/>
              <a:t>Fessenheim</a:t>
            </a:r>
            <a:endParaRPr lang="de-DE" dirty="0"/>
          </a:p>
        </p:txBody>
      </p:sp>
      <p:sp>
        <p:nvSpPr>
          <p:cNvPr id="13" name="Rechteck 12">
            <a:extLst>
              <a:ext uri="{FF2B5EF4-FFF2-40B4-BE49-F238E27FC236}">
                <a16:creationId xmlns:a16="http://schemas.microsoft.com/office/drawing/2014/main" id="{FD472009-1772-7946-A329-62146A5ECCD8}"/>
              </a:ext>
            </a:extLst>
          </p:cNvPr>
          <p:cNvSpPr/>
          <p:nvPr/>
        </p:nvSpPr>
        <p:spPr>
          <a:xfrm>
            <a:off x="4644549" y="5452166"/>
            <a:ext cx="817340" cy="369332"/>
          </a:xfrm>
          <a:prstGeom prst="rect">
            <a:avLst/>
          </a:prstGeom>
        </p:spPr>
        <p:txBody>
          <a:bodyPr wrap="none">
            <a:spAutoFit/>
          </a:bodyPr>
          <a:lstStyle/>
          <a:p>
            <a:pPr algn="ctr"/>
            <a:r>
              <a:rPr lang="de-DE" dirty="0"/>
              <a:t>Konvoi</a:t>
            </a:r>
          </a:p>
        </p:txBody>
      </p:sp>
      <p:sp>
        <p:nvSpPr>
          <p:cNvPr id="3" name="Rechteck 2"/>
          <p:cNvSpPr/>
          <p:nvPr/>
        </p:nvSpPr>
        <p:spPr>
          <a:xfrm>
            <a:off x="5461889" y="1082566"/>
            <a:ext cx="3293228" cy="41797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9B872FEB-1884-40E8-9A46-9AFF49F549E9}"/>
              </a:ext>
            </a:extLst>
          </p:cNvPr>
          <p:cNvSpPr>
            <a:spLocks noGrp="1"/>
          </p:cNvSpPr>
          <p:nvPr>
            <p:ph type="sldNum" sz="quarter" idx="12"/>
          </p:nvPr>
        </p:nvSpPr>
        <p:spPr/>
        <p:txBody>
          <a:bodyPr/>
          <a:lstStyle/>
          <a:p>
            <a:pPr>
              <a:defRPr/>
            </a:pPr>
            <a:fld id="{BF9384B9-D178-4EB3-9DF3-52B803BAE356}" type="slidenum">
              <a:rPr lang="de-DE" altLang="de-DE" smtClean="0"/>
              <a:pPr>
                <a:defRPr/>
              </a:pPr>
              <a:t>171</a:t>
            </a:fld>
            <a:endParaRPr lang="de-DE" altLang="de-DE"/>
          </a:p>
        </p:txBody>
      </p:sp>
    </p:spTree>
    <p:extLst>
      <p:ext uri="{BB962C8B-B14F-4D97-AF65-F5344CB8AC3E}">
        <p14:creationId xmlns:p14="http://schemas.microsoft.com/office/powerpoint/2010/main" val="289024268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D699B3B9-7F00-6341-BA91-5135B9A00604}"/>
              </a:ext>
            </a:extLst>
          </p:cNvPr>
          <p:cNvSpPr/>
          <p:nvPr/>
        </p:nvSpPr>
        <p:spPr>
          <a:xfrm>
            <a:off x="5692519" y="5592234"/>
            <a:ext cx="2375194" cy="830997"/>
          </a:xfrm>
          <a:prstGeom prst="rect">
            <a:avLst/>
          </a:prstGeom>
        </p:spPr>
        <p:txBody>
          <a:bodyPr wrap="square">
            <a:spAutoFit/>
          </a:bodyPr>
          <a:lstStyle/>
          <a:p>
            <a:pPr algn="ctr"/>
            <a:r>
              <a:rPr lang="de-DE" dirty="0" err="1"/>
              <a:t>Hualong</a:t>
            </a:r>
            <a:r>
              <a:rPr lang="de-DE" dirty="0"/>
              <a:t> China</a:t>
            </a:r>
          </a:p>
          <a:p>
            <a:pPr algn="ctr"/>
            <a:r>
              <a:rPr lang="de-DE" dirty="0"/>
              <a:t>WWER-1000 Russland</a:t>
            </a:r>
          </a:p>
          <a:p>
            <a:pPr algn="ctr"/>
            <a:r>
              <a:rPr lang="de-DE" dirty="0"/>
              <a:t>AP1000  USA </a:t>
            </a:r>
          </a:p>
        </p:txBody>
      </p:sp>
      <p:pic>
        <p:nvPicPr>
          <p:cNvPr id="10" name="Grafik 9">
            <a:extLst>
              <a:ext uri="{FF2B5EF4-FFF2-40B4-BE49-F238E27FC236}">
                <a16:creationId xmlns:a16="http://schemas.microsoft.com/office/drawing/2014/main" id="{EC7E5770-4E8E-1E40-9F09-C7412BCA2FA7}"/>
              </a:ext>
            </a:extLst>
          </p:cNvPr>
          <p:cNvPicPr>
            <a:picLocks noChangeAspect="1"/>
          </p:cNvPicPr>
          <p:nvPr/>
        </p:nvPicPr>
        <p:blipFill>
          <a:blip r:embed="rId3"/>
          <a:stretch>
            <a:fillRect/>
          </a:stretch>
        </p:blipFill>
        <p:spPr>
          <a:xfrm>
            <a:off x="215516" y="1012826"/>
            <a:ext cx="8588979" cy="4278791"/>
          </a:xfrm>
          <a:prstGeom prst="rect">
            <a:avLst/>
          </a:prstGeom>
        </p:spPr>
      </p:pic>
      <p:sp>
        <p:nvSpPr>
          <p:cNvPr id="11" name="Rechteck 10">
            <a:extLst>
              <a:ext uri="{FF2B5EF4-FFF2-40B4-BE49-F238E27FC236}">
                <a16:creationId xmlns:a16="http://schemas.microsoft.com/office/drawing/2014/main" id="{490A94BD-FF2B-A343-BECF-12964A2099A9}"/>
              </a:ext>
            </a:extLst>
          </p:cNvPr>
          <p:cNvSpPr/>
          <p:nvPr/>
        </p:nvSpPr>
        <p:spPr>
          <a:xfrm>
            <a:off x="5976550" y="6736370"/>
            <a:ext cx="348172" cy="461665"/>
          </a:xfrm>
          <a:prstGeom prst="rect">
            <a:avLst/>
          </a:prstGeom>
        </p:spPr>
        <p:txBody>
          <a:bodyPr wrap="none">
            <a:spAutoFit/>
          </a:bodyPr>
          <a:lstStyle/>
          <a:p>
            <a:r>
              <a:rPr lang="de-DE" sz="2400" b="1" dirty="0"/>
              <a:t>..</a:t>
            </a:r>
          </a:p>
        </p:txBody>
      </p:sp>
      <p:sp>
        <p:nvSpPr>
          <p:cNvPr id="4" name="Rechteck 3">
            <a:extLst>
              <a:ext uri="{FF2B5EF4-FFF2-40B4-BE49-F238E27FC236}">
                <a16:creationId xmlns:a16="http://schemas.microsoft.com/office/drawing/2014/main" id="{B5E637EE-7162-324E-88A0-919941475E3E}"/>
              </a:ext>
            </a:extLst>
          </p:cNvPr>
          <p:cNvSpPr/>
          <p:nvPr/>
        </p:nvSpPr>
        <p:spPr>
          <a:xfrm>
            <a:off x="756745" y="792845"/>
            <a:ext cx="2346449" cy="646331"/>
          </a:xfrm>
          <a:prstGeom prst="rect">
            <a:avLst/>
          </a:prstGeom>
          <a:solidFill>
            <a:schemeClr val="accent2">
              <a:lumMod val="20000"/>
              <a:lumOff val="80000"/>
            </a:schemeClr>
          </a:solidFill>
        </p:spPr>
        <p:txBody>
          <a:bodyPr wrap="square">
            <a:spAutoFit/>
          </a:bodyPr>
          <a:lstStyle/>
          <a:p>
            <a:pPr algn="ctr"/>
            <a:r>
              <a:rPr lang="de-DE" b="1" dirty="0" err="1">
                <a:solidFill>
                  <a:schemeClr val="accent2">
                    <a:lumMod val="75000"/>
                  </a:schemeClr>
                </a:solidFill>
              </a:rPr>
              <a:t>Tschernobil</a:t>
            </a:r>
            <a:r>
              <a:rPr lang="de-DE" dirty="0">
                <a:solidFill>
                  <a:schemeClr val="accent2">
                    <a:lumMod val="75000"/>
                  </a:schemeClr>
                </a:solidFill>
              </a:rPr>
              <a:t> </a:t>
            </a:r>
          </a:p>
          <a:p>
            <a:pPr algn="ctr"/>
            <a:r>
              <a:rPr lang="de-DE" dirty="0">
                <a:solidFill>
                  <a:schemeClr val="accent2">
                    <a:lumMod val="75000"/>
                  </a:schemeClr>
                </a:solidFill>
              </a:rPr>
              <a:t>(militärscher Reaktor)</a:t>
            </a:r>
          </a:p>
        </p:txBody>
      </p:sp>
      <p:sp>
        <p:nvSpPr>
          <p:cNvPr id="12" name="Rechteck 11">
            <a:extLst>
              <a:ext uri="{FF2B5EF4-FFF2-40B4-BE49-F238E27FC236}">
                <a16:creationId xmlns:a16="http://schemas.microsoft.com/office/drawing/2014/main" id="{FD472009-1772-7946-A329-62146A5ECCD8}"/>
              </a:ext>
            </a:extLst>
          </p:cNvPr>
          <p:cNvSpPr/>
          <p:nvPr/>
        </p:nvSpPr>
        <p:spPr>
          <a:xfrm>
            <a:off x="3387452" y="5359833"/>
            <a:ext cx="1238930" cy="584775"/>
          </a:xfrm>
          <a:prstGeom prst="rect">
            <a:avLst/>
          </a:prstGeom>
        </p:spPr>
        <p:txBody>
          <a:bodyPr wrap="none">
            <a:spAutoFit/>
          </a:bodyPr>
          <a:lstStyle/>
          <a:p>
            <a:pPr algn="ctr"/>
            <a:r>
              <a:rPr lang="de-DE" dirty="0" err="1"/>
              <a:t>Phillisburg</a:t>
            </a:r>
            <a:r>
              <a:rPr lang="de-DE" dirty="0"/>
              <a:t> 2</a:t>
            </a:r>
          </a:p>
          <a:p>
            <a:pPr algn="ctr"/>
            <a:r>
              <a:rPr lang="de-DE" dirty="0" err="1"/>
              <a:t>Gösgen</a:t>
            </a:r>
            <a:endParaRPr lang="de-DE" dirty="0"/>
          </a:p>
        </p:txBody>
      </p:sp>
      <p:sp>
        <p:nvSpPr>
          <p:cNvPr id="16" name="Titel 1">
            <a:extLst>
              <a:ext uri="{FF2B5EF4-FFF2-40B4-BE49-F238E27FC236}">
                <a16:creationId xmlns:a16="http://schemas.microsoft.com/office/drawing/2014/main" id="{EF70C9C1-9E8F-D141-A5A1-BA9569B79FF0}"/>
              </a:ext>
            </a:extLst>
          </p:cNvPr>
          <p:cNvSpPr txBox="1">
            <a:spLocks/>
          </p:cNvSpPr>
          <p:nvPr/>
        </p:nvSpPr>
        <p:spPr>
          <a:xfrm>
            <a:off x="1133809" y="-5938"/>
            <a:ext cx="7124601" cy="7805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ea typeface="+mn-ea"/>
                <a:cs typeface="+mn-cs"/>
              </a:rPr>
              <a:t>Entwicklung von Kernkraftwerken</a:t>
            </a:r>
          </a:p>
        </p:txBody>
      </p:sp>
      <p:sp>
        <p:nvSpPr>
          <p:cNvPr id="6" name="Rechteck 5">
            <a:extLst>
              <a:ext uri="{FF2B5EF4-FFF2-40B4-BE49-F238E27FC236}">
                <a16:creationId xmlns:a16="http://schemas.microsoft.com/office/drawing/2014/main" id="{C2B2EE4C-1B85-7148-9158-52EFF48EEDA5}"/>
              </a:ext>
            </a:extLst>
          </p:cNvPr>
          <p:cNvSpPr/>
          <p:nvPr/>
        </p:nvSpPr>
        <p:spPr>
          <a:xfrm>
            <a:off x="2263429" y="5293484"/>
            <a:ext cx="1320985" cy="1200329"/>
          </a:xfrm>
          <a:prstGeom prst="rect">
            <a:avLst/>
          </a:prstGeom>
        </p:spPr>
        <p:txBody>
          <a:bodyPr wrap="square">
            <a:spAutoFit/>
          </a:bodyPr>
          <a:lstStyle/>
          <a:p>
            <a:pPr algn="ctr"/>
            <a:r>
              <a:rPr lang="de-DE" dirty="0" err="1">
                <a:solidFill>
                  <a:srgbClr val="FF0000"/>
                </a:solidFill>
              </a:rPr>
              <a:t>Harrisburg</a:t>
            </a:r>
            <a:endParaRPr lang="de-DE" dirty="0">
              <a:solidFill>
                <a:srgbClr val="FF0000"/>
              </a:solidFill>
            </a:endParaRPr>
          </a:p>
          <a:p>
            <a:pPr algn="ctr"/>
            <a:r>
              <a:rPr lang="de-DE" dirty="0" err="1">
                <a:solidFill>
                  <a:srgbClr val="FF0000"/>
                </a:solidFill>
              </a:rPr>
              <a:t>Fokushima</a:t>
            </a:r>
            <a:r>
              <a:rPr lang="de-DE" dirty="0">
                <a:solidFill>
                  <a:srgbClr val="FF0000"/>
                </a:solidFill>
              </a:rPr>
              <a:t> </a:t>
            </a:r>
            <a:r>
              <a:rPr lang="de-DE" dirty="0"/>
              <a:t>Mühleberg</a:t>
            </a:r>
          </a:p>
          <a:p>
            <a:pPr algn="ctr"/>
            <a:r>
              <a:rPr lang="de-DE" dirty="0" err="1"/>
              <a:t>Fessenheim</a:t>
            </a:r>
            <a:endParaRPr lang="de-DE" dirty="0"/>
          </a:p>
        </p:txBody>
      </p:sp>
      <p:sp>
        <p:nvSpPr>
          <p:cNvPr id="13" name="Rechteck 12">
            <a:extLst>
              <a:ext uri="{FF2B5EF4-FFF2-40B4-BE49-F238E27FC236}">
                <a16:creationId xmlns:a16="http://schemas.microsoft.com/office/drawing/2014/main" id="{FD472009-1772-7946-A329-62146A5ECCD8}"/>
              </a:ext>
            </a:extLst>
          </p:cNvPr>
          <p:cNvSpPr/>
          <p:nvPr/>
        </p:nvSpPr>
        <p:spPr>
          <a:xfrm>
            <a:off x="4113457" y="5872918"/>
            <a:ext cx="1377300" cy="338554"/>
          </a:xfrm>
          <a:prstGeom prst="rect">
            <a:avLst/>
          </a:prstGeom>
        </p:spPr>
        <p:txBody>
          <a:bodyPr wrap="none">
            <a:spAutoFit/>
          </a:bodyPr>
          <a:lstStyle/>
          <a:p>
            <a:pPr algn="ctr"/>
            <a:r>
              <a:rPr lang="de-DE" dirty="0"/>
              <a:t>Konvoi  </a:t>
            </a:r>
            <a:r>
              <a:rPr lang="de-DE" dirty="0" err="1"/>
              <a:t>Siem</a:t>
            </a:r>
            <a:r>
              <a:rPr lang="de-DE" dirty="0"/>
              <a:t>.</a:t>
            </a:r>
          </a:p>
        </p:txBody>
      </p:sp>
      <p:sp>
        <p:nvSpPr>
          <p:cNvPr id="2" name="Textfeld 1"/>
          <p:cNvSpPr txBox="1"/>
          <p:nvPr/>
        </p:nvSpPr>
        <p:spPr>
          <a:xfrm>
            <a:off x="5425822" y="5254390"/>
            <a:ext cx="1101455" cy="584775"/>
          </a:xfrm>
          <a:prstGeom prst="rect">
            <a:avLst/>
          </a:prstGeom>
          <a:noFill/>
        </p:spPr>
        <p:txBody>
          <a:bodyPr wrap="none" rtlCol="0">
            <a:spAutoFit/>
          </a:bodyPr>
          <a:lstStyle/>
          <a:p>
            <a:r>
              <a:rPr lang="de-DE" dirty="0"/>
              <a:t>EPR </a:t>
            </a:r>
            <a:r>
              <a:rPr lang="de-DE" dirty="0" err="1"/>
              <a:t>Areva</a:t>
            </a:r>
            <a:endParaRPr lang="de-DE" dirty="0"/>
          </a:p>
          <a:p>
            <a:endParaRPr lang="de-DE" dirty="0"/>
          </a:p>
        </p:txBody>
      </p:sp>
      <p:sp>
        <p:nvSpPr>
          <p:cNvPr id="7" name="Rechteck 6"/>
          <p:cNvSpPr/>
          <p:nvPr/>
        </p:nvSpPr>
        <p:spPr bwMode="auto">
          <a:xfrm>
            <a:off x="7200291" y="1012826"/>
            <a:ext cx="1604203" cy="295623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4" name="Fußzeilenplatzhalter 1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C37423A6-1B88-4F37-BDC6-9990D88C8B51}"/>
              </a:ext>
            </a:extLst>
          </p:cNvPr>
          <p:cNvSpPr>
            <a:spLocks noGrp="1"/>
          </p:cNvSpPr>
          <p:nvPr>
            <p:ph type="sldNum" sz="quarter" idx="12"/>
          </p:nvPr>
        </p:nvSpPr>
        <p:spPr/>
        <p:txBody>
          <a:bodyPr/>
          <a:lstStyle/>
          <a:p>
            <a:pPr>
              <a:defRPr/>
            </a:pPr>
            <a:fld id="{BF9384B9-D178-4EB3-9DF3-52B803BAE356}" type="slidenum">
              <a:rPr lang="de-DE" altLang="de-DE" smtClean="0"/>
              <a:pPr>
                <a:defRPr/>
              </a:pPr>
              <a:t>172</a:t>
            </a:fld>
            <a:endParaRPr lang="de-DE" altLang="de-DE"/>
          </a:p>
        </p:txBody>
      </p:sp>
    </p:spTree>
    <p:extLst>
      <p:ext uri="{BB962C8B-B14F-4D97-AF65-F5344CB8AC3E}">
        <p14:creationId xmlns:p14="http://schemas.microsoft.com/office/powerpoint/2010/main" val="413640624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D699B3B9-7F00-6341-BA91-5135B9A00604}"/>
              </a:ext>
            </a:extLst>
          </p:cNvPr>
          <p:cNvSpPr/>
          <p:nvPr/>
        </p:nvSpPr>
        <p:spPr>
          <a:xfrm>
            <a:off x="5692519" y="5592234"/>
            <a:ext cx="2375194" cy="830997"/>
          </a:xfrm>
          <a:prstGeom prst="rect">
            <a:avLst/>
          </a:prstGeom>
        </p:spPr>
        <p:txBody>
          <a:bodyPr wrap="square">
            <a:spAutoFit/>
          </a:bodyPr>
          <a:lstStyle/>
          <a:p>
            <a:pPr algn="ctr"/>
            <a:r>
              <a:rPr lang="de-DE" dirty="0" err="1"/>
              <a:t>Hualong</a:t>
            </a:r>
            <a:r>
              <a:rPr lang="de-DE" dirty="0"/>
              <a:t> China</a:t>
            </a:r>
          </a:p>
          <a:p>
            <a:pPr algn="ctr"/>
            <a:r>
              <a:rPr lang="de-DE" dirty="0"/>
              <a:t>WWER-1000 Russland</a:t>
            </a:r>
          </a:p>
          <a:p>
            <a:pPr algn="ctr"/>
            <a:r>
              <a:rPr lang="de-DE" dirty="0"/>
              <a:t>AP1000  USA </a:t>
            </a:r>
          </a:p>
        </p:txBody>
      </p:sp>
      <p:pic>
        <p:nvPicPr>
          <p:cNvPr id="10" name="Grafik 9">
            <a:extLst>
              <a:ext uri="{FF2B5EF4-FFF2-40B4-BE49-F238E27FC236}">
                <a16:creationId xmlns:a16="http://schemas.microsoft.com/office/drawing/2014/main" id="{EC7E5770-4E8E-1E40-9F09-C7412BCA2FA7}"/>
              </a:ext>
            </a:extLst>
          </p:cNvPr>
          <p:cNvPicPr>
            <a:picLocks noChangeAspect="1"/>
          </p:cNvPicPr>
          <p:nvPr/>
        </p:nvPicPr>
        <p:blipFill>
          <a:blip r:embed="rId3"/>
          <a:stretch>
            <a:fillRect/>
          </a:stretch>
        </p:blipFill>
        <p:spPr>
          <a:xfrm>
            <a:off x="215516" y="1012826"/>
            <a:ext cx="8588979" cy="4278791"/>
          </a:xfrm>
          <a:prstGeom prst="rect">
            <a:avLst/>
          </a:prstGeom>
        </p:spPr>
      </p:pic>
      <p:sp>
        <p:nvSpPr>
          <p:cNvPr id="11" name="Rechteck 10">
            <a:extLst>
              <a:ext uri="{FF2B5EF4-FFF2-40B4-BE49-F238E27FC236}">
                <a16:creationId xmlns:a16="http://schemas.microsoft.com/office/drawing/2014/main" id="{490A94BD-FF2B-A343-BECF-12964A2099A9}"/>
              </a:ext>
            </a:extLst>
          </p:cNvPr>
          <p:cNvSpPr/>
          <p:nvPr/>
        </p:nvSpPr>
        <p:spPr>
          <a:xfrm>
            <a:off x="5976550" y="6736370"/>
            <a:ext cx="348172" cy="461665"/>
          </a:xfrm>
          <a:prstGeom prst="rect">
            <a:avLst/>
          </a:prstGeom>
        </p:spPr>
        <p:txBody>
          <a:bodyPr wrap="none">
            <a:spAutoFit/>
          </a:bodyPr>
          <a:lstStyle/>
          <a:p>
            <a:r>
              <a:rPr lang="de-DE" sz="2400" b="1" dirty="0"/>
              <a:t>..</a:t>
            </a:r>
          </a:p>
        </p:txBody>
      </p:sp>
      <p:sp>
        <p:nvSpPr>
          <p:cNvPr id="4" name="Rechteck 3">
            <a:extLst>
              <a:ext uri="{FF2B5EF4-FFF2-40B4-BE49-F238E27FC236}">
                <a16:creationId xmlns:a16="http://schemas.microsoft.com/office/drawing/2014/main" id="{B5E637EE-7162-324E-88A0-919941475E3E}"/>
              </a:ext>
            </a:extLst>
          </p:cNvPr>
          <p:cNvSpPr/>
          <p:nvPr/>
        </p:nvSpPr>
        <p:spPr>
          <a:xfrm>
            <a:off x="756745" y="792845"/>
            <a:ext cx="2346449" cy="646331"/>
          </a:xfrm>
          <a:prstGeom prst="rect">
            <a:avLst/>
          </a:prstGeom>
          <a:solidFill>
            <a:schemeClr val="accent2">
              <a:lumMod val="20000"/>
              <a:lumOff val="80000"/>
            </a:schemeClr>
          </a:solidFill>
        </p:spPr>
        <p:txBody>
          <a:bodyPr wrap="square">
            <a:spAutoFit/>
          </a:bodyPr>
          <a:lstStyle/>
          <a:p>
            <a:pPr algn="ctr"/>
            <a:r>
              <a:rPr lang="de-DE" b="1" dirty="0" err="1">
                <a:solidFill>
                  <a:schemeClr val="accent2">
                    <a:lumMod val="75000"/>
                  </a:schemeClr>
                </a:solidFill>
              </a:rPr>
              <a:t>Tschernobil</a:t>
            </a:r>
            <a:r>
              <a:rPr lang="de-DE" dirty="0">
                <a:solidFill>
                  <a:schemeClr val="accent2">
                    <a:lumMod val="75000"/>
                  </a:schemeClr>
                </a:solidFill>
              </a:rPr>
              <a:t> </a:t>
            </a:r>
          </a:p>
          <a:p>
            <a:pPr algn="ctr"/>
            <a:r>
              <a:rPr lang="de-DE" dirty="0">
                <a:solidFill>
                  <a:schemeClr val="accent2">
                    <a:lumMod val="75000"/>
                  </a:schemeClr>
                </a:solidFill>
              </a:rPr>
              <a:t>(militärscher Reaktor)</a:t>
            </a:r>
          </a:p>
        </p:txBody>
      </p:sp>
      <p:sp>
        <p:nvSpPr>
          <p:cNvPr id="12" name="Rechteck 11">
            <a:extLst>
              <a:ext uri="{FF2B5EF4-FFF2-40B4-BE49-F238E27FC236}">
                <a16:creationId xmlns:a16="http://schemas.microsoft.com/office/drawing/2014/main" id="{FD472009-1772-7946-A329-62146A5ECCD8}"/>
              </a:ext>
            </a:extLst>
          </p:cNvPr>
          <p:cNvSpPr/>
          <p:nvPr/>
        </p:nvSpPr>
        <p:spPr>
          <a:xfrm>
            <a:off x="3387452" y="5359833"/>
            <a:ext cx="1238930" cy="584775"/>
          </a:xfrm>
          <a:prstGeom prst="rect">
            <a:avLst/>
          </a:prstGeom>
        </p:spPr>
        <p:txBody>
          <a:bodyPr wrap="none">
            <a:spAutoFit/>
          </a:bodyPr>
          <a:lstStyle/>
          <a:p>
            <a:pPr algn="ctr"/>
            <a:r>
              <a:rPr lang="de-DE" dirty="0" err="1"/>
              <a:t>Phillisburg</a:t>
            </a:r>
            <a:r>
              <a:rPr lang="de-DE" dirty="0"/>
              <a:t> 2</a:t>
            </a:r>
          </a:p>
          <a:p>
            <a:pPr algn="ctr"/>
            <a:r>
              <a:rPr lang="de-DE" dirty="0" err="1"/>
              <a:t>Gösgen</a:t>
            </a:r>
            <a:endParaRPr lang="de-DE" dirty="0"/>
          </a:p>
        </p:txBody>
      </p:sp>
      <p:sp>
        <p:nvSpPr>
          <p:cNvPr id="16" name="Titel 1">
            <a:extLst>
              <a:ext uri="{FF2B5EF4-FFF2-40B4-BE49-F238E27FC236}">
                <a16:creationId xmlns:a16="http://schemas.microsoft.com/office/drawing/2014/main" id="{EF70C9C1-9E8F-D141-A5A1-BA9569B79FF0}"/>
              </a:ext>
            </a:extLst>
          </p:cNvPr>
          <p:cNvSpPr txBox="1">
            <a:spLocks/>
          </p:cNvSpPr>
          <p:nvPr/>
        </p:nvSpPr>
        <p:spPr>
          <a:xfrm>
            <a:off x="1133809" y="-5938"/>
            <a:ext cx="7124601" cy="7805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ea typeface="+mn-ea"/>
                <a:cs typeface="+mn-cs"/>
              </a:rPr>
              <a:t>Entwicklung von Kernkraftwerken</a:t>
            </a:r>
          </a:p>
        </p:txBody>
      </p:sp>
      <p:sp>
        <p:nvSpPr>
          <p:cNvPr id="6" name="Rechteck 5">
            <a:extLst>
              <a:ext uri="{FF2B5EF4-FFF2-40B4-BE49-F238E27FC236}">
                <a16:creationId xmlns:a16="http://schemas.microsoft.com/office/drawing/2014/main" id="{C2B2EE4C-1B85-7148-9158-52EFF48EEDA5}"/>
              </a:ext>
            </a:extLst>
          </p:cNvPr>
          <p:cNvSpPr/>
          <p:nvPr/>
        </p:nvSpPr>
        <p:spPr>
          <a:xfrm>
            <a:off x="2263429" y="5293484"/>
            <a:ext cx="1320985" cy="1200329"/>
          </a:xfrm>
          <a:prstGeom prst="rect">
            <a:avLst/>
          </a:prstGeom>
        </p:spPr>
        <p:txBody>
          <a:bodyPr wrap="square">
            <a:spAutoFit/>
          </a:bodyPr>
          <a:lstStyle/>
          <a:p>
            <a:pPr algn="ctr"/>
            <a:r>
              <a:rPr lang="de-DE" dirty="0" err="1">
                <a:solidFill>
                  <a:srgbClr val="FF0000"/>
                </a:solidFill>
              </a:rPr>
              <a:t>Harrisburg</a:t>
            </a:r>
            <a:endParaRPr lang="de-DE" dirty="0">
              <a:solidFill>
                <a:srgbClr val="FF0000"/>
              </a:solidFill>
            </a:endParaRPr>
          </a:p>
          <a:p>
            <a:pPr algn="ctr"/>
            <a:r>
              <a:rPr lang="de-DE" dirty="0" err="1">
                <a:solidFill>
                  <a:srgbClr val="FF0000"/>
                </a:solidFill>
              </a:rPr>
              <a:t>Fokushima</a:t>
            </a:r>
            <a:r>
              <a:rPr lang="de-DE" dirty="0">
                <a:solidFill>
                  <a:srgbClr val="FF0000"/>
                </a:solidFill>
              </a:rPr>
              <a:t> </a:t>
            </a:r>
            <a:r>
              <a:rPr lang="de-DE" dirty="0"/>
              <a:t>Mühleberg</a:t>
            </a:r>
          </a:p>
          <a:p>
            <a:pPr algn="ctr"/>
            <a:r>
              <a:rPr lang="de-DE" dirty="0" err="1"/>
              <a:t>Fessenheim</a:t>
            </a:r>
            <a:endParaRPr lang="de-DE" dirty="0"/>
          </a:p>
        </p:txBody>
      </p:sp>
      <p:sp>
        <p:nvSpPr>
          <p:cNvPr id="13" name="Rechteck 12">
            <a:extLst>
              <a:ext uri="{FF2B5EF4-FFF2-40B4-BE49-F238E27FC236}">
                <a16:creationId xmlns:a16="http://schemas.microsoft.com/office/drawing/2014/main" id="{FD472009-1772-7946-A329-62146A5ECCD8}"/>
              </a:ext>
            </a:extLst>
          </p:cNvPr>
          <p:cNvSpPr/>
          <p:nvPr/>
        </p:nvSpPr>
        <p:spPr>
          <a:xfrm>
            <a:off x="4113457" y="5872918"/>
            <a:ext cx="1377300" cy="338554"/>
          </a:xfrm>
          <a:prstGeom prst="rect">
            <a:avLst/>
          </a:prstGeom>
        </p:spPr>
        <p:txBody>
          <a:bodyPr wrap="none">
            <a:spAutoFit/>
          </a:bodyPr>
          <a:lstStyle/>
          <a:p>
            <a:pPr algn="ctr"/>
            <a:r>
              <a:rPr lang="de-DE" dirty="0"/>
              <a:t>Konvoi  </a:t>
            </a:r>
            <a:r>
              <a:rPr lang="de-DE" dirty="0" err="1"/>
              <a:t>Siem</a:t>
            </a:r>
            <a:r>
              <a:rPr lang="de-DE" dirty="0"/>
              <a:t>.</a:t>
            </a:r>
          </a:p>
        </p:txBody>
      </p:sp>
      <p:sp>
        <p:nvSpPr>
          <p:cNvPr id="2" name="Textfeld 1"/>
          <p:cNvSpPr txBox="1"/>
          <p:nvPr/>
        </p:nvSpPr>
        <p:spPr>
          <a:xfrm>
            <a:off x="5425822" y="5254390"/>
            <a:ext cx="1101455" cy="584775"/>
          </a:xfrm>
          <a:prstGeom prst="rect">
            <a:avLst/>
          </a:prstGeom>
          <a:noFill/>
        </p:spPr>
        <p:txBody>
          <a:bodyPr wrap="none" rtlCol="0">
            <a:spAutoFit/>
          </a:bodyPr>
          <a:lstStyle/>
          <a:p>
            <a:r>
              <a:rPr lang="de-DE" dirty="0"/>
              <a:t>EPR </a:t>
            </a:r>
            <a:r>
              <a:rPr lang="de-DE" dirty="0" err="1"/>
              <a:t>Areva</a:t>
            </a:r>
            <a:endParaRPr lang="de-DE" dirty="0"/>
          </a:p>
          <a:p>
            <a:endParaRPr lang="de-DE" dirty="0"/>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DF7F6476-2D94-4DFF-BBFA-1AA99D306FE1}"/>
              </a:ext>
            </a:extLst>
          </p:cNvPr>
          <p:cNvSpPr>
            <a:spLocks noGrp="1"/>
          </p:cNvSpPr>
          <p:nvPr>
            <p:ph type="sldNum" sz="quarter" idx="12"/>
          </p:nvPr>
        </p:nvSpPr>
        <p:spPr/>
        <p:txBody>
          <a:bodyPr/>
          <a:lstStyle/>
          <a:p>
            <a:pPr>
              <a:defRPr/>
            </a:pPr>
            <a:fld id="{BF9384B9-D178-4EB3-9DF3-52B803BAE356}" type="slidenum">
              <a:rPr lang="de-DE" altLang="de-DE" smtClean="0"/>
              <a:pPr>
                <a:defRPr/>
              </a:pPr>
              <a:t>173</a:t>
            </a:fld>
            <a:endParaRPr lang="de-DE" altLang="de-DE"/>
          </a:p>
        </p:txBody>
      </p:sp>
    </p:spTree>
    <p:extLst>
      <p:ext uri="{BB962C8B-B14F-4D97-AF65-F5344CB8AC3E}">
        <p14:creationId xmlns:p14="http://schemas.microsoft.com/office/powerpoint/2010/main" val="110468622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D699B3B9-7F00-6341-BA91-5135B9A00604}"/>
              </a:ext>
            </a:extLst>
          </p:cNvPr>
          <p:cNvSpPr/>
          <p:nvPr/>
        </p:nvSpPr>
        <p:spPr>
          <a:xfrm>
            <a:off x="5692519" y="5592234"/>
            <a:ext cx="2375194" cy="830997"/>
          </a:xfrm>
          <a:prstGeom prst="rect">
            <a:avLst/>
          </a:prstGeom>
        </p:spPr>
        <p:txBody>
          <a:bodyPr wrap="square">
            <a:spAutoFit/>
          </a:bodyPr>
          <a:lstStyle/>
          <a:p>
            <a:pPr algn="ctr"/>
            <a:r>
              <a:rPr lang="de-DE" dirty="0" err="1"/>
              <a:t>Hualong</a:t>
            </a:r>
            <a:r>
              <a:rPr lang="de-DE" dirty="0"/>
              <a:t> China</a:t>
            </a:r>
          </a:p>
          <a:p>
            <a:pPr algn="ctr"/>
            <a:r>
              <a:rPr lang="de-DE" dirty="0"/>
              <a:t>WWER-1000 Russland</a:t>
            </a:r>
          </a:p>
          <a:p>
            <a:pPr algn="ctr"/>
            <a:r>
              <a:rPr lang="de-DE" dirty="0"/>
              <a:t>AP1000  USA </a:t>
            </a:r>
          </a:p>
        </p:txBody>
      </p:sp>
      <p:pic>
        <p:nvPicPr>
          <p:cNvPr id="10" name="Grafik 9">
            <a:extLst>
              <a:ext uri="{FF2B5EF4-FFF2-40B4-BE49-F238E27FC236}">
                <a16:creationId xmlns:a16="http://schemas.microsoft.com/office/drawing/2014/main" id="{EC7E5770-4E8E-1E40-9F09-C7412BCA2FA7}"/>
              </a:ext>
            </a:extLst>
          </p:cNvPr>
          <p:cNvPicPr>
            <a:picLocks noChangeAspect="1"/>
          </p:cNvPicPr>
          <p:nvPr/>
        </p:nvPicPr>
        <p:blipFill>
          <a:blip r:embed="rId3"/>
          <a:stretch>
            <a:fillRect/>
          </a:stretch>
        </p:blipFill>
        <p:spPr>
          <a:xfrm>
            <a:off x="215516" y="1012826"/>
            <a:ext cx="8588979" cy="4278791"/>
          </a:xfrm>
          <a:prstGeom prst="rect">
            <a:avLst/>
          </a:prstGeom>
        </p:spPr>
      </p:pic>
      <p:sp>
        <p:nvSpPr>
          <p:cNvPr id="11" name="Rechteck 10">
            <a:extLst>
              <a:ext uri="{FF2B5EF4-FFF2-40B4-BE49-F238E27FC236}">
                <a16:creationId xmlns:a16="http://schemas.microsoft.com/office/drawing/2014/main" id="{490A94BD-FF2B-A343-BECF-12964A2099A9}"/>
              </a:ext>
            </a:extLst>
          </p:cNvPr>
          <p:cNvSpPr/>
          <p:nvPr/>
        </p:nvSpPr>
        <p:spPr>
          <a:xfrm>
            <a:off x="5976550" y="6736370"/>
            <a:ext cx="348172" cy="461665"/>
          </a:xfrm>
          <a:prstGeom prst="rect">
            <a:avLst/>
          </a:prstGeom>
        </p:spPr>
        <p:txBody>
          <a:bodyPr wrap="none">
            <a:spAutoFit/>
          </a:bodyPr>
          <a:lstStyle/>
          <a:p>
            <a:r>
              <a:rPr lang="de-DE" sz="2400" b="1" dirty="0"/>
              <a:t>..</a:t>
            </a:r>
          </a:p>
        </p:txBody>
      </p:sp>
      <p:sp>
        <p:nvSpPr>
          <p:cNvPr id="4" name="Rechteck 3">
            <a:extLst>
              <a:ext uri="{FF2B5EF4-FFF2-40B4-BE49-F238E27FC236}">
                <a16:creationId xmlns:a16="http://schemas.microsoft.com/office/drawing/2014/main" id="{B5E637EE-7162-324E-88A0-919941475E3E}"/>
              </a:ext>
            </a:extLst>
          </p:cNvPr>
          <p:cNvSpPr/>
          <p:nvPr/>
        </p:nvSpPr>
        <p:spPr>
          <a:xfrm>
            <a:off x="756745" y="792845"/>
            <a:ext cx="2346449" cy="646331"/>
          </a:xfrm>
          <a:prstGeom prst="rect">
            <a:avLst/>
          </a:prstGeom>
          <a:solidFill>
            <a:schemeClr val="accent2">
              <a:lumMod val="20000"/>
              <a:lumOff val="80000"/>
            </a:schemeClr>
          </a:solidFill>
        </p:spPr>
        <p:txBody>
          <a:bodyPr wrap="square">
            <a:spAutoFit/>
          </a:bodyPr>
          <a:lstStyle/>
          <a:p>
            <a:pPr algn="ctr"/>
            <a:r>
              <a:rPr lang="de-DE" b="1" dirty="0" err="1">
                <a:solidFill>
                  <a:schemeClr val="accent2">
                    <a:lumMod val="75000"/>
                  </a:schemeClr>
                </a:solidFill>
              </a:rPr>
              <a:t>Tschernobil</a:t>
            </a:r>
            <a:r>
              <a:rPr lang="de-DE" dirty="0">
                <a:solidFill>
                  <a:schemeClr val="accent2">
                    <a:lumMod val="75000"/>
                  </a:schemeClr>
                </a:solidFill>
              </a:rPr>
              <a:t> </a:t>
            </a:r>
          </a:p>
          <a:p>
            <a:pPr algn="ctr"/>
            <a:r>
              <a:rPr lang="de-DE" dirty="0">
                <a:solidFill>
                  <a:schemeClr val="accent2">
                    <a:lumMod val="75000"/>
                  </a:schemeClr>
                </a:solidFill>
              </a:rPr>
              <a:t>(militärscher Reaktor)</a:t>
            </a:r>
          </a:p>
        </p:txBody>
      </p:sp>
      <p:sp>
        <p:nvSpPr>
          <p:cNvPr id="12" name="Rechteck 11">
            <a:extLst>
              <a:ext uri="{FF2B5EF4-FFF2-40B4-BE49-F238E27FC236}">
                <a16:creationId xmlns:a16="http://schemas.microsoft.com/office/drawing/2014/main" id="{FD472009-1772-7946-A329-62146A5ECCD8}"/>
              </a:ext>
            </a:extLst>
          </p:cNvPr>
          <p:cNvSpPr/>
          <p:nvPr/>
        </p:nvSpPr>
        <p:spPr>
          <a:xfrm>
            <a:off x="3387452" y="5359833"/>
            <a:ext cx="1238930" cy="584775"/>
          </a:xfrm>
          <a:prstGeom prst="rect">
            <a:avLst/>
          </a:prstGeom>
        </p:spPr>
        <p:txBody>
          <a:bodyPr wrap="none">
            <a:spAutoFit/>
          </a:bodyPr>
          <a:lstStyle/>
          <a:p>
            <a:pPr algn="ctr"/>
            <a:r>
              <a:rPr lang="de-DE" dirty="0" err="1"/>
              <a:t>Phillisburg</a:t>
            </a:r>
            <a:r>
              <a:rPr lang="de-DE" dirty="0"/>
              <a:t> 2</a:t>
            </a:r>
          </a:p>
          <a:p>
            <a:pPr algn="ctr"/>
            <a:r>
              <a:rPr lang="de-DE" dirty="0" err="1"/>
              <a:t>Gösgen</a:t>
            </a:r>
            <a:endParaRPr lang="de-DE" dirty="0"/>
          </a:p>
        </p:txBody>
      </p:sp>
      <p:sp>
        <p:nvSpPr>
          <p:cNvPr id="16" name="Titel 1">
            <a:extLst>
              <a:ext uri="{FF2B5EF4-FFF2-40B4-BE49-F238E27FC236}">
                <a16:creationId xmlns:a16="http://schemas.microsoft.com/office/drawing/2014/main" id="{EF70C9C1-9E8F-D141-A5A1-BA9569B79FF0}"/>
              </a:ext>
            </a:extLst>
          </p:cNvPr>
          <p:cNvSpPr txBox="1">
            <a:spLocks/>
          </p:cNvSpPr>
          <p:nvPr/>
        </p:nvSpPr>
        <p:spPr>
          <a:xfrm>
            <a:off x="1133809" y="-5938"/>
            <a:ext cx="7124601" cy="7805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ea typeface="+mn-ea"/>
                <a:cs typeface="+mn-cs"/>
              </a:rPr>
              <a:t>Entwicklung von Kernkraftwerken</a:t>
            </a:r>
          </a:p>
        </p:txBody>
      </p:sp>
      <p:sp>
        <p:nvSpPr>
          <p:cNvPr id="6" name="Rechteck 5">
            <a:extLst>
              <a:ext uri="{FF2B5EF4-FFF2-40B4-BE49-F238E27FC236}">
                <a16:creationId xmlns:a16="http://schemas.microsoft.com/office/drawing/2014/main" id="{C2B2EE4C-1B85-7148-9158-52EFF48EEDA5}"/>
              </a:ext>
            </a:extLst>
          </p:cNvPr>
          <p:cNvSpPr/>
          <p:nvPr/>
        </p:nvSpPr>
        <p:spPr>
          <a:xfrm>
            <a:off x="2263429" y="5293484"/>
            <a:ext cx="1320985" cy="1200329"/>
          </a:xfrm>
          <a:prstGeom prst="rect">
            <a:avLst/>
          </a:prstGeom>
        </p:spPr>
        <p:txBody>
          <a:bodyPr wrap="square">
            <a:spAutoFit/>
          </a:bodyPr>
          <a:lstStyle/>
          <a:p>
            <a:pPr algn="ctr"/>
            <a:r>
              <a:rPr lang="de-DE" dirty="0" err="1">
                <a:solidFill>
                  <a:srgbClr val="FF0000"/>
                </a:solidFill>
              </a:rPr>
              <a:t>Harrisburg</a:t>
            </a:r>
            <a:endParaRPr lang="de-DE" dirty="0">
              <a:solidFill>
                <a:srgbClr val="FF0000"/>
              </a:solidFill>
            </a:endParaRPr>
          </a:p>
          <a:p>
            <a:pPr algn="ctr"/>
            <a:r>
              <a:rPr lang="de-DE" dirty="0" err="1">
                <a:solidFill>
                  <a:srgbClr val="FF0000"/>
                </a:solidFill>
              </a:rPr>
              <a:t>Fokushima</a:t>
            </a:r>
            <a:r>
              <a:rPr lang="de-DE" dirty="0">
                <a:solidFill>
                  <a:srgbClr val="FF0000"/>
                </a:solidFill>
              </a:rPr>
              <a:t> </a:t>
            </a:r>
            <a:r>
              <a:rPr lang="de-DE" dirty="0"/>
              <a:t>Mühleberg</a:t>
            </a:r>
          </a:p>
          <a:p>
            <a:pPr algn="ctr"/>
            <a:r>
              <a:rPr lang="de-DE" dirty="0" err="1"/>
              <a:t>Fessenheim</a:t>
            </a:r>
            <a:endParaRPr lang="de-DE" dirty="0"/>
          </a:p>
        </p:txBody>
      </p:sp>
      <p:sp>
        <p:nvSpPr>
          <p:cNvPr id="13" name="Rechteck 12">
            <a:extLst>
              <a:ext uri="{FF2B5EF4-FFF2-40B4-BE49-F238E27FC236}">
                <a16:creationId xmlns:a16="http://schemas.microsoft.com/office/drawing/2014/main" id="{FD472009-1772-7946-A329-62146A5ECCD8}"/>
              </a:ext>
            </a:extLst>
          </p:cNvPr>
          <p:cNvSpPr/>
          <p:nvPr/>
        </p:nvSpPr>
        <p:spPr>
          <a:xfrm>
            <a:off x="4113457" y="5872918"/>
            <a:ext cx="1377300" cy="338554"/>
          </a:xfrm>
          <a:prstGeom prst="rect">
            <a:avLst/>
          </a:prstGeom>
        </p:spPr>
        <p:txBody>
          <a:bodyPr wrap="none">
            <a:spAutoFit/>
          </a:bodyPr>
          <a:lstStyle/>
          <a:p>
            <a:pPr algn="ctr"/>
            <a:r>
              <a:rPr lang="de-DE" dirty="0"/>
              <a:t>Konvoi  </a:t>
            </a:r>
            <a:r>
              <a:rPr lang="de-DE" dirty="0" err="1"/>
              <a:t>Siem</a:t>
            </a:r>
            <a:r>
              <a:rPr lang="de-DE" dirty="0"/>
              <a:t>.</a:t>
            </a:r>
          </a:p>
        </p:txBody>
      </p:sp>
      <p:sp>
        <p:nvSpPr>
          <p:cNvPr id="2" name="Textfeld 1"/>
          <p:cNvSpPr txBox="1"/>
          <p:nvPr/>
        </p:nvSpPr>
        <p:spPr>
          <a:xfrm>
            <a:off x="5425822" y="5254390"/>
            <a:ext cx="1101455" cy="584775"/>
          </a:xfrm>
          <a:prstGeom prst="rect">
            <a:avLst/>
          </a:prstGeom>
          <a:noFill/>
        </p:spPr>
        <p:txBody>
          <a:bodyPr wrap="none" rtlCol="0">
            <a:spAutoFit/>
          </a:bodyPr>
          <a:lstStyle/>
          <a:p>
            <a:r>
              <a:rPr lang="de-DE" dirty="0"/>
              <a:t>EPR </a:t>
            </a:r>
            <a:r>
              <a:rPr lang="de-DE" dirty="0" err="1"/>
              <a:t>Areva</a:t>
            </a:r>
            <a:endParaRPr lang="de-DE" dirty="0"/>
          </a:p>
          <a:p>
            <a:endParaRPr lang="de-DE" dirty="0"/>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58CC1981-DE28-4D74-8F42-35B1AB74C3CC}"/>
              </a:ext>
            </a:extLst>
          </p:cNvPr>
          <p:cNvSpPr>
            <a:spLocks noGrp="1"/>
          </p:cNvSpPr>
          <p:nvPr>
            <p:ph type="sldNum" sz="quarter" idx="12"/>
          </p:nvPr>
        </p:nvSpPr>
        <p:spPr/>
        <p:txBody>
          <a:bodyPr/>
          <a:lstStyle/>
          <a:p>
            <a:pPr>
              <a:defRPr/>
            </a:pPr>
            <a:fld id="{BF9384B9-D178-4EB3-9DF3-52B803BAE356}" type="slidenum">
              <a:rPr lang="de-DE" altLang="de-DE" smtClean="0"/>
              <a:pPr>
                <a:defRPr/>
              </a:pPr>
              <a:t>174</a:t>
            </a:fld>
            <a:endParaRPr lang="de-DE" altLang="de-DE"/>
          </a:p>
        </p:txBody>
      </p:sp>
    </p:spTree>
    <p:extLst>
      <p:ext uri="{BB962C8B-B14F-4D97-AF65-F5344CB8AC3E}">
        <p14:creationId xmlns:p14="http://schemas.microsoft.com/office/powerpoint/2010/main" val="230451031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a:extLst>
              <a:ext uri="{FF2B5EF4-FFF2-40B4-BE49-F238E27FC236}">
                <a16:creationId xmlns:a16="http://schemas.microsoft.com/office/drawing/2014/main" id="{FD27B380-E30F-AC4C-855C-BC0D2AE4E777}"/>
              </a:ext>
            </a:extLst>
          </p:cNvPr>
          <p:cNvPicPr>
            <a:picLocks noChangeAspect="1"/>
          </p:cNvPicPr>
          <p:nvPr/>
        </p:nvPicPr>
        <p:blipFill>
          <a:blip r:embed="rId3"/>
          <a:stretch>
            <a:fillRect/>
          </a:stretch>
        </p:blipFill>
        <p:spPr>
          <a:xfrm>
            <a:off x="311796" y="904491"/>
            <a:ext cx="2901457" cy="4792761"/>
          </a:xfrm>
          <a:prstGeom prst="rect">
            <a:avLst/>
          </a:prstGeom>
        </p:spPr>
      </p:pic>
      <p:sp>
        <p:nvSpPr>
          <p:cNvPr id="7" name="Titel 1">
            <a:extLst>
              <a:ext uri="{FF2B5EF4-FFF2-40B4-BE49-F238E27FC236}">
                <a16:creationId xmlns:a16="http://schemas.microsoft.com/office/drawing/2014/main" id="{EF70C9C1-9E8F-D141-A5A1-BA9569B79FF0}"/>
              </a:ext>
            </a:extLst>
          </p:cNvPr>
          <p:cNvSpPr txBox="1">
            <a:spLocks/>
          </p:cNvSpPr>
          <p:nvPr/>
        </p:nvSpPr>
        <p:spPr>
          <a:xfrm>
            <a:off x="2007618" y="61851"/>
            <a:ext cx="5912754"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cs typeface="Times New Roman" panose="02020603050405020304" pitchFamily="18" charset="0"/>
              </a:rPr>
              <a:t>Generation IV Reaktoren</a:t>
            </a:r>
            <a:endParaRPr lang="de-DE" sz="3600" dirty="0">
              <a:latin typeface="Times New Roman" panose="02020603050405020304" pitchFamily="18" charset="0"/>
              <a:ea typeface="+mn-ea"/>
              <a:cs typeface="Times New Roman" panose="02020603050405020304" pitchFamily="18" charset="0"/>
            </a:endParaRPr>
          </a:p>
        </p:txBody>
      </p:sp>
      <p:sp>
        <p:nvSpPr>
          <p:cNvPr id="3" name="Textfeld 2"/>
          <p:cNvSpPr txBox="1"/>
          <p:nvPr/>
        </p:nvSpPr>
        <p:spPr>
          <a:xfrm>
            <a:off x="3425977" y="921685"/>
            <a:ext cx="5439901" cy="1815882"/>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de-DE" sz="2800" b="1" dirty="0"/>
              <a:t>Drucklos</a:t>
            </a:r>
          </a:p>
          <a:p>
            <a:pPr marL="285750" indent="-285750">
              <a:buFont typeface="Arial" panose="020B0604020202020204" pitchFamily="34" charset="0"/>
              <a:buChar char="•"/>
            </a:pPr>
            <a:r>
              <a:rPr lang="de-DE" sz="2800" b="1" dirty="0"/>
              <a:t>Hohe Temperaturen</a:t>
            </a:r>
          </a:p>
          <a:p>
            <a:pPr marL="285750" indent="-285750">
              <a:buFont typeface="Arial" panose="020B0604020202020204" pitchFamily="34" charset="0"/>
              <a:buChar char="•"/>
            </a:pPr>
            <a:r>
              <a:rPr lang="de-DE" sz="2800" b="1" dirty="0"/>
              <a:t>Kühlmittel    </a:t>
            </a:r>
            <a:r>
              <a:rPr lang="de-DE" sz="2800" b="1" dirty="0">
                <a:solidFill>
                  <a:srgbClr val="FF0000"/>
                </a:solidFill>
              </a:rPr>
              <a:t>Gas, Salze, Blei </a:t>
            </a:r>
          </a:p>
          <a:p>
            <a:pPr marL="285750" indent="-285750">
              <a:buFont typeface="Arial" panose="020B0604020202020204" pitchFamily="34" charset="0"/>
              <a:buChar char="•"/>
            </a:pPr>
            <a:r>
              <a:rPr lang="de-DE" sz="2800" b="1" dirty="0"/>
              <a:t>Brennstoff     </a:t>
            </a:r>
            <a:r>
              <a:rPr lang="de-DE" sz="2800" b="1" dirty="0">
                <a:solidFill>
                  <a:srgbClr val="FF0000"/>
                </a:solidFill>
              </a:rPr>
              <a:t>Fest oder Flüssig</a:t>
            </a:r>
          </a:p>
        </p:txBody>
      </p:sp>
      <p:sp>
        <p:nvSpPr>
          <p:cNvPr id="2" name="Rechteck 1"/>
          <p:cNvSpPr/>
          <p:nvPr/>
        </p:nvSpPr>
        <p:spPr>
          <a:xfrm>
            <a:off x="3424931" y="3885041"/>
            <a:ext cx="5424031" cy="1815882"/>
          </a:xfrm>
          <a:prstGeom prst="rect">
            <a:avLst/>
          </a:prstGeom>
          <a:solidFill>
            <a:schemeClr val="bg1"/>
          </a:solidFill>
          <a:ln>
            <a:noFill/>
          </a:ln>
        </p:spPr>
        <p:txBody>
          <a:bodyPr wrap="square">
            <a:spAutoFit/>
          </a:bodyPr>
          <a:lstStyle/>
          <a:p>
            <a:pPr algn="ctr"/>
            <a:r>
              <a:rPr lang="de-DE" sz="2800" b="1" dirty="0"/>
              <a:t>Hersteller</a:t>
            </a:r>
          </a:p>
          <a:p>
            <a:pPr marL="285750" indent="-285750">
              <a:buFont typeface="Arial" panose="020B0604020202020204" pitchFamily="34" charset="0"/>
              <a:buChar char="•"/>
            </a:pPr>
            <a:r>
              <a:rPr lang="de-DE" sz="2800" dirty="0"/>
              <a:t>DFR    Dual Fluid Reaktor</a:t>
            </a:r>
          </a:p>
          <a:p>
            <a:pPr marL="285750" indent="-285750">
              <a:buFont typeface="Arial" panose="020B0604020202020204" pitchFamily="34" charset="0"/>
              <a:buChar char="•"/>
            </a:pPr>
            <a:r>
              <a:rPr lang="de-DE" sz="2800" dirty="0"/>
              <a:t>TWR  </a:t>
            </a:r>
            <a:r>
              <a:rPr lang="de-DE" sz="2800" dirty="0" err="1"/>
              <a:t>Travelling</a:t>
            </a:r>
            <a:r>
              <a:rPr lang="de-DE" sz="2800" dirty="0"/>
              <a:t> Wave Reaktor</a:t>
            </a:r>
          </a:p>
          <a:p>
            <a:pPr marL="285750" indent="-285750">
              <a:buFont typeface="Arial" panose="020B0604020202020204" pitchFamily="34" charset="0"/>
              <a:buChar char="•"/>
            </a:pPr>
            <a:r>
              <a:rPr lang="de-DE" sz="2800" dirty="0"/>
              <a:t>Laufwellenreaktor  Terra Power</a:t>
            </a:r>
          </a:p>
        </p:txBody>
      </p:sp>
      <p:sp>
        <p:nvSpPr>
          <p:cNvPr id="8" name="Fußzeilenplatzhalter 7"/>
          <p:cNvSpPr>
            <a:spLocks noGrp="1"/>
          </p:cNvSpPr>
          <p:nvPr>
            <p:ph type="ftr" sz="quarter" idx="11"/>
          </p:nvPr>
        </p:nvSpPr>
        <p:spPr>
          <a:xfrm>
            <a:off x="71500" y="6245225"/>
            <a:ext cx="4824536" cy="476250"/>
          </a:xfrm>
        </p:spPr>
        <p:txBody>
          <a:bodyPr/>
          <a:lstStyle/>
          <a:p>
            <a:pPr>
              <a:defRPr/>
            </a:pPr>
            <a:r>
              <a:rPr lang="de-DE" altLang="de-DE"/>
              <a:t>Konferenz des Schiller-Instituts in Berlin am 30.-31.05.2026                                                                                </a:t>
            </a:r>
            <a:endParaRPr lang="de-DE" altLang="de-DE" dirty="0"/>
          </a:p>
        </p:txBody>
      </p:sp>
      <p:sp>
        <p:nvSpPr>
          <p:cNvPr id="4" name="Foliennummernplatzhalter 3">
            <a:extLst>
              <a:ext uri="{FF2B5EF4-FFF2-40B4-BE49-F238E27FC236}">
                <a16:creationId xmlns:a16="http://schemas.microsoft.com/office/drawing/2014/main" id="{D272BC94-FFAB-4D42-8656-69B9972E76C2}"/>
              </a:ext>
            </a:extLst>
          </p:cNvPr>
          <p:cNvSpPr>
            <a:spLocks noGrp="1"/>
          </p:cNvSpPr>
          <p:nvPr>
            <p:ph type="sldNum" sz="quarter" idx="12"/>
          </p:nvPr>
        </p:nvSpPr>
        <p:spPr/>
        <p:txBody>
          <a:bodyPr/>
          <a:lstStyle/>
          <a:p>
            <a:pPr>
              <a:defRPr/>
            </a:pPr>
            <a:fld id="{33B5730F-959D-4494-A2D7-32531961F69F}" type="slidenum">
              <a:rPr lang="de-DE" altLang="de-DE" smtClean="0"/>
              <a:pPr>
                <a:defRPr/>
              </a:pPr>
              <a:t>175</a:t>
            </a:fld>
            <a:endParaRPr lang="de-DE" altLang="de-DE"/>
          </a:p>
        </p:txBody>
      </p:sp>
    </p:spTree>
    <p:extLst>
      <p:ext uri="{BB962C8B-B14F-4D97-AF65-F5344CB8AC3E}">
        <p14:creationId xmlns:p14="http://schemas.microsoft.com/office/powerpoint/2010/main" val="80180380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490A94BD-FF2B-A343-BECF-12964A2099A9}"/>
              </a:ext>
            </a:extLst>
          </p:cNvPr>
          <p:cNvSpPr/>
          <p:nvPr/>
        </p:nvSpPr>
        <p:spPr>
          <a:xfrm>
            <a:off x="5976550" y="6736370"/>
            <a:ext cx="348172" cy="461665"/>
          </a:xfrm>
          <a:prstGeom prst="rect">
            <a:avLst/>
          </a:prstGeom>
        </p:spPr>
        <p:txBody>
          <a:bodyPr wrap="none">
            <a:spAutoFit/>
          </a:bodyPr>
          <a:lstStyle/>
          <a:p>
            <a:r>
              <a:rPr lang="de-DE" sz="2400" b="1" dirty="0"/>
              <a:t>..</a:t>
            </a:r>
          </a:p>
        </p:txBody>
      </p:sp>
      <p:sp>
        <p:nvSpPr>
          <p:cNvPr id="19" name="Textfeld 18"/>
          <p:cNvSpPr txBox="1"/>
          <p:nvPr/>
        </p:nvSpPr>
        <p:spPr>
          <a:xfrm>
            <a:off x="390689" y="5778959"/>
            <a:ext cx="8386783" cy="461665"/>
          </a:xfrm>
          <a:prstGeom prst="rect">
            <a:avLst/>
          </a:prstGeom>
          <a:noFill/>
        </p:spPr>
        <p:txBody>
          <a:bodyPr wrap="none" rtlCol="0">
            <a:spAutoFit/>
          </a:bodyPr>
          <a:lstStyle/>
          <a:p>
            <a:r>
              <a:rPr lang="de-DE" sz="2400" b="1" dirty="0"/>
              <a:t>2,41 x 10 </a:t>
            </a:r>
            <a:r>
              <a:rPr lang="de-DE" sz="3200" b="1" baseline="30000" dirty="0"/>
              <a:t>-7</a:t>
            </a:r>
            <a:r>
              <a:rPr lang="de-DE" sz="2400" b="1" dirty="0"/>
              <a:t>  </a:t>
            </a:r>
            <a:r>
              <a:rPr lang="de-DE" sz="2000" b="1" dirty="0"/>
              <a:t>heißt, alle 24 </a:t>
            </a:r>
            <a:r>
              <a:rPr lang="de-DE" sz="2000" b="1" dirty="0" err="1"/>
              <a:t>Millonen</a:t>
            </a:r>
            <a:r>
              <a:rPr lang="de-DE" sz="2000" b="1" dirty="0"/>
              <a:t> Jahre einen schweren Störfall / Reaktor</a:t>
            </a:r>
          </a:p>
        </p:txBody>
      </p:sp>
      <p:sp>
        <p:nvSpPr>
          <p:cNvPr id="16" name="Titel 1">
            <a:extLst>
              <a:ext uri="{FF2B5EF4-FFF2-40B4-BE49-F238E27FC236}">
                <a16:creationId xmlns:a16="http://schemas.microsoft.com/office/drawing/2014/main" id="{EF70C9C1-9E8F-D141-A5A1-BA9569B79FF0}"/>
              </a:ext>
            </a:extLst>
          </p:cNvPr>
          <p:cNvSpPr txBox="1">
            <a:spLocks/>
          </p:cNvSpPr>
          <p:nvPr/>
        </p:nvSpPr>
        <p:spPr>
          <a:xfrm>
            <a:off x="1016254" y="413178"/>
            <a:ext cx="7124601" cy="39913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600" dirty="0">
                <a:latin typeface="Times New Roman" panose="02020603050405020304" pitchFamily="18" charset="0"/>
                <a:ea typeface="+mn-ea"/>
                <a:cs typeface="+mn-cs"/>
              </a:rPr>
              <a:t>Sicherheit gegen schweren Unfall</a:t>
            </a:r>
          </a:p>
          <a:p>
            <a:pPr algn="ctr"/>
            <a:endParaRPr lang="de-DE" sz="3600" dirty="0">
              <a:latin typeface="Times New Roman" panose="02020603050405020304" pitchFamily="18" charset="0"/>
              <a:ea typeface="+mn-ea"/>
              <a:cs typeface="+mn-cs"/>
            </a:endParaRPr>
          </a:p>
        </p:txBody>
      </p:sp>
      <p:sp>
        <p:nvSpPr>
          <p:cNvPr id="7" name="Rechteck 6"/>
          <p:cNvSpPr/>
          <p:nvPr/>
        </p:nvSpPr>
        <p:spPr>
          <a:xfrm>
            <a:off x="7146989" y="1420028"/>
            <a:ext cx="1508760" cy="30568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p:cNvSpPr/>
          <p:nvPr/>
        </p:nvSpPr>
        <p:spPr>
          <a:xfrm>
            <a:off x="284066" y="1082639"/>
            <a:ext cx="8588979" cy="3379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10</a:t>
            </a:r>
          </a:p>
        </p:txBody>
      </p:sp>
      <p:cxnSp>
        <p:nvCxnSpPr>
          <p:cNvPr id="9" name="Gerade Verbindung mit Pfeil 8"/>
          <p:cNvCxnSpPr/>
          <p:nvPr/>
        </p:nvCxnSpPr>
        <p:spPr>
          <a:xfrm flipV="1">
            <a:off x="1931039" y="1471244"/>
            <a:ext cx="13965" cy="2630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a:off x="1931037" y="4077715"/>
            <a:ext cx="586966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p:nvCxnSpPr>
        <p:spPr>
          <a:xfrm>
            <a:off x="1620141" y="3843473"/>
            <a:ext cx="3108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a:off x="1620141" y="3565393"/>
            <a:ext cx="3108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a:off x="1620142" y="3283291"/>
            <a:ext cx="3108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1620141" y="3046327"/>
            <a:ext cx="3108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p:nvCxnSpPr>
        <p:spPr>
          <a:xfrm>
            <a:off x="1620141" y="2806013"/>
            <a:ext cx="310896"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feld 26"/>
          <p:cNvSpPr txBox="1"/>
          <p:nvPr/>
        </p:nvSpPr>
        <p:spPr>
          <a:xfrm>
            <a:off x="843989" y="3658807"/>
            <a:ext cx="731290" cy="369332"/>
          </a:xfrm>
          <a:prstGeom prst="rect">
            <a:avLst/>
          </a:prstGeom>
          <a:noFill/>
        </p:spPr>
        <p:txBody>
          <a:bodyPr wrap="none" rtlCol="0">
            <a:spAutoFit/>
          </a:bodyPr>
          <a:lstStyle>
            <a:defPPr>
              <a:defRPr lang="de-DE"/>
            </a:defPPr>
            <a:lvl1pPr>
              <a:defRPr b="1"/>
            </a:lvl1pPr>
          </a:lstStyle>
          <a:p>
            <a:r>
              <a:rPr lang="de-DE" dirty="0"/>
              <a:t>10 </a:t>
            </a:r>
            <a:r>
              <a:rPr lang="de-DE" sz="2400" baseline="30000" dirty="0"/>
              <a:t>- 4 </a:t>
            </a:r>
            <a:endParaRPr lang="de-DE" baseline="30000" dirty="0"/>
          </a:p>
        </p:txBody>
      </p:sp>
      <p:sp>
        <p:nvSpPr>
          <p:cNvPr id="28" name="Textfeld 27"/>
          <p:cNvSpPr txBox="1"/>
          <p:nvPr/>
        </p:nvSpPr>
        <p:spPr>
          <a:xfrm>
            <a:off x="821253" y="3151965"/>
            <a:ext cx="684803" cy="369332"/>
          </a:xfrm>
          <a:prstGeom prst="rect">
            <a:avLst/>
          </a:prstGeom>
          <a:noFill/>
        </p:spPr>
        <p:txBody>
          <a:bodyPr wrap="none" rtlCol="0">
            <a:spAutoFit/>
          </a:bodyPr>
          <a:lstStyle>
            <a:defPPr>
              <a:defRPr lang="de-DE"/>
            </a:defPPr>
            <a:lvl1pPr>
              <a:defRPr b="1"/>
            </a:lvl1pPr>
          </a:lstStyle>
          <a:p>
            <a:r>
              <a:rPr lang="de-DE" dirty="0"/>
              <a:t>10 </a:t>
            </a:r>
            <a:r>
              <a:rPr lang="de-DE" sz="2400" baseline="30000" dirty="0"/>
              <a:t>- 5</a:t>
            </a:r>
          </a:p>
        </p:txBody>
      </p:sp>
      <p:sp>
        <p:nvSpPr>
          <p:cNvPr id="29" name="Textfeld 28"/>
          <p:cNvSpPr txBox="1"/>
          <p:nvPr/>
        </p:nvSpPr>
        <p:spPr>
          <a:xfrm>
            <a:off x="814404" y="2643308"/>
            <a:ext cx="737702" cy="369332"/>
          </a:xfrm>
          <a:prstGeom prst="rect">
            <a:avLst/>
          </a:prstGeom>
          <a:noFill/>
        </p:spPr>
        <p:txBody>
          <a:bodyPr wrap="none" rtlCol="0">
            <a:spAutoFit/>
          </a:bodyPr>
          <a:lstStyle>
            <a:defPPr>
              <a:defRPr lang="de-DE"/>
            </a:defPPr>
            <a:lvl1pPr>
              <a:defRPr b="1"/>
            </a:lvl1pPr>
          </a:lstStyle>
          <a:p>
            <a:r>
              <a:rPr lang="de-DE" dirty="0"/>
              <a:t>10  </a:t>
            </a:r>
            <a:r>
              <a:rPr lang="de-DE" sz="2400" baseline="30000" dirty="0"/>
              <a:t>- 6</a:t>
            </a:r>
            <a:endParaRPr lang="de-DE" baseline="30000" dirty="0"/>
          </a:p>
        </p:txBody>
      </p:sp>
      <p:sp>
        <p:nvSpPr>
          <p:cNvPr id="47" name="Textfeld 46"/>
          <p:cNvSpPr txBox="1"/>
          <p:nvPr/>
        </p:nvSpPr>
        <p:spPr>
          <a:xfrm>
            <a:off x="1370912" y="1101912"/>
            <a:ext cx="1348421" cy="369332"/>
          </a:xfrm>
          <a:prstGeom prst="rect">
            <a:avLst/>
          </a:prstGeom>
          <a:noFill/>
        </p:spPr>
        <p:txBody>
          <a:bodyPr wrap="square" rtlCol="0">
            <a:spAutoFit/>
          </a:bodyPr>
          <a:lstStyle/>
          <a:p>
            <a:r>
              <a:rPr lang="de-DE" dirty="0"/>
              <a:t>Unfall / Jahr</a:t>
            </a:r>
          </a:p>
        </p:txBody>
      </p:sp>
      <p:grpSp>
        <p:nvGrpSpPr>
          <p:cNvPr id="83" name="Gruppieren 82"/>
          <p:cNvGrpSpPr/>
          <p:nvPr/>
        </p:nvGrpSpPr>
        <p:grpSpPr>
          <a:xfrm>
            <a:off x="2032224" y="2806013"/>
            <a:ext cx="1037404" cy="369332"/>
            <a:chOff x="2713807" y="1927083"/>
            <a:chExt cx="1037404" cy="369332"/>
          </a:xfrm>
        </p:grpSpPr>
        <p:sp>
          <p:nvSpPr>
            <p:cNvPr id="56" name="Ellipse 55"/>
            <p:cNvSpPr/>
            <p:nvPr/>
          </p:nvSpPr>
          <p:spPr>
            <a:xfrm>
              <a:off x="3634479" y="2162085"/>
              <a:ext cx="116732" cy="1189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0000"/>
                </a:solidFill>
              </a:endParaRPr>
            </a:p>
          </p:txBody>
        </p:sp>
        <p:sp>
          <p:nvSpPr>
            <p:cNvPr id="57" name="Textfeld 56"/>
            <p:cNvSpPr txBox="1"/>
            <p:nvPr/>
          </p:nvSpPr>
          <p:spPr>
            <a:xfrm>
              <a:off x="2713807" y="1927083"/>
              <a:ext cx="910827" cy="369332"/>
            </a:xfrm>
            <a:prstGeom prst="rect">
              <a:avLst/>
            </a:prstGeom>
            <a:noFill/>
          </p:spPr>
          <p:txBody>
            <a:bodyPr wrap="none" rtlCol="0">
              <a:spAutoFit/>
            </a:bodyPr>
            <a:lstStyle/>
            <a:p>
              <a:r>
                <a:rPr lang="de-DE" dirty="0"/>
                <a:t>Biblis  B</a:t>
              </a:r>
            </a:p>
          </p:txBody>
        </p:sp>
      </p:grpSp>
      <p:grpSp>
        <p:nvGrpSpPr>
          <p:cNvPr id="82" name="Gruppieren 81"/>
          <p:cNvGrpSpPr/>
          <p:nvPr/>
        </p:nvGrpSpPr>
        <p:grpSpPr>
          <a:xfrm>
            <a:off x="2314444" y="3516622"/>
            <a:ext cx="1752268" cy="388270"/>
            <a:chOff x="2319660" y="2838238"/>
            <a:chExt cx="1752268" cy="388270"/>
          </a:xfrm>
        </p:grpSpPr>
        <p:sp>
          <p:nvSpPr>
            <p:cNvPr id="79" name="Ellipse 78"/>
            <p:cNvSpPr/>
            <p:nvPr/>
          </p:nvSpPr>
          <p:spPr>
            <a:xfrm>
              <a:off x="2319660" y="2838238"/>
              <a:ext cx="116732" cy="1189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0000"/>
                </a:solidFill>
              </a:endParaRPr>
            </a:p>
          </p:txBody>
        </p:sp>
        <p:sp>
          <p:nvSpPr>
            <p:cNvPr id="80" name="Textfeld 79"/>
            <p:cNvSpPr txBox="1"/>
            <p:nvPr/>
          </p:nvSpPr>
          <p:spPr>
            <a:xfrm>
              <a:off x="2519644" y="2857176"/>
              <a:ext cx="1552284" cy="369332"/>
            </a:xfrm>
            <a:prstGeom prst="rect">
              <a:avLst/>
            </a:prstGeom>
            <a:noFill/>
          </p:spPr>
          <p:txBody>
            <a:bodyPr wrap="none" rtlCol="0">
              <a:spAutoFit/>
            </a:bodyPr>
            <a:lstStyle/>
            <a:p>
              <a:r>
                <a:rPr lang="de-DE" dirty="0"/>
                <a:t>Fukushima 1-4</a:t>
              </a:r>
            </a:p>
          </p:txBody>
        </p:sp>
      </p:grpSp>
      <p:cxnSp>
        <p:nvCxnSpPr>
          <p:cNvPr id="35" name="Gerader Verbinder 34"/>
          <p:cNvCxnSpPr>
            <a:cxnSpLocks/>
            <a:endCxn id="58" idx="3"/>
          </p:cNvCxnSpPr>
          <p:nvPr/>
        </p:nvCxnSpPr>
        <p:spPr>
          <a:xfrm flipV="1">
            <a:off x="3047897" y="2312454"/>
            <a:ext cx="3083821" cy="75281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5" name="Gerader Verbinder 74"/>
          <p:cNvCxnSpPr/>
          <p:nvPr/>
        </p:nvCxnSpPr>
        <p:spPr>
          <a:xfrm flipV="1">
            <a:off x="2404663" y="3112542"/>
            <a:ext cx="586766" cy="441991"/>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Gruppieren 4"/>
          <p:cNvGrpSpPr/>
          <p:nvPr/>
        </p:nvGrpSpPr>
        <p:grpSpPr>
          <a:xfrm>
            <a:off x="5556221" y="1954244"/>
            <a:ext cx="675134" cy="375628"/>
            <a:chOff x="5576925" y="2016276"/>
            <a:chExt cx="675134" cy="375628"/>
          </a:xfrm>
        </p:grpSpPr>
        <p:sp>
          <p:nvSpPr>
            <p:cNvPr id="58" name="Ellipse 57"/>
            <p:cNvSpPr/>
            <p:nvPr/>
          </p:nvSpPr>
          <p:spPr>
            <a:xfrm>
              <a:off x="6135327" y="2272964"/>
              <a:ext cx="116732" cy="1189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0000"/>
                </a:solidFill>
              </a:endParaRPr>
            </a:p>
          </p:txBody>
        </p:sp>
        <p:sp>
          <p:nvSpPr>
            <p:cNvPr id="59" name="Textfeld 58"/>
            <p:cNvSpPr txBox="1"/>
            <p:nvPr/>
          </p:nvSpPr>
          <p:spPr>
            <a:xfrm>
              <a:off x="5576925" y="2016276"/>
              <a:ext cx="540533" cy="369332"/>
            </a:xfrm>
            <a:prstGeom prst="rect">
              <a:avLst/>
            </a:prstGeom>
            <a:noFill/>
          </p:spPr>
          <p:txBody>
            <a:bodyPr wrap="none" rtlCol="0">
              <a:spAutoFit/>
            </a:bodyPr>
            <a:lstStyle/>
            <a:p>
              <a:r>
                <a:rPr lang="de-DE" dirty="0"/>
                <a:t>EPR</a:t>
              </a:r>
            </a:p>
          </p:txBody>
        </p:sp>
      </p:grpSp>
      <p:cxnSp>
        <p:nvCxnSpPr>
          <p:cNvPr id="32" name="Gerader Verbinder 31"/>
          <p:cNvCxnSpPr/>
          <p:nvPr/>
        </p:nvCxnSpPr>
        <p:spPr>
          <a:xfrm>
            <a:off x="1620142" y="2248294"/>
            <a:ext cx="3108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Gerader Verbinder 32"/>
          <p:cNvCxnSpPr/>
          <p:nvPr/>
        </p:nvCxnSpPr>
        <p:spPr>
          <a:xfrm>
            <a:off x="1620142" y="1793740"/>
            <a:ext cx="3108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Gerader Verbinder 35"/>
          <p:cNvCxnSpPr/>
          <p:nvPr/>
        </p:nvCxnSpPr>
        <p:spPr>
          <a:xfrm>
            <a:off x="1620142" y="2520668"/>
            <a:ext cx="3108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p:nvCxnSpPr>
        <p:spPr>
          <a:xfrm>
            <a:off x="1614045" y="2040700"/>
            <a:ext cx="310896"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feld 38"/>
          <p:cNvSpPr txBox="1"/>
          <p:nvPr/>
        </p:nvSpPr>
        <p:spPr>
          <a:xfrm>
            <a:off x="825520" y="1599482"/>
            <a:ext cx="737702" cy="369332"/>
          </a:xfrm>
          <a:prstGeom prst="rect">
            <a:avLst/>
          </a:prstGeom>
          <a:noFill/>
        </p:spPr>
        <p:txBody>
          <a:bodyPr wrap="none" rtlCol="0">
            <a:spAutoFit/>
          </a:bodyPr>
          <a:lstStyle>
            <a:defPPr>
              <a:defRPr lang="de-DE"/>
            </a:defPPr>
            <a:lvl1pPr>
              <a:defRPr b="1"/>
            </a:lvl1pPr>
          </a:lstStyle>
          <a:p>
            <a:r>
              <a:rPr lang="de-DE" dirty="0"/>
              <a:t>10  </a:t>
            </a:r>
            <a:r>
              <a:rPr lang="de-DE" sz="2400" baseline="30000" dirty="0"/>
              <a:t>- 8</a:t>
            </a:r>
            <a:endParaRPr lang="de-DE" baseline="30000" dirty="0"/>
          </a:p>
        </p:txBody>
      </p:sp>
      <p:sp>
        <p:nvSpPr>
          <p:cNvPr id="40" name="Textfeld 39"/>
          <p:cNvSpPr txBox="1"/>
          <p:nvPr/>
        </p:nvSpPr>
        <p:spPr>
          <a:xfrm>
            <a:off x="809454" y="2126338"/>
            <a:ext cx="737702" cy="369332"/>
          </a:xfrm>
          <a:prstGeom prst="rect">
            <a:avLst/>
          </a:prstGeom>
          <a:noFill/>
        </p:spPr>
        <p:txBody>
          <a:bodyPr wrap="none" rtlCol="0">
            <a:spAutoFit/>
          </a:bodyPr>
          <a:lstStyle>
            <a:defPPr>
              <a:defRPr lang="de-DE"/>
            </a:defPPr>
            <a:lvl1pPr>
              <a:defRPr b="1"/>
            </a:lvl1pPr>
          </a:lstStyle>
          <a:p>
            <a:r>
              <a:rPr lang="de-DE" dirty="0"/>
              <a:t>10  </a:t>
            </a:r>
            <a:r>
              <a:rPr lang="de-DE" sz="2400" baseline="30000" dirty="0"/>
              <a:t>- 7</a:t>
            </a:r>
            <a:endParaRPr lang="de-DE" baseline="30000" dirty="0"/>
          </a:p>
        </p:txBody>
      </p:sp>
      <p:grpSp>
        <p:nvGrpSpPr>
          <p:cNvPr id="6" name="Gruppieren 5"/>
          <p:cNvGrpSpPr/>
          <p:nvPr/>
        </p:nvGrpSpPr>
        <p:grpSpPr>
          <a:xfrm>
            <a:off x="4847994" y="1403354"/>
            <a:ext cx="1383361" cy="414911"/>
            <a:chOff x="4883438" y="988748"/>
            <a:chExt cx="1383361" cy="414911"/>
          </a:xfrm>
        </p:grpSpPr>
        <p:sp>
          <p:nvSpPr>
            <p:cNvPr id="50" name="Ellipse 49"/>
            <p:cNvSpPr/>
            <p:nvPr/>
          </p:nvSpPr>
          <p:spPr>
            <a:xfrm>
              <a:off x="6150067" y="1284719"/>
              <a:ext cx="116732" cy="1189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FF0000"/>
                </a:solidFill>
              </a:endParaRPr>
            </a:p>
          </p:txBody>
        </p:sp>
        <p:sp>
          <p:nvSpPr>
            <p:cNvPr id="51" name="Textfeld 50"/>
            <p:cNvSpPr txBox="1"/>
            <p:nvPr/>
          </p:nvSpPr>
          <p:spPr>
            <a:xfrm>
              <a:off x="4883438" y="988748"/>
              <a:ext cx="1266629" cy="369332"/>
            </a:xfrm>
            <a:prstGeom prst="rect">
              <a:avLst/>
            </a:prstGeom>
            <a:noFill/>
          </p:spPr>
          <p:txBody>
            <a:bodyPr wrap="none" rtlCol="0">
              <a:spAutoFit/>
            </a:bodyPr>
            <a:lstStyle/>
            <a:p>
              <a:r>
                <a:rPr lang="de-DE" dirty="0"/>
                <a:t>SWR Studie</a:t>
              </a:r>
            </a:p>
          </p:txBody>
        </p:sp>
      </p:grpSp>
      <p:grpSp>
        <p:nvGrpSpPr>
          <p:cNvPr id="8" name="Gruppieren 7"/>
          <p:cNvGrpSpPr/>
          <p:nvPr/>
        </p:nvGrpSpPr>
        <p:grpSpPr>
          <a:xfrm>
            <a:off x="6679795" y="1393528"/>
            <a:ext cx="1940879" cy="1187391"/>
            <a:chOff x="6674270" y="967413"/>
            <a:chExt cx="1940879" cy="1187391"/>
          </a:xfrm>
        </p:grpSpPr>
        <p:grpSp>
          <p:nvGrpSpPr>
            <p:cNvPr id="52" name="Gruppieren 51"/>
            <p:cNvGrpSpPr/>
            <p:nvPr/>
          </p:nvGrpSpPr>
          <p:grpSpPr>
            <a:xfrm>
              <a:off x="6674270" y="1332909"/>
              <a:ext cx="1682093" cy="821895"/>
              <a:chOff x="6285559" y="799364"/>
              <a:chExt cx="1682093" cy="821895"/>
            </a:xfrm>
          </p:grpSpPr>
          <p:sp>
            <p:nvSpPr>
              <p:cNvPr id="53" name="Ellipse 52"/>
              <p:cNvSpPr/>
              <p:nvPr/>
            </p:nvSpPr>
            <p:spPr>
              <a:xfrm>
                <a:off x="6285559" y="799364"/>
                <a:ext cx="430352" cy="736646"/>
              </a:xfrm>
              <a:prstGeom prst="ellipse">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0000"/>
                  </a:solidFill>
                </a:endParaRPr>
              </a:p>
            </p:txBody>
          </p:sp>
          <p:sp>
            <p:nvSpPr>
              <p:cNvPr id="54" name="Textfeld 53"/>
              <p:cNvSpPr txBox="1"/>
              <p:nvPr/>
            </p:nvSpPr>
            <p:spPr>
              <a:xfrm>
                <a:off x="6773094" y="1251927"/>
                <a:ext cx="1194558" cy="369332"/>
              </a:xfrm>
              <a:prstGeom prst="rect">
                <a:avLst/>
              </a:prstGeom>
              <a:noFill/>
            </p:spPr>
            <p:txBody>
              <a:bodyPr wrap="none" rtlCol="0">
                <a:spAutoFit/>
              </a:bodyPr>
              <a:lstStyle/>
              <a:p>
                <a:r>
                  <a:rPr lang="de-DE" dirty="0"/>
                  <a:t>Gen III + </a:t>
                </a:r>
                <a:r>
                  <a:rPr lang="de-DE" sz="1100" dirty="0"/>
                  <a:t>2.0</a:t>
                </a:r>
              </a:p>
            </p:txBody>
          </p:sp>
        </p:grpSp>
        <p:grpSp>
          <p:nvGrpSpPr>
            <p:cNvPr id="18" name="Gruppieren 17"/>
            <p:cNvGrpSpPr/>
            <p:nvPr/>
          </p:nvGrpSpPr>
          <p:grpSpPr>
            <a:xfrm>
              <a:off x="6809578" y="967413"/>
              <a:ext cx="1805571" cy="784560"/>
              <a:chOff x="6809578" y="967413"/>
              <a:chExt cx="1805571" cy="784560"/>
            </a:xfrm>
          </p:grpSpPr>
          <p:sp>
            <p:nvSpPr>
              <p:cNvPr id="45" name="Ellipse 44"/>
              <p:cNvSpPr/>
              <p:nvPr/>
            </p:nvSpPr>
            <p:spPr>
              <a:xfrm>
                <a:off x="6809578" y="1633033"/>
                <a:ext cx="116732" cy="1189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FF0000"/>
                  </a:solidFill>
                </a:endParaRPr>
              </a:p>
            </p:txBody>
          </p:sp>
          <p:sp>
            <p:nvSpPr>
              <p:cNvPr id="13" name="Textfeld 12"/>
              <p:cNvSpPr txBox="1"/>
              <p:nvPr/>
            </p:nvSpPr>
            <p:spPr>
              <a:xfrm>
                <a:off x="7483108" y="967413"/>
                <a:ext cx="1132041" cy="615553"/>
              </a:xfrm>
              <a:prstGeom prst="rect">
                <a:avLst/>
              </a:prstGeom>
              <a:noFill/>
            </p:spPr>
            <p:txBody>
              <a:bodyPr wrap="none" rtlCol="0">
                <a:spAutoFit/>
              </a:bodyPr>
              <a:lstStyle/>
              <a:p>
                <a:r>
                  <a:rPr lang="de-DE" b="1" dirty="0"/>
                  <a:t>AP 1000</a:t>
                </a:r>
              </a:p>
              <a:p>
                <a:r>
                  <a:rPr lang="de-DE" sz="1600" b="1" dirty="0"/>
                  <a:t>2,41 x 10 </a:t>
                </a:r>
                <a:r>
                  <a:rPr lang="de-DE" sz="2000" b="1" baseline="30000" dirty="0"/>
                  <a:t>-7</a:t>
                </a:r>
                <a:endParaRPr lang="de-DE" sz="1600" b="1" baseline="30000" dirty="0"/>
              </a:p>
            </p:txBody>
          </p:sp>
          <p:cxnSp>
            <p:nvCxnSpPr>
              <p:cNvPr id="17" name="Gerade Verbindung mit Pfeil 16"/>
              <p:cNvCxnSpPr>
                <a:endCxn id="45" idx="7"/>
              </p:cNvCxnSpPr>
              <p:nvPr/>
            </p:nvCxnSpPr>
            <p:spPr>
              <a:xfrm flipH="1">
                <a:off x="6909215" y="1403659"/>
                <a:ext cx="573893" cy="246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pic>
        <p:nvPicPr>
          <p:cNvPr id="12" name="Grafik 11"/>
          <p:cNvPicPr>
            <a:picLocks noChangeAspect="1"/>
          </p:cNvPicPr>
          <p:nvPr/>
        </p:nvPicPr>
        <p:blipFill>
          <a:blip r:embed="rId3"/>
          <a:stretch>
            <a:fillRect/>
          </a:stretch>
        </p:blipFill>
        <p:spPr>
          <a:xfrm>
            <a:off x="295115" y="4474496"/>
            <a:ext cx="8588979" cy="657225"/>
          </a:xfrm>
          <a:prstGeom prst="rect">
            <a:avLst/>
          </a:prstGeom>
        </p:spPr>
      </p:pic>
      <p:cxnSp>
        <p:nvCxnSpPr>
          <p:cNvPr id="48" name="Gerader Verbinder 47"/>
          <p:cNvCxnSpPr>
            <a:cxnSpLocks/>
            <a:stCxn id="58" idx="6"/>
            <a:endCxn id="45" idx="3"/>
          </p:cNvCxnSpPr>
          <p:nvPr/>
        </p:nvCxnSpPr>
        <p:spPr>
          <a:xfrm flipV="1">
            <a:off x="6231355" y="2160670"/>
            <a:ext cx="600843" cy="109732"/>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5" name="Fußzeilenplatzhalter 24"/>
          <p:cNvSpPr>
            <a:spLocks noGrp="1"/>
          </p:cNvSpPr>
          <p:nvPr>
            <p:ph type="ftr" sz="quarter" idx="11"/>
          </p:nvPr>
        </p:nvSpPr>
        <p:spPr>
          <a:xfrm>
            <a:off x="71500" y="6245225"/>
            <a:ext cx="4817463" cy="476250"/>
          </a:xfrm>
        </p:spPr>
        <p:txBody>
          <a:bodyPr/>
          <a:lstStyle/>
          <a:p>
            <a:pPr>
              <a:defRPr/>
            </a:pPr>
            <a:r>
              <a:rPr lang="de-DE" altLang="de-DE"/>
              <a:t>Konferenz des Schiller-Instituts in Berlin am 30.-31.05.2026                                                                                </a:t>
            </a:r>
            <a:endParaRPr lang="de-DE" altLang="de-DE" dirty="0"/>
          </a:p>
        </p:txBody>
      </p:sp>
      <p:sp>
        <p:nvSpPr>
          <p:cNvPr id="3" name="Foliennummernplatzhalter 2">
            <a:extLst>
              <a:ext uri="{FF2B5EF4-FFF2-40B4-BE49-F238E27FC236}">
                <a16:creationId xmlns:a16="http://schemas.microsoft.com/office/drawing/2014/main" id="{BB84F807-051F-41FB-9838-8D3CBB3195AC}"/>
              </a:ext>
            </a:extLst>
          </p:cNvPr>
          <p:cNvSpPr>
            <a:spLocks noGrp="1"/>
          </p:cNvSpPr>
          <p:nvPr>
            <p:ph type="sldNum" sz="quarter" idx="12"/>
          </p:nvPr>
        </p:nvSpPr>
        <p:spPr/>
        <p:txBody>
          <a:bodyPr/>
          <a:lstStyle/>
          <a:p>
            <a:pPr>
              <a:defRPr/>
            </a:pPr>
            <a:fld id="{BF9384B9-D178-4EB3-9DF3-52B803BAE356}" type="slidenum">
              <a:rPr lang="de-DE" altLang="de-DE" smtClean="0"/>
              <a:pPr>
                <a:defRPr/>
              </a:pPr>
              <a:t>176</a:t>
            </a:fld>
            <a:endParaRPr lang="de-DE" altLang="de-DE"/>
          </a:p>
        </p:txBody>
      </p:sp>
      <p:grpSp>
        <p:nvGrpSpPr>
          <p:cNvPr id="55" name="Gruppieren 54">
            <a:extLst>
              <a:ext uri="{FF2B5EF4-FFF2-40B4-BE49-F238E27FC236}">
                <a16:creationId xmlns:a16="http://schemas.microsoft.com/office/drawing/2014/main" id="{3C1C4E75-9E3F-4578-8537-C641742EF563}"/>
              </a:ext>
            </a:extLst>
          </p:cNvPr>
          <p:cNvGrpSpPr/>
          <p:nvPr/>
        </p:nvGrpSpPr>
        <p:grpSpPr>
          <a:xfrm>
            <a:off x="2719333" y="1885515"/>
            <a:ext cx="949717" cy="458277"/>
            <a:chOff x="5317082" y="945382"/>
            <a:chExt cx="949717" cy="458277"/>
          </a:xfrm>
        </p:grpSpPr>
        <p:sp>
          <p:nvSpPr>
            <p:cNvPr id="60" name="Ellipse 59">
              <a:extLst>
                <a:ext uri="{FF2B5EF4-FFF2-40B4-BE49-F238E27FC236}">
                  <a16:creationId xmlns:a16="http://schemas.microsoft.com/office/drawing/2014/main" id="{F8629B90-EC67-4E92-86AB-663DED9BB0F1}"/>
                </a:ext>
              </a:extLst>
            </p:cNvPr>
            <p:cNvSpPr/>
            <p:nvPr/>
          </p:nvSpPr>
          <p:spPr>
            <a:xfrm>
              <a:off x="6150067" y="1284719"/>
              <a:ext cx="116732" cy="1189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FF0000"/>
                </a:solidFill>
              </a:endParaRPr>
            </a:p>
          </p:txBody>
        </p:sp>
        <p:sp>
          <p:nvSpPr>
            <p:cNvPr id="61" name="Textfeld 60">
              <a:extLst>
                <a:ext uri="{FF2B5EF4-FFF2-40B4-BE49-F238E27FC236}">
                  <a16:creationId xmlns:a16="http://schemas.microsoft.com/office/drawing/2014/main" id="{731B704F-5BD9-4D31-BC4D-485A25862227}"/>
                </a:ext>
              </a:extLst>
            </p:cNvPr>
            <p:cNvSpPr txBox="1"/>
            <p:nvPr/>
          </p:nvSpPr>
          <p:spPr>
            <a:xfrm>
              <a:off x="5317082" y="945382"/>
              <a:ext cx="885179" cy="338554"/>
            </a:xfrm>
            <a:prstGeom prst="rect">
              <a:avLst/>
            </a:prstGeom>
            <a:noFill/>
          </p:spPr>
          <p:txBody>
            <a:bodyPr wrap="none" rtlCol="0">
              <a:spAutoFit/>
            </a:bodyPr>
            <a:lstStyle/>
            <a:p>
              <a:r>
                <a:rPr lang="de-DE" dirty="0"/>
                <a:t>SWR 72</a:t>
              </a:r>
            </a:p>
          </p:txBody>
        </p:sp>
      </p:grpSp>
    </p:spTree>
    <p:extLst>
      <p:ext uri="{BB962C8B-B14F-4D97-AF65-F5344CB8AC3E}">
        <p14:creationId xmlns:p14="http://schemas.microsoft.com/office/powerpoint/2010/main" val="377749680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out)">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16632"/>
            <a:ext cx="8229600" cy="382054"/>
          </a:xfrm>
        </p:spPr>
        <p:txBody>
          <a:bodyPr/>
          <a:lstStyle/>
          <a:p>
            <a:r>
              <a:rPr lang="de-DE" dirty="0"/>
              <a:t>Spezifische </a:t>
            </a:r>
            <a:r>
              <a:rPr lang="de-DE" dirty="0" err="1"/>
              <a:t>Investkosten</a:t>
            </a:r>
            <a:r>
              <a:rPr lang="de-DE" dirty="0"/>
              <a:t> Kernkraftwerke</a:t>
            </a:r>
          </a:p>
        </p:txBody>
      </p:sp>
      <p:pic>
        <p:nvPicPr>
          <p:cNvPr id="3" name="Grafik 2"/>
          <p:cNvPicPr>
            <a:picLocks noChangeAspect="1"/>
          </p:cNvPicPr>
          <p:nvPr/>
        </p:nvPicPr>
        <p:blipFill>
          <a:blip r:embed="rId2"/>
          <a:stretch>
            <a:fillRect/>
          </a:stretch>
        </p:blipFill>
        <p:spPr>
          <a:xfrm>
            <a:off x="152400" y="595312"/>
            <a:ext cx="8839200" cy="5667375"/>
          </a:xfrm>
          <a:prstGeom prst="rect">
            <a:avLst/>
          </a:prstGeom>
        </p:spPr>
      </p:pic>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4" name="Foliennummernplatzhalter 3">
            <a:extLst>
              <a:ext uri="{FF2B5EF4-FFF2-40B4-BE49-F238E27FC236}">
                <a16:creationId xmlns:a16="http://schemas.microsoft.com/office/drawing/2014/main" id="{F33FC680-4A56-43CA-B8AD-3F8ED4CD3476}"/>
              </a:ext>
            </a:extLst>
          </p:cNvPr>
          <p:cNvSpPr>
            <a:spLocks noGrp="1"/>
          </p:cNvSpPr>
          <p:nvPr>
            <p:ph type="sldNum" sz="quarter" idx="12"/>
          </p:nvPr>
        </p:nvSpPr>
        <p:spPr/>
        <p:txBody>
          <a:bodyPr/>
          <a:lstStyle/>
          <a:p>
            <a:pPr>
              <a:defRPr/>
            </a:pPr>
            <a:fld id="{1C2867A0-F623-427E-AB3E-7CA64D419047}" type="slidenum">
              <a:rPr lang="de-DE" altLang="de-DE" smtClean="0"/>
              <a:pPr>
                <a:defRPr/>
              </a:pPr>
              <a:t>177</a:t>
            </a:fld>
            <a:endParaRPr lang="de-DE" altLang="de-DE"/>
          </a:p>
        </p:txBody>
      </p:sp>
    </p:spTree>
    <p:extLst>
      <p:ext uri="{BB962C8B-B14F-4D97-AF65-F5344CB8AC3E}">
        <p14:creationId xmlns:p14="http://schemas.microsoft.com/office/powerpoint/2010/main" val="58424351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16632"/>
            <a:ext cx="8229600" cy="382054"/>
          </a:xfrm>
        </p:spPr>
        <p:txBody>
          <a:bodyPr/>
          <a:lstStyle/>
          <a:p>
            <a:r>
              <a:rPr lang="de-DE" dirty="0"/>
              <a:t>Spezifische </a:t>
            </a:r>
            <a:r>
              <a:rPr lang="de-DE" dirty="0" err="1"/>
              <a:t>Investkosten</a:t>
            </a:r>
            <a:r>
              <a:rPr lang="de-DE" dirty="0"/>
              <a:t> Kernkraftwerke</a:t>
            </a:r>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endParaRPr lang="de-DE" altLang="de-DE" dirty="0"/>
          </a:p>
        </p:txBody>
      </p:sp>
      <p:sp>
        <p:nvSpPr>
          <p:cNvPr id="4" name="Foliennummernplatzhalter 3">
            <a:extLst>
              <a:ext uri="{FF2B5EF4-FFF2-40B4-BE49-F238E27FC236}">
                <a16:creationId xmlns:a16="http://schemas.microsoft.com/office/drawing/2014/main" id="{F33FC680-4A56-43CA-B8AD-3F8ED4CD3476}"/>
              </a:ext>
            </a:extLst>
          </p:cNvPr>
          <p:cNvSpPr>
            <a:spLocks noGrp="1"/>
          </p:cNvSpPr>
          <p:nvPr>
            <p:ph type="sldNum" sz="quarter" idx="12"/>
          </p:nvPr>
        </p:nvSpPr>
        <p:spPr/>
        <p:txBody>
          <a:bodyPr/>
          <a:lstStyle/>
          <a:p>
            <a:pPr>
              <a:defRPr/>
            </a:pPr>
            <a:fld id="{1C2867A0-F623-427E-AB3E-7CA64D419047}" type="slidenum">
              <a:rPr lang="de-DE" altLang="de-DE" smtClean="0"/>
              <a:pPr>
                <a:defRPr/>
              </a:pPr>
              <a:t>178</a:t>
            </a:fld>
            <a:endParaRPr lang="de-DE" altLang="de-DE"/>
          </a:p>
        </p:txBody>
      </p:sp>
      <p:pic>
        <p:nvPicPr>
          <p:cNvPr id="6" name="Grafik 5">
            <a:extLst>
              <a:ext uri="{FF2B5EF4-FFF2-40B4-BE49-F238E27FC236}">
                <a16:creationId xmlns:a16="http://schemas.microsoft.com/office/drawing/2014/main" id="{381CC4B5-3DFA-4F99-AFBB-E79D14B22E29}"/>
              </a:ext>
            </a:extLst>
          </p:cNvPr>
          <p:cNvPicPr>
            <a:picLocks noChangeAspect="1"/>
          </p:cNvPicPr>
          <p:nvPr/>
        </p:nvPicPr>
        <p:blipFill>
          <a:blip r:embed="rId2"/>
          <a:stretch>
            <a:fillRect/>
          </a:stretch>
        </p:blipFill>
        <p:spPr>
          <a:xfrm>
            <a:off x="251520" y="800708"/>
            <a:ext cx="8676964" cy="5453788"/>
          </a:xfrm>
          <a:prstGeom prst="rect">
            <a:avLst/>
          </a:prstGeom>
        </p:spPr>
      </p:pic>
    </p:spTree>
    <p:extLst>
      <p:ext uri="{BB962C8B-B14F-4D97-AF65-F5344CB8AC3E}">
        <p14:creationId xmlns:p14="http://schemas.microsoft.com/office/powerpoint/2010/main" val="246807190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88640"/>
            <a:ext cx="8229600" cy="598078"/>
          </a:xfrm>
        </p:spPr>
        <p:txBody>
          <a:bodyPr/>
          <a:lstStyle/>
          <a:p>
            <a:r>
              <a:rPr lang="de-DE" dirty="0"/>
              <a:t>Vergleich Rückbaukosten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pic>
        <p:nvPicPr>
          <p:cNvPr id="9" name="Grafik 8"/>
          <p:cNvPicPr>
            <a:picLocks noChangeAspect="1"/>
          </p:cNvPicPr>
          <p:nvPr/>
        </p:nvPicPr>
        <p:blipFill>
          <a:blip r:embed="rId2"/>
          <a:stretch>
            <a:fillRect/>
          </a:stretch>
        </p:blipFill>
        <p:spPr>
          <a:xfrm>
            <a:off x="247650" y="1592796"/>
            <a:ext cx="8648700" cy="3960440"/>
          </a:xfrm>
          <a:prstGeom prst="rect">
            <a:avLst/>
          </a:prstGeom>
        </p:spPr>
      </p:pic>
      <p:sp>
        <p:nvSpPr>
          <p:cNvPr id="3" name="Foliennummernplatzhalter 2">
            <a:extLst>
              <a:ext uri="{FF2B5EF4-FFF2-40B4-BE49-F238E27FC236}">
                <a16:creationId xmlns:a16="http://schemas.microsoft.com/office/drawing/2014/main" id="{5DA2EF9A-0000-436A-A53B-6A5C526C2AAC}"/>
              </a:ext>
            </a:extLst>
          </p:cNvPr>
          <p:cNvSpPr>
            <a:spLocks noGrp="1"/>
          </p:cNvSpPr>
          <p:nvPr>
            <p:ph type="sldNum" sz="quarter" idx="12"/>
          </p:nvPr>
        </p:nvSpPr>
        <p:spPr/>
        <p:txBody>
          <a:bodyPr/>
          <a:lstStyle/>
          <a:p>
            <a:pPr>
              <a:defRPr/>
            </a:pPr>
            <a:fld id="{1C2867A0-F623-427E-AB3E-7CA64D419047}" type="slidenum">
              <a:rPr lang="de-DE" altLang="de-DE" smtClean="0"/>
              <a:pPr>
                <a:defRPr/>
              </a:pPr>
              <a:t>179</a:t>
            </a:fld>
            <a:endParaRPr lang="de-DE" altLang="de-DE"/>
          </a:p>
        </p:txBody>
      </p:sp>
    </p:spTree>
    <p:extLst>
      <p:ext uri="{BB962C8B-B14F-4D97-AF65-F5344CB8AC3E}">
        <p14:creationId xmlns:p14="http://schemas.microsoft.com/office/powerpoint/2010/main" val="70985677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293048" y="707025"/>
            <a:ext cx="8496944" cy="5452309"/>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dirty="0">
              <a:ln>
                <a:noFill/>
              </a:ln>
              <a:solidFill>
                <a:schemeClr val="tx1"/>
              </a:solidFill>
              <a:effectLst/>
              <a:latin typeface="Times New Roman" panose="02020603050405020304" pitchFamily="18" charset="0"/>
            </a:endParaRPr>
          </a:p>
        </p:txBody>
      </p:sp>
      <p:sp>
        <p:nvSpPr>
          <p:cNvPr id="3" name="Rechteck 2">
            <a:extLst>
              <a:ext uri="{FF2B5EF4-FFF2-40B4-BE49-F238E27FC236}">
                <a16:creationId xmlns:a16="http://schemas.microsoft.com/office/drawing/2014/main" id="{C9123DB4-071B-B943-90E8-3B701341AAB1}"/>
              </a:ext>
            </a:extLst>
          </p:cNvPr>
          <p:cNvSpPr/>
          <p:nvPr/>
        </p:nvSpPr>
        <p:spPr>
          <a:xfrm>
            <a:off x="-1308410" y="2930869"/>
            <a:ext cx="184731" cy="369332"/>
          </a:xfrm>
          <a:prstGeom prst="rect">
            <a:avLst/>
          </a:prstGeom>
        </p:spPr>
        <p:txBody>
          <a:bodyPr wrap="none">
            <a:spAutoFit/>
          </a:bodyPr>
          <a:lstStyle/>
          <a:p>
            <a:endParaRPr lang="de-DE" dirty="0"/>
          </a:p>
        </p:txBody>
      </p:sp>
      <p:sp>
        <p:nvSpPr>
          <p:cNvPr id="9" name="Textfeld 8"/>
          <p:cNvSpPr txBox="1"/>
          <p:nvPr/>
        </p:nvSpPr>
        <p:spPr>
          <a:xfrm>
            <a:off x="830349" y="25464"/>
            <a:ext cx="7637027" cy="646331"/>
          </a:xfrm>
          <a:prstGeom prst="rect">
            <a:avLst/>
          </a:prstGeom>
          <a:noFill/>
        </p:spPr>
        <p:txBody>
          <a:bodyPr wrap="none" rtlCol="0">
            <a:spAutoFit/>
          </a:bodyPr>
          <a:lstStyle/>
          <a:p>
            <a:pPr algn="ctr"/>
            <a:r>
              <a:rPr lang="de-DE" sz="3600" dirty="0" err="1">
                <a:latin typeface="Times New Roman" panose="02020603050405020304" pitchFamily="18" charset="0"/>
                <a:cs typeface="Times New Roman" panose="02020603050405020304" pitchFamily="18" charset="0"/>
              </a:rPr>
              <a:t>Invest</a:t>
            </a:r>
            <a:r>
              <a:rPr lang="de-DE" sz="3600" dirty="0">
                <a:latin typeface="Times New Roman" panose="02020603050405020304" pitchFamily="18" charset="0"/>
                <a:cs typeface="Times New Roman" panose="02020603050405020304" pitchFamily="18" charset="0"/>
              </a:rPr>
              <a:t>.-Kosten, </a:t>
            </a:r>
            <a:r>
              <a:rPr lang="de-DE" sz="2800" dirty="0">
                <a:latin typeface="Times New Roman" panose="02020603050405020304" pitchFamily="18" charset="0"/>
                <a:cs typeface="Times New Roman" panose="02020603050405020304" pitchFamily="18" charset="0"/>
              </a:rPr>
              <a:t>Ersatz von 3 Kernkraftwerken </a:t>
            </a:r>
            <a:endParaRPr lang="de-DE" sz="3600" dirty="0">
              <a:latin typeface="Times New Roman" panose="02020603050405020304" pitchFamily="18" charset="0"/>
              <a:cs typeface="Times New Roman" panose="02020603050405020304" pitchFamily="18" charset="0"/>
            </a:endParaRPr>
          </a:p>
        </p:txBody>
      </p:sp>
      <p:grpSp>
        <p:nvGrpSpPr>
          <p:cNvPr id="18" name="Gruppieren 17"/>
          <p:cNvGrpSpPr/>
          <p:nvPr/>
        </p:nvGrpSpPr>
        <p:grpSpPr>
          <a:xfrm>
            <a:off x="4648863" y="3586608"/>
            <a:ext cx="1742785" cy="2764309"/>
            <a:chOff x="4527085" y="3285295"/>
            <a:chExt cx="1742785" cy="2764309"/>
          </a:xfrm>
        </p:grpSpPr>
        <p:sp>
          <p:nvSpPr>
            <p:cNvPr id="13" name="Textfeld 12"/>
            <p:cNvSpPr txBox="1"/>
            <p:nvPr/>
          </p:nvSpPr>
          <p:spPr>
            <a:xfrm>
              <a:off x="4527085" y="4880053"/>
              <a:ext cx="1742785" cy="1169551"/>
            </a:xfrm>
            <a:prstGeom prst="rect">
              <a:avLst/>
            </a:prstGeom>
            <a:noFill/>
          </p:spPr>
          <p:txBody>
            <a:bodyPr wrap="none" rtlCol="0">
              <a:spAutoFit/>
            </a:bodyPr>
            <a:lstStyle/>
            <a:p>
              <a:pPr algn="ctr"/>
              <a:r>
                <a:rPr lang="de-DE" sz="1800" b="1" dirty="0"/>
                <a:t>H</a:t>
              </a:r>
              <a:r>
                <a:rPr lang="de-DE" sz="1800" b="1" baseline="-25000" dirty="0"/>
                <a:t>2</a:t>
              </a:r>
              <a:r>
                <a:rPr lang="de-DE" sz="1800" b="1" dirty="0"/>
                <a:t> Erzeugungs-</a:t>
              </a:r>
            </a:p>
            <a:p>
              <a:pPr algn="ctr"/>
              <a:r>
                <a:rPr lang="de-DE" sz="1800" b="1" dirty="0"/>
                <a:t>Anlagen </a:t>
              </a:r>
            </a:p>
            <a:p>
              <a:pPr algn="ctr"/>
              <a:r>
                <a:rPr lang="de-DE" b="1" dirty="0"/>
                <a:t>574  </a:t>
              </a:r>
              <a:r>
                <a:rPr lang="de-DE" sz="1600" b="1" dirty="0"/>
                <a:t>á 17 MW </a:t>
              </a:r>
              <a:endParaRPr lang="de-DE" sz="1800" b="1" dirty="0"/>
            </a:p>
            <a:p>
              <a:pPr algn="ctr"/>
              <a:endParaRPr lang="de-DE" sz="1800" b="1" dirty="0"/>
            </a:p>
          </p:txBody>
        </p:sp>
        <p:pic>
          <p:nvPicPr>
            <p:cNvPr id="6" name="Grafik 5"/>
            <p:cNvPicPr>
              <a:picLocks noChangeAspect="1"/>
            </p:cNvPicPr>
            <p:nvPr/>
          </p:nvPicPr>
          <p:blipFill>
            <a:blip r:embed="rId3"/>
            <a:stretch>
              <a:fillRect/>
            </a:stretch>
          </p:blipFill>
          <p:spPr>
            <a:xfrm>
              <a:off x="4627891" y="3285295"/>
              <a:ext cx="1480278" cy="1571819"/>
            </a:xfrm>
            <a:prstGeom prst="rect">
              <a:avLst/>
            </a:prstGeom>
          </p:spPr>
        </p:pic>
      </p:grpSp>
      <p:grpSp>
        <p:nvGrpSpPr>
          <p:cNvPr id="17" name="Gruppieren 16"/>
          <p:cNvGrpSpPr/>
          <p:nvPr/>
        </p:nvGrpSpPr>
        <p:grpSpPr>
          <a:xfrm>
            <a:off x="2534037" y="3586608"/>
            <a:ext cx="1929521" cy="2511766"/>
            <a:chOff x="2318696" y="3293765"/>
            <a:chExt cx="1892809" cy="2466370"/>
          </a:xfrm>
        </p:grpSpPr>
        <p:pic>
          <p:nvPicPr>
            <p:cNvPr id="5" name="Grafik 4"/>
            <p:cNvPicPr>
              <a:picLocks noChangeAspect="1"/>
            </p:cNvPicPr>
            <p:nvPr/>
          </p:nvPicPr>
          <p:blipFill>
            <a:blip r:embed="rId4"/>
            <a:stretch>
              <a:fillRect/>
            </a:stretch>
          </p:blipFill>
          <p:spPr>
            <a:xfrm>
              <a:off x="2569632" y="3293765"/>
              <a:ext cx="1442665" cy="1578315"/>
            </a:xfrm>
            <a:prstGeom prst="rect">
              <a:avLst/>
            </a:prstGeom>
          </p:spPr>
        </p:pic>
        <p:sp>
          <p:nvSpPr>
            <p:cNvPr id="11" name="Textfeld 10"/>
            <p:cNvSpPr txBox="1"/>
            <p:nvPr/>
          </p:nvSpPr>
          <p:spPr>
            <a:xfrm>
              <a:off x="2318696" y="4853493"/>
              <a:ext cx="1892809" cy="906642"/>
            </a:xfrm>
            <a:prstGeom prst="rect">
              <a:avLst/>
            </a:prstGeom>
            <a:noFill/>
          </p:spPr>
          <p:txBody>
            <a:bodyPr wrap="square" rtlCol="0">
              <a:spAutoFit/>
            </a:bodyPr>
            <a:lstStyle/>
            <a:p>
              <a:pPr algn="ctr"/>
              <a:r>
                <a:rPr lang="de-DE" sz="1800" b="1" dirty="0"/>
                <a:t>Solaranlagen</a:t>
              </a:r>
            </a:p>
            <a:p>
              <a:pPr algn="ctr"/>
              <a:r>
                <a:rPr lang="de-DE" sz="1800" b="1" dirty="0"/>
                <a:t>Dach 1.4 </a:t>
              </a:r>
              <a:r>
                <a:rPr lang="de-DE" sz="1800" b="1" dirty="0" err="1"/>
                <a:t>Mio</a:t>
              </a:r>
              <a:endParaRPr lang="de-DE" sz="1800" b="1" dirty="0"/>
            </a:p>
            <a:p>
              <a:pPr algn="ctr"/>
              <a:r>
                <a:rPr lang="de-DE" sz="1800" b="1" dirty="0" err="1"/>
                <a:t>Freifl</a:t>
              </a:r>
              <a:r>
                <a:rPr lang="de-DE" sz="1800" b="1" dirty="0"/>
                <a:t>. 1.400</a:t>
              </a:r>
            </a:p>
          </p:txBody>
        </p:sp>
      </p:grpSp>
      <p:grpSp>
        <p:nvGrpSpPr>
          <p:cNvPr id="16" name="Gruppieren 15"/>
          <p:cNvGrpSpPr/>
          <p:nvPr/>
        </p:nvGrpSpPr>
        <p:grpSpPr>
          <a:xfrm>
            <a:off x="221263" y="3586630"/>
            <a:ext cx="2130264" cy="2535528"/>
            <a:chOff x="405230" y="3285295"/>
            <a:chExt cx="1913705" cy="2503621"/>
          </a:xfrm>
        </p:grpSpPr>
        <p:pic>
          <p:nvPicPr>
            <p:cNvPr id="4" name="Grafik 3"/>
            <p:cNvPicPr>
              <a:picLocks noChangeAspect="1"/>
            </p:cNvPicPr>
            <p:nvPr/>
          </p:nvPicPr>
          <p:blipFill>
            <a:blip r:embed="rId5"/>
            <a:stretch>
              <a:fillRect/>
            </a:stretch>
          </p:blipFill>
          <p:spPr>
            <a:xfrm>
              <a:off x="656580" y="3285295"/>
              <a:ext cx="1411502" cy="1586786"/>
            </a:xfrm>
            <a:prstGeom prst="rect">
              <a:avLst/>
            </a:prstGeom>
          </p:spPr>
        </p:pic>
        <p:sp>
          <p:nvSpPr>
            <p:cNvPr id="12" name="Textfeld 11"/>
            <p:cNvSpPr txBox="1"/>
            <p:nvPr/>
          </p:nvSpPr>
          <p:spPr>
            <a:xfrm>
              <a:off x="405230" y="4877205"/>
              <a:ext cx="1913705" cy="911711"/>
            </a:xfrm>
            <a:prstGeom prst="rect">
              <a:avLst/>
            </a:prstGeom>
            <a:noFill/>
          </p:spPr>
          <p:txBody>
            <a:bodyPr wrap="square" rtlCol="0">
              <a:spAutoFit/>
            </a:bodyPr>
            <a:lstStyle/>
            <a:p>
              <a:pPr algn="ctr"/>
              <a:r>
                <a:rPr lang="de-DE" sz="1800" b="1" dirty="0"/>
                <a:t> Windanlagen</a:t>
              </a:r>
            </a:p>
            <a:p>
              <a:pPr algn="ctr"/>
              <a:r>
                <a:rPr lang="de-DE" sz="1800" b="1" dirty="0" err="1"/>
                <a:t>Onsh</a:t>
              </a:r>
              <a:r>
                <a:rPr lang="de-DE" sz="1800" b="1" dirty="0"/>
                <a:t>. 5.284 </a:t>
              </a:r>
              <a:r>
                <a:rPr lang="de-DE" sz="1600" b="1" dirty="0"/>
                <a:t>á 4 MW</a:t>
              </a:r>
            </a:p>
            <a:p>
              <a:pPr algn="ctr"/>
              <a:r>
                <a:rPr lang="de-DE" sz="1800" b="1" dirty="0" err="1"/>
                <a:t>Offsh</a:t>
              </a:r>
              <a:r>
                <a:rPr lang="de-DE" sz="1800" b="1" dirty="0"/>
                <a:t>. 346</a:t>
              </a:r>
            </a:p>
          </p:txBody>
        </p:sp>
      </p:grpSp>
      <p:grpSp>
        <p:nvGrpSpPr>
          <p:cNvPr id="19" name="Gruppieren 18"/>
          <p:cNvGrpSpPr/>
          <p:nvPr/>
        </p:nvGrpSpPr>
        <p:grpSpPr>
          <a:xfrm>
            <a:off x="6782812" y="3586607"/>
            <a:ext cx="1855060" cy="2499584"/>
            <a:chOff x="6840357" y="3278799"/>
            <a:chExt cx="1817453" cy="2467619"/>
          </a:xfrm>
        </p:grpSpPr>
        <p:pic>
          <p:nvPicPr>
            <p:cNvPr id="10" name="Grafik 9"/>
            <p:cNvPicPr>
              <a:picLocks noChangeAspect="1"/>
            </p:cNvPicPr>
            <p:nvPr/>
          </p:nvPicPr>
          <p:blipFill>
            <a:blip r:embed="rId6"/>
            <a:stretch>
              <a:fillRect/>
            </a:stretch>
          </p:blipFill>
          <p:spPr>
            <a:xfrm>
              <a:off x="6964625" y="3278799"/>
              <a:ext cx="1593491" cy="1578315"/>
            </a:xfrm>
            <a:prstGeom prst="rect">
              <a:avLst/>
            </a:prstGeom>
          </p:spPr>
        </p:pic>
        <p:sp>
          <p:nvSpPr>
            <p:cNvPr id="14" name="Textfeld 13"/>
            <p:cNvSpPr txBox="1"/>
            <p:nvPr/>
          </p:nvSpPr>
          <p:spPr>
            <a:xfrm>
              <a:off x="6840357" y="4865280"/>
              <a:ext cx="1817453" cy="881138"/>
            </a:xfrm>
            <a:prstGeom prst="rect">
              <a:avLst/>
            </a:prstGeom>
            <a:noFill/>
          </p:spPr>
          <p:txBody>
            <a:bodyPr wrap="none" rtlCol="0">
              <a:spAutoFit/>
            </a:bodyPr>
            <a:lstStyle/>
            <a:p>
              <a:pPr algn="ctr"/>
              <a:r>
                <a:rPr lang="de-DE" sz="1800" b="1" dirty="0"/>
                <a:t>H</a:t>
              </a:r>
              <a:r>
                <a:rPr lang="de-DE" sz="1800" b="1" baseline="-25000" dirty="0"/>
                <a:t>2</a:t>
              </a:r>
              <a:r>
                <a:rPr lang="de-DE" sz="1800" b="1" dirty="0"/>
                <a:t> Gaskraftwerke</a:t>
              </a:r>
            </a:p>
            <a:p>
              <a:pPr algn="ctr"/>
              <a:r>
                <a:rPr lang="de-DE" b="1" dirty="0"/>
                <a:t>14</a:t>
              </a:r>
              <a:endParaRPr lang="de-DE" sz="1800" b="1" dirty="0"/>
            </a:p>
            <a:p>
              <a:pPr algn="ctr"/>
              <a:r>
                <a:rPr lang="de-DE" sz="1600" b="1" dirty="0"/>
                <a:t>á 300 MW</a:t>
              </a:r>
            </a:p>
          </p:txBody>
        </p:sp>
      </p:grpSp>
      <p:sp>
        <p:nvSpPr>
          <p:cNvPr id="26" name="Rechteck 25"/>
          <p:cNvSpPr/>
          <p:nvPr/>
        </p:nvSpPr>
        <p:spPr>
          <a:xfrm>
            <a:off x="2600958" y="3351580"/>
            <a:ext cx="3736472" cy="1862048"/>
          </a:xfrm>
          <a:prstGeom prst="rect">
            <a:avLst/>
          </a:prstGeom>
          <a:noFill/>
        </p:spPr>
        <p:txBody>
          <a:bodyPr wrap="none" lIns="91440" tIns="45720" rIns="91440" bIns="45720">
            <a:spAutoFit/>
          </a:bodyPr>
          <a:lstStyle/>
          <a:p>
            <a:pPr algn="ctr"/>
            <a:r>
              <a:rPr lang="de-DE" sz="11500" b="1" cap="none" spc="0" dirty="0">
                <a:ln w="28575" cmpd="sng">
                  <a:solidFill>
                    <a:schemeClr val="tx1"/>
                  </a:solidFill>
                  <a:prstDash val="solid"/>
                </a:ln>
                <a:solidFill>
                  <a:srgbClr val="FFFF00"/>
                </a:solidFill>
                <a:effectLst/>
              </a:rPr>
              <a:t>96</a:t>
            </a:r>
            <a:r>
              <a:rPr lang="de-DE" sz="6600" b="1" cap="none" spc="0" dirty="0">
                <a:ln w="28575" cmpd="sng">
                  <a:solidFill>
                    <a:schemeClr val="tx1"/>
                  </a:solidFill>
                  <a:prstDash val="solid"/>
                </a:ln>
                <a:solidFill>
                  <a:srgbClr val="FFFF00"/>
                </a:solidFill>
                <a:effectLst/>
              </a:rPr>
              <a:t> </a:t>
            </a:r>
            <a:r>
              <a:rPr lang="de-DE" sz="5400" b="1" cap="none" spc="0" dirty="0" err="1">
                <a:ln w="28575" cmpd="sng">
                  <a:solidFill>
                    <a:schemeClr val="tx1"/>
                  </a:solidFill>
                  <a:prstDash val="solid"/>
                </a:ln>
                <a:solidFill>
                  <a:srgbClr val="FFFF00"/>
                </a:solidFill>
                <a:effectLst/>
              </a:rPr>
              <a:t>Mrd</a:t>
            </a:r>
            <a:r>
              <a:rPr lang="de-DE" sz="5400" b="1" cap="none" spc="0" dirty="0">
                <a:ln w="28575" cmpd="sng">
                  <a:solidFill>
                    <a:schemeClr val="tx1"/>
                  </a:solidFill>
                  <a:prstDash val="solid"/>
                </a:ln>
                <a:solidFill>
                  <a:srgbClr val="FFFF00"/>
                </a:solidFill>
                <a:effectLst/>
              </a:rPr>
              <a:t> €</a:t>
            </a:r>
            <a:endParaRPr lang="de-DE" sz="7200" b="1" cap="none" spc="0" dirty="0">
              <a:ln w="28575" cmpd="sng">
                <a:solidFill>
                  <a:schemeClr val="tx1"/>
                </a:solidFill>
                <a:prstDash val="solid"/>
              </a:ln>
              <a:solidFill>
                <a:srgbClr val="FFFF00"/>
              </a:solidFill>
              <a:effectLst/>
            </a:endParaRPr>
          </a:p>
        </p:txBody>
      </p:sp>
      <p:sp>
        <p:nvSpPr>
          <p:cNvPr id="23" name="Rechteck 22"/>
          <p:cNvSpPr/>
          <p:nvPr/>
        </p:nvSpPr>
        <p:spPr>
          <a:xfrm rot="1538571">
            <a:off x="6274023" y="1639734"/>
            <a:ext cx="2382383" cy="923330"/>
          </a:xfrm>
          <a:prstGeom prst="rect">
            <a:avLst/>
          </a:prstGeom>
          <a:noFill/>
        </p:spPr>
        <p:txBody>
          <a:bodyPr wrap="none" lIns="91440" tIns="45720" rIns="91440" bIns="45720">
            <a:spAutoFit/>
          </a:bodyPr>
          <a:lstStyle/>
          <a:p>
            <a:pPr algn="ctr"/>
            <a:r>
              <a:rPr lang="de-DE" sz="5400" b="1" cap="none" spc="0" dirty="0">
                <a:ln w="12700" cmpd="sng">
                  <a:solidFill>
                    <a:schemeClr val="accent4"/>
                  </a:solidFill>
                  <a:prstDash val="solid"/>
                </a:ln>
                <a:solidFill>
                  <a:srgbClr val="92D050"/>
                </a:solidFill>
                <a:effectLst/>
              </a:rPr>
              <a:t>CO</a:t>
            </a:r>
            <a:r>
              <a:rPr lang="de-DE" sz="5400" b="1" cap="none" spc="0" baseline="-25000" dirty="0">
                <a:ln w="12700" cmpd="sng">
                  <a:solidFill>
                    <a:schemeClr val="accent4"/>
                  </a:solidFill>
                  <a:prstDash val="solid"/>
                </a:ln>
                <a:solidFill>
                  <a:srgbClr val="92D050"/>
                </a:solidFill>
                <a:effectLst/>
              </a:rPr>
              <a:t>2</a:t>
            </a:r>
            <a:r>
              <a:rPr lang="de-DE" sz="5400" b="1" cap="none" spc="0" dirty="0">
                <a:ln w="12700" cmpd="sng">
                  <a:solidFill>
                    <a:schemeClr val="accent4"/>
                  </a:solidFill>
                  <a:prstDash val="solid"/>
                </a:ln>
                <a:solidFill>
                  <a:srgbClr val="92D050"/>
                </a:solidFill>
                <a:effectLst/>
              </a:rPr>
              <a:t> frei</a:t>
            </a:r>
          </a:p>
        </p:txBody>
      </p:sp>
      <p:sp>
        <p:nvSpPr>
          <p:cNvPr id="24" name="Fußzeilenplatzhalter 23"/>
          <p:cNvSpPr>
            <a:spLocks noGrp="1"/>
          </p:cNvSpPr>
          <p:nvPr>
            <p:ph type="ftr" sz="quarter" idx="11"/>
          </p:nvPr>
        </p:nvSpPr>
        <p:spPr>
          <a:xfrm>
            <a:off x="71500" y="6265118"/>
            <a:ext cx="4896544" cy="476250"/>
          </a:xfrm>
        </p:spPr>
        <p:txBody>
          <a:bodyPr/>
          <a:lstStyle/>
          <a:p>
            <a:pPr>
              <a:defRPr/>
            </a:pPr>
            <a:r>
              <a:rPr lang="de-DE" altLang="de-DE"/>
              <a:t>Konferenz des Schiller-Instituts in Berlin am 30.-31.05.2026                                                                                </a:t>
            </a:r>
            <a:endParaRPr lang="de-DE" altLang="de-DE" dirty="0"/>
          </a:p>
        </p:txBody>
      </p:sp>
      <p:grpSp>
        <p:nvGrpSpPr>
          <p:cNvPr id="21" name="Gruppieren 20"/>
          <p:cNvGrpSpPr/>
          <p:nvPr/>
        </p:nvGrpSpPr>
        <p:grpSpPr>
          <a:xfrm>
            <a:off x="2845977" y="807153"/>
            <a:ext cx="3244573" cy="2779454"/>
            <a:chOff x="2845977" y="924697"/>
            <a:chExt cx="3244573" cy="2239560"/>
          </a:xfrm>
        </p:grpSpPr>
        <p:sp>
          <p:nvSpPr>
            <p:cNvPr id="20" name="Textfeld 19"/>
            <p:cNvSpPr txBox="1"/>
            <p:nvPr/>
          </p:nvSpPr>
          <p:spPr>
            <a:xfrm>
              <a:off x="3577369" y="2782997"/>
              <a:ext cx="1709122" cy="381260"/>
            </a:xfrm>
            <a:prstGeom prst="rect">
              <a:avLst/>
            </a:prstGeom>
            <a:noFill/>
          </p:spPr>
          <p:txBody>
            <a:bodyPr wrap="none" rtlCol="0">
              <a:spAutoFit/>
            </a:bodyPr>
            <a:lstStyle/>
            <a:p>
              <a:r>
                <a:rPr lang="de-DE" sz="2000" b="1" dirty="0"/>
                <a:t>3 x 1.400 MW</a:t>
              </a:r>
            </a:p>
          </p:txBody>
        </p:sp>
        <p:pic>
          <p:nvPicPr>
            <p:cNvPr id="15" name="Grafik 14"/>
            <p:cNvPicPr>
              <a:picLocks noChangeAspect="1"/>
            </p:cNvPicPr>
            <p:nvPr/>
          </p:nvPicPr>
          <p:blipFill>
            <a:blip r:embed="rId7"/>
            <a:stretch>
              <a:fillRect/>
            </a:stretch>
          </p:blipFill>
          <p:spPr>
            <a:xfrm>
              <a:off x="2845977" y="924697"/>
              <a:ext cx="3244573" cy="1890482"/>
            </a:xfrm>
            <a:prstGeom prst="rect">
              <a:avLst/>
            </a:prstGeom>
          </p:spPr>
        </p:pic>
      </p:grpSp>
      <p:sp>
        <p:nvSpPr>
          <p:cNvPr id="8" name="Rechteck 7"/>
          <p:cNvSpPr/>
          <p:nvPr/>
        </p:nvSpPr>
        <p:spPr>
          <a:xfrm>
            <a:off x="2715877" y="1153251"/>
            <a:ext cx="3409908" cy="1446550"/>
          </a:xfrm>
          <a:prstGeom prst="rect">
            <a:avLst/>
          </a:prstGeom>
          <a:noFill/>
          <a:ln>
            <a:noFill/>
          </a:ln>
        </p:spPr>
        <p:txBody>
          <a:bodyPr wrap="none" lIns="91440" tIns="45720" rIns="91440" bIns="45720">
            <a:spAutoFit/>
          </a:bodyPr>
          <a:lstStyle/>
          <a:p>
            <a:pPr algn="ctr"/>
            <a:r>
              <a:rPr lang="de-DE" sz="8800" b="1" cap="none" spc="0" dirty="0">
                <a:ln w="28575" cmpd="sng">
                  <a:solidFill>
                    <a:schemeClr val="tx1"/>
                  </a:solidFill>
                  <a:prstDash val="solid"/>
                </a:ln>
                <a:solidFill>
                  <a:srgbClr val="FFFF00"/>
                </a:solidFill>
                <a:effectLst/>
              </a:rPr>
              <a:t>17</a:t>
            </a:r>
            <a:r>
              <a:rPr lang="de-DE" sz="7200" b="1" cap="none" spc="0" dirty="0">
                <a:ln w="28575" cmpd="sng">
                  <a:solidFill>
                    <a:schemeClr val="tx1"/>
                  </a:solidFill>
                  <a:prstDash val="solid"/>
                </a:ln>
                <a:solidFill>
                  <a:srgbClr val="FFFF00"/>
                </a:solidFill>
                <a:effectLst/>
              </a:rPr>
              <a:t> </a:t>
            </a:r>
            <a:r>
              <a:rPr lang="de-DE" sz="5400" b="1" cap="none" spc="0" dirty="0" err="1">
                <a:ln w="28575" cmpd="sng">
                  <a:solidFill>
                    <a:schemeClr val="tx1"/>
                  </a:solidFill>
                  <a:prstDash val="solid"/>
                </a:ln>
                <a:solidFill>
                  <a:srgbClr val="FFFF00"/>
                </a:solidFill>
                <a:effectLst/>
              </a:rPr>
              <a:t>Mrd</a:t>
            </a:r>
            <a:r>
              <a:rPr lang="de-DE" sz="5400" b="1" cap="none" spc="0" dirty="0">
                <a:ln w="28575" cmpd="sng">
                  <a:solidFill>
                    <a:schemeClr val="tx1"/>
                  </a:solidFill>
                  <a:prstDash val="solid"/>
                </a:ln>
                <a:solidFill>
                  <a:srgbClr val="FFFF00"/>
                </a:solidFill>
                <a:effectLst/>
              </a:rPr>
              <a:t> €</a:t>
            </a:r>
            <a:endParaRPr lang="de-DE" sz="7200" b="1" cap="none" spc="0" dirty="0">
              <a:ln w="28575" cmpd="sng">
                <a:solidFill>
                  <a:schemeClr val="tx1"/>
                </a:solidFill>
                <a:prstDash val="solid"/>
              </a:ln>
              <a:solidFill>
                <a:srgbClr val="FFFF00"/>
              </a:solidFill>
              <a:effectLst/>
            </a:endParaRPr>
          </a:p>
        </p:txBody>
      </p:sp>
      <p:sp>
        <p:nvSpPr>
          <p:cNvPr id="27" name="Rechteck 26"/>
          <p:cNvSpPr/>
          <p:nvPr/>
        </p:nvSpPr>
        <p:spPr>
          <a:xfrm rot="19651373">
            <a:off x="68013" y="1620501"/>
            <a:ext cx="2872901" cy="584775"/>
          </a:xfrm>
          <a:prstGeom prst="rect">
            <a:avLst/>
          </a:prstGeom>
          <a:noFill/>
        </p:spPr>
        <p:txBody>
          <a:bodyPr wrap="none" lIns="91440" tIns="45720" rIns="91440" bIns="45720">
            <a:spAutoFit/>
          </a:bodyPr>
          <a:lstStyle/>
          <a:p>
            <a:pPr algn="ctr"/>
            <a:r>
              <a:rPr lang="de-DE" sz="3200" b="1" cap="none" spc="0" dirty="0">
                <a:ln w="12700" cmpd="sng">
                  <a:solidFill>
                    <a:schemeClr val="accent4"/>
                  </a:solidFill>
                  <a:prstDash val="solid"/>
                </a:ln>
                <a:solidFill>
                  <a:srgbClr val="FF0000"/>
                </a:solidFill>
                <a:effectLst/>
              </a:rPr>
              <a:t>Grundlastfähig</a:t>
            </a:r>
            <a:endParaRPr lang="de-DE" sz="2800" b="1" cap="none" spc="0" dirty="0">
              <a:ln w="12700" cmpd="sng">
                <a:solidFill>
                  <a:schemeClr val="accent4"/>
                </a:solidFill>
                <a:prstDash val="solid"/>
              </a:ln>
              <a:solidFill>
                <a:srgbClr val="FF0000"/>
              </a:solidFill>
              <a:effectLst/>
            </a:endParaRPr>
          </a:p>
        </p:txBody>
      </p:sp>
      <p:sp>
        <p:nvSpPr>
          <p:cNvPr id="2" name="Foliennummernplatzhalter 1">
            <a:extLst>
              <a:ext uri="{FF2B5EF4-FFF2-40B4-BE49-F238E27FC236}">
                <a16:creationId xmlns:a16="http://schemas.microsoft.com/office/drawing/2014/main" id="{3BC16AE3-68D1-4085-9180-0B382A83D935}"/>
              </a:ext>
            </a:extLst>
          </p:cNvPr>
          <p:cNvSpPr>
            <a:spLocks noGrp="1"/>
          </p:cNvSpPr>
          <p:nvPr>
            <p:ph type="sldNum" sz="quarter" idx="12"/>
          </p:nvPr>
        </p:nvSpPr>
        <p:spPr/>
        <p:txBody>
          <a:bodyPr/>
          <a:lstStyle/>
          <a:p>
            <a:pPr>
              <a:defRPr/>
            </a:pPr>
            <a:fld id="{BF9384B9-D178-4EB3-9DF3-52B803BAE356}" type="slidenum">
              <a:rPr lang="de-DE" altLang="de-DE" smtClean="0"/>
              <a:pPr>
                <a:defRPr/>
              </a:pPr>
              <a:t>180</a:t>
            </a:fld>
            <a:endParaRPr lang="de-DE" altLang="de-DE"/>
          </a:p>
        </p:txBody>
      </p:sp>
    </p:spTree>
    <p:extLst>
      <p:ext uri="{BB962C8B-B14F-4D97-AF65-F5344CB8AC3E}">
        <p14:creationId xmlns:p14="http://schemas.microsoft.com/office/powerpoint/2010/main" val="423557993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circle(out)">
                                      <p:cBhvr>
                                        <p:cTn id="21" dur="20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circle(out)">
                                      <p:cBhvr>
                                        <p:cTn id="26" dur="2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circle(out)">
                                      <p:cBhvr>
                                        <p:cTn id="31" dur="20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32"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circle(out)">
                                      <p:cBhvr>
                                        <p:cTn id="36" dur="20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32"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circle(out)">
                                      <p:cBhvr>
                                        <p:cTn id="41" dur="20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32" fill="hold" grpId="0"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circle(out)">
                                      <p:cBhvr>
                                        <p:cTn id="46"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3" grpId="0"/>
      <p:bldP spid="8" grpId="0"/>
      <p:bldP spid="27"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75501" y="297260"/>
            <a:ext cx="8229600" cy="571500"/>
          </a:xfrm>
        </p:spPr>
        <p:txBody>
          <a:bodyPr/>
          <a:lstStyle/>
          <a:p>
            <a:r>
              <a:rPr lang="de-DE" dirty="0"/>
              <a:t>Sicherste Energiequellen nach Todesopfern</a:t>
            </a:r>
          </a:p>
        </p:txBody>
      </p:sp>
      <p:pic>
        <p:nvPicPr>
          <p:cNvPr id="7" name="Grafik 6"/>
          <p:cNvPicPr>
            <a:picLocks noChangeAspect="1"/>
          </p:cNvPicPr>
          <p:nvPr/>
        </p:nvPicPr>
        <p:blipFill>
          <a:blip r:embed="rId3"/>
          <a:stretch>
            <a:fillRect/>
          </a:stretch>
        </p:blipFill>
        <p:spPr>
          <a:xfrm>
            <a:off x="580699" y="1124744"/>
            <a:ext cx="7982601" cy="4608512"/>
          </a:xfrm>
          <a:prstGeom prst="rect">
            <a:avLst/>
          </a:prstGeom>
        </p:spPr>
      </p:pic>
      <p:sp>
        <p:nvSpPr>
          <p:cNvPr id="6" name="Fußzeilenplatzhalter 5"/>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3C1615A1-16D8-4C89-8640-1AB98815FCC7}"/>
              </a:ext>
            </a:extLst>
          </p:cNvPr>
          <p:cNvSpPr>
            <a:spLocks noGrp="1"/>
          </p:cNvSpPr>
          <p:nvPr>
            <p:ph type="sldNum" sz="quarter" idx="12"/>
          </p:nvPr>
        </p:nvSpPr>
        <p:spPr/>
        <p:txBody>
          <a:bodyPr/>
          <a:lstStyle/>
          <a:p>
            <a:pPr>
              <a:defRPr/>
            </a:pPr>
            <a:fld id="{1C2867A0-F623-427E-AB3E-7CA64D419047}" type="slidenum">
              <a:rPr lang="de-DE" altLang="de-DE" smtClean="0"/>
              <a:pPr>
                <a:defRPr/>
              </a:pPr>
              <a:t>181</a:t>
            </a:fld>
            <a:endParaRPr lang="de-DE" altLang="de-DE"/>
          </a:p>
        </p:txBody>
      </p:sp>
    </p:spTree>
    <p:extLst>
      <p:ext uri="{BB962C8B-B14F-4D97-AF65-F5344CB8AC3E}">
        <p14:creationId xmlns:p14="http://schemas.microsoft.com/office/powerpoint/2010/main" val="113258400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692696"/>
          </a:xfrm>
        </p:spPr>
        <p:txBody>
          <a:bodyPr/>
          <a:lstStyle/>
          <a:p>
            <a:r>
              <a:rPr lang="de-DE" dirty="0"/>
              <a:t>Stromversorgung Frankreich</a:t>
            </a:r>
          </a:p>
        </p:txBody>
      </p:sp>
      <p:pic>
        <p:nvPicPr>
          <p:cNvPr id="6" name="Grafik 5"/>
          <p:cNvPicPr>
            <a:picLocks noChangeAspect="1"/>
          </p:cNvPicPr>
          <p:nvPr/>
        </p:nvPicPr>
        <p:blipFill>
          <a:blip r:embed="rId2"/>
          <a:stretch>
            <a:fillRect/>
          </a:stretch>
        </p:blipFill>
        <p:spPr>
          <a:xfrm>
            <a:off x="304595" y="789334"/>
            <a:ext cx="8534809" cy="5359253"/>
          </a:xfrm>
          <a:prstGeom prst="rect">
            <a:avLst/>
          </a:prstGeom>
        </p:spPr>
      </p:pic>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84D38D04-EED4-4DE5-B272-E6B2EA82B455}"/>
              </a:ext>
            </a:extLst>
          </p:cNvPr>
          <p:cNvSpPr>
            <a:spLocks noGrp="1"/>
          </p:cNvSpPr>
          <p:nvPr>
            <p:ph type="sldNum" sz="quarter" idx="12"/>
          </p:nvPr>
        </p:nvSpPr>
        <p:spPr/>
        <p:txBody>
          <a:bodyPr/>
          <a:lstStyle/>
          <a:p>
            <a:pPr>
              <a:defRPr/>
            </a:pPr>
            <a:fld id="{1C2867A0-F623-427E-AB3E-7CA64D419047}" type="slidenum">
              <a:rPr lang="de-DE" altLang="de-DE" smtClean="0"/>
              <a:pPr>
                <a:defRPr/>
              </a:pPr>
              <a:t>182</a:t>
            </a:fld>
            <a:endParaRPr lang="de-DE" altLang="de-DE"/>
          </a:p>
        </p:txBody>
      </p:sp>
    </p:spTree>
    <p:extLst>
      <p:ext uri="{BB962C8B-B14F-4D97-AF65-F5344CB8AC3E}">
        <p14:creationId xmlns:p14="http://schemas.microsoft.com/office/powerpoint/2010/main" val="359970527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7556" y="65219"/>
            <a:ext cx="8229600" cy="634082"/>
          </a:xfrm>
        </p:spPr>
        <p:txBody>
          <a:bodyPr>
            <a:normAutofit fontScale="90000"/>
          </a:bodyPr>
          <a:lstStyle/>
          <a:p>
            <a:r>
              <a:rPr lang="de-DE" sz="3600" dirty="0">
                <a:solidFill>
                  <a:schemeClr val="tx1"/>
                </a:solidFill>
                <a:latin typeface="Times New Roman" panose="02020603050405020304" pitchFamily="18" charset="0"/>
                <a:cs typeface="Times New Roman" panose="02020603050405020304" pitchFamily="18" charset="0"/>
              </a:rPr>
              <a:t>Deutsche Meinung zur Kernkraft</a:t>
            </a:r>
          </a:p>
        </p:txBody>
      </p:sp>
      <p:sp>
        <p:nvSpPr>
          <p:cNvPr id="7" name="Fußzeilenplatzhalter 6"/>
          <p:cNvSpPr>
            <a:spLocks noGrp="1"/>
          </p:cNvSpPr>
          <p:nvPr>
            <p:ph type="ftr" sz="quarter" idx="11"/>
          </p:nvPr>
        </p:nvSpPr>
        <p:spPr>
          <a:xfrm>
            <a:off x="71500" y="6245225"/>
            <a:ext cx="4896544" cy="476250"/>
          </a:xfrm>
        </p:spPr>
        <p:txBody>
          <a:bodyPr/>
          <a:lstStyle/>
          <a:p>
            <a:pPr>
              <a:defRPr/>
            </a:pPr>
            <a:r>
              <a:rPr lang="de-DE" altLang="de-DE"/>
              <a:t>Konferenz des Schiller-Instituts in Berlin am 30.-31.05.2026                                                                                </a:t>
            </a:r>
            <a:endParaRPr lang="de-DE" altLang="de-DE" dirty="0"/>
          </a:p>
        </p:txBody>
      </p:sp>
      <p:sp>
        <p:nvSpPr>
          <p:cNvPr id="3" name="Textfeld 2">
            <a:extLst>
              <a:ext uri="{FF2B5EF4-FFF2-40B4-BE49-F238E27FC236}">
                <a16:creationId xmlns:a16="http://schemas.microsoft.com/office/drawing/2014/main" id="{94182F6D-498C-452F-B20B-0B1390A45053}"/>
              </a:ext>
            </a:extLst>
          </p:cNvPr>
          <p:cNvSpPr txBox="1"/>
          <p:nvPr/>
        </p:nvSpPr>
        <p:spPr>
          <a:xfrm>
            <a:off x="7920372" y="1196752"/>
            <a:ext cx="184731" cy="338554"/>
          </a:xfrm>
          <a:prstGeom prst="rect">
            <a:avLst/>
          </a:prstGeom>
          <a:noFill/>
        </p:spPr>
        <p:txBody>
          <a:bodyPr wrap="none" rtlCol="0">
            <a:spAutoFit/>
          </a:bodyPr>
          <a:lstStyle/>
          <a:p>
            <a:endParaRPr lang="de-DE" dirty="0"/>
          </a:p>
        </p:txBody>
      </p:sp>
      <p:sp>
        <p:nvSpPr>
          <p:cNvPr id="8" name="Textfeld 7">
            <a:extLst>
              <a:ext uri="{FF2B5EF4-FFF2-40B4-BE49-F238E27FC236}">
                <a16:creationId xmlns:a16="http://schemas.microsoft.com/office/drawing/2014/main" id="{99785F34-5DA7-408D-9A22-2CA1BB54020E}"/>
              </a:ext>
            </a:extLst>
          </p:cNvPr>
          <p:cNvSpPr txBox="1"/>
          <p:nvPr/>
        </p:nvSpPr>
        <p:spPr>
          <a:xfrm>
            <a:off x="287524" y="5409220"/>
            <a:ext cx="8532948" cy="338554"/>
          </a:xfrm>
          <a:prstGeom prst="rect">
            <a:avLst/>
          </a:prstGeom>
          <a:noFill/>
        </p:spPr>
        <p:txBody>
          <a:bodyPr wrap="square">
            <a:spAutoFit/>
          </a:bodyPr>
          <a:lstStyle/>
          <a:p>
            <a:pPr algn="ctr"/>
            <a:r>
              <a:rPr lang="de-DE" dirty="0">
                <a:hlinkClick r:id="rId3"/>
              </a:rPr>
              <a:t>Mehrheit für Kernenergie: Aktuelle Umfragen zur Atomkraft in Deutschland - Tech </a:t>
            </a:r>
            <a:r>
              <a:rPr lang="de-DE" dirty="0" err="1">
                <a:hlinkClick r:id="rId3"/>
              </a:rPr>
              <a:t>for</a:t>
            </a:r>
            <a:r>
              <a:rPr lang="de-DE" dirty="0">
                <a:hlinkClick r:id="rId3"/>
              </a:rPr>
              <a:t> Future</a:t>
            </a:r>
            <a:endParaRPr lang="de-DE" dirty="0"/>
          </a:p>
        </p:txBody>
      </p:sp>
      <p:pic>
        <p:nvPicPr>
          <p:cNvPr id="10" name="Grafik 9">
            <a:extLst>
              <a:ext uri="{FF2B5EF4-FFF2-40B4-BE49-F238E27FC236}">
                <a16:creationId xmlns:a16="http://schemas.microsoft.com/office/drawing/2014/main" id="{FC1F54BA-6B8F-4F86-807B-EB70A9CC319A}"/>
              </a:ext>
            </a:extLst>
          </p:cNvPr>
          <p:cNvPicPr>
            <a:picLocks noChangeAspect="1"/>
          </p:cNvPicPr>
          <p:nvPr/>
        </p:nvPicPr>
        <p:blipFill>
          <a:blip r:embed="rId4"/>
          <a:stretch>
            <a:fillRect/>
          </a:stretch>
        </p:blipFill>
        <p:spPr>
          <a:xfrm>
            <a:off x="228216" y="866120"/>
            <a:ext cx="8808280" cy="4399084"/>
          </a:xfrm>
          <a:prstGeom prst="rect">
            <a:avLst/>
          </a:prstGeom>
        </p:spPr>
      </p:pic>
      <p:sp>
        <p:nvSpPr>
          <p:cNvPr id="4" name="Foliennummernplatzhalter 3">
            <a:extLst>
              <a:ext uri="{FF2B5EF4-FFF2-40B4-BE49-F238E27FC236}">
                <a16:creationId xmlns:a16="http://schemas.microsoft.com/office/drawing/2014/main" id="{CE92AED5-457F-4508-9811-CCDF96A7B755}"/>
              </a:ext>
            </a:extLst>
          </p:cNvPr>
          <p:cNvSpPr>
            <a:spLocks noGrp="1"/>
          </p:cNvSpPr>
          <p:nvPr>
            <p:ph type="sldNum" sz="quarter" idx="12"/>
          </p:nvPr>
        </p:nvSpPr>
        <p:spPr/>
        <p:txBody>
          <a:bodyPr/>
          <a:lstStyle/>
          <a:p>
            <a:pPr>
              <a:defRPr/>
            </a:pPr>
            <a:fld id="{BF9384B9-D178-4EB3-9DF3-52B803BAE356}" type="slidenum">
              <a:rPr lang="de-DE" altLang="de-DE" smtClean="0"/>
              <a:pPr>
                <a:defRPr/>
              </a:pPr>
              <a:t>183</a:t>
            </a:fld>
            <a:endParaRPr lang="de-DE" altLang="de-DE"/>
          </a:p>
        </p:txBody>
      </p:sp>
    </p:spTree>
    <p:extLst>
      <p:ext uri="{BB962C8B-B14F-4D97-AF65-F5344CB8AC3E}">
        <p14:creationId xmlns:p14="http://schemas.microsoft.com/office/powerpoint/2010/main" val="64205091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14D0B8-44F0-8846-B909-A6AF850A1067}"/>
              </a:ext>
            </a:extLst>
          </p:cNvPr>
          <p:cNvSpPr>
            <a:spLocks noGrp="1"/>
          </p:cNvSpPr>
          <p:nvPr>
            <p:ph type="title"/>
          </p:nvPr>
        </p:nvSpPr>
        <p:spPr>
          <a:xfrm>
            <a:off x="1638861" y="1"/>
            <a:ext cx="5866277" cy="600063"/>
          </a:xfrm>
        </p:spPr>
        <p:txBody>
          <a:bodyPr>
            <a:normAutofit fontScale="90000"/>
          </a:bodyPr>
          <a:lstStyle/>
          <a:p>
            <a:r>
              <a:rPr lang="de-DE" sz="3600" dirty="0">
                <a:latin typeface="Times New Roman" panose="02020603050405020304" pitchFamily="18" charset="0"/>
                <a:cs typeface="Times New Roman" panose="02020603050405020304" pitchFamily="18" charset="0"/>
              </a:rPr>
              <a:t>Radioaktiver Abfall bis 2030</a:t>
            </a:r>
          </a:p>
        </p:txBody>
      </p:sp>
      <p:pic>
        <p:nvPicPr>
          <p:cNvPr id="5" name="Inhaltsplatzhalter 4">
            <a:extLst>
              <a:ext uri="{FF2B5EF4-FFF2-40B4-BE49-F238E27FC236}">
                <a16:creationId xmlns:a16="http://schemas.microsoft.com/office/drawing/2014/main" id="{1AACF704-43B6-FD4E-BCFA-295C84B7FB6A}"/>
              </a:ext>
            </a:extLst>
          </p:cNvPr>
          <p:cNvPicPr>
            <a:picLocks noGrp="1" noChangeAspect="1"/>
          </p:cNvPicPr>
          <p:nvPr>
            <p:ph idx="1"/>
          </p:nvPr>
        </p:nvPicPr>
        <p:blipFill>
          <a:blip r:embed="rId3"/>
          <a:stretch>
            <a:fillRect/>
          </a:stretch>
        </p:blipFill>
        <p:spPr>
          <a:xfrm>
            <a:off x="548803" y="1135117"/>
            <a:ext cx="5128918" cy="3301488"/>
          </a:xfrm>
        </p:spPr>
      </p:pic>
      <p:sp>
        <p:nvSpPr>
          <p:cNvPr id="3" name="Rechteck 2">
            <a:extLst>
              <a:ext uri="{FF2B5EF4-FFF2-40B4-BE49-F238E27FC236}">
                <a16:creationId xmlns:a16="http://schemas.microsoft.com/office/drawing/2014/main" id="{31BD6916-8D99-E240-A006-BDAD8E077918}"/>
              </a:ext>
            </a:extLst>
          </p:cNvPr>
          <p:cNvSpPr/>
          <p:nvPr/>
        </p:nvSpPr>
        <p:spPr>
          <a:xfrm>
            <a:off x="5677721" y="781852"/>
            <a:ext cx="3126330" cy="4934684"/>
          </a:xfrm>
          <a:prstGeom prst="rect">
            <a:avLst/>
          </a:prstGeom>
        </p:spPr>
        <p:txBody>
          <a:bodyPr wrap="square">
            <a:spAutoFit/>
          </a:bodyPr>
          <a:lstStyle/>
          <a:p>
            <a:r>
              <a:rPr lang="de-DE" sz="2000" b="1" dirty="0"/>
              <a:t>Metallische Komponenten</a:t>
            </a:r>
          </a:p>
          <a:p>
            <a:r>
              <a:rPr lang="de-DE" sz="2000" b="1" dirty="0"/>
              <a:t>Brennelemente verwendbar</a:t>
            </a:r>
          </a:p>
          <a:p>
            <a:r>
              <a:rPr lang="de-DE" sz="2000" b="1" dirty="0"/>
              <a:t>10.000 m</a:t>
            </a:r>
            <a:r>
              <a:rPr lang="de-DE" sz="2000" b="1" baseline="30000" dirty="0"/>
              <a:t>3</a:t>
            </a:r>
          </a:p>
          <a:p>
            <a:endParaRPr lang="de-DE" sz="2000" b="1" baseline="30000" dirty="0"/>
          </a:p>
          <a:p>
            <a:r>
              <a:rPr lang="de-DE" sz="2000" b="1" dirty="0"/>
              <a:t>Transurane verwendbar 216 m</a:t>
            </a:r>
            <a:r>
              <a:rPr lang="de-DE" sz="2000" b="1" baseline="30000" dirty="0"/>
              <a:t>3</a:t>
            </a:r>
          </a:p>
          <a:p>
            <a:endParaRPr lang="de-DE" sz="3200" baseline="30000" dirty="0"/>
          </a:p>
          <a:p>
            <a:r>
              <a:rPr lang="de-DE" sz="2000" b="1" dirty="0"/>
              <a:t>Endlager:</a:t>
            </a:r>
            <a:br>
              <a:rPr lang="de-DE" sz="2000" b="1" dirty="0"/>
            </a:br>
            <a:r>
              <a:rPr lang="de-DE" sz="2000" b="1" dirty="0"/>
              <a:t>Kurzlebige Spaltprodukte. 820 m</a:t>
            </a:r>
            <a:r>
              <a:rPr lang="de-DE" sz="2000" b="1" baseline="30000" dirty="0"/>
              <a:t>3</a:t>
            </a:r>
            <a:br>
              <a:rPr lang="de-DE" sz="2000" b="1" dirty="0"/>
            </a:br>
            <a:r>
              <a:rPr lang="de-DE" sz="2000" b="1" dirty="0"/>
              <a:t>Langlebige Spaltprodukte    27 m</a:t>
            </a:r>
            <a:r>
              <a:rPr lang="de-DE" sz="2000" b="1" baseline="30000" dirty="0"/>
              <a:t>3</a:t>
            </a:r>
            <a:endParaRPr lang="de-DE" sz="2000" b="1" dirty="0"/>
          </a:p>
          <a:p>
            <a:endParaRPr lang="de-DE" sz="2000" b="1" dirty="0"/>
          </a:p>
          <a:p>
            <a:endParaRPr lang="de-DE" sz="2000" b="1" dirty="0"/>
          </a:p>
          <a:p>
            <a:endParaRPr lang="de-DE" sz="2000" dirty="0"/>
          </a:p>
        </p:txBody>
      </p:sp>
      <p:sp>
        <p:nvSpPr>
          <p:cNvPr id="6" name="Rechteck 5">
            <a:extLst>
              <a:ext uri="{FF2B5EF4-FFF2-40B4-BE49-F238E27FC236}">
                <a16:creationId xmlns:a16="http://schemas.microsoft.com/office/drawing/2014/main" id="{3E22B982-73F8-AB4F-8EC0-4EF907A5F424}"/>
              </a:ext>
            </a:extLst>
          </p:cNvPr>
          <p:cNvSpPr/>
          <p:nvPr/>
        </p:nvSpPr>
        <p:spPr>
          <a:xfrm>
            <a:off x="1272696" y="4888082"/>
            <a:ext cx="4572000" cy="584775"/>
          </a:xfrm>
          <a:prstGeom prst="rect">
            <a:avLst/>
          </a:prstGeom>
        </p:spPr>
        <p:txBody>
          <a:bodyPr>
            <a:spAutoFit/>
          </a:bodyPr>
          <a:lstStyle/>
          <a:p>
            <a:r>
              <a:rPr lang="de-DE" sz="3200" b="1" dirty="0"/>
              <a:t>Gesamtabfall 20.000 m</a:t>
            </a:r>
            <a:r>
              <a:rPr lang="de-DE" sz="3200" b="1" baseline="30000" dirty="0"/>
              <a:t>3</a:t>
            </a:r>
            <a:endParaRPr lang="de-DE" sz="3200"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EB7932AF-B7BA-4819-B08E-198DBCE5A40D}"/>
              </a:ext>
            </a:extLst>
          </p:cNvPr>
          <p:cNvSpPr>
            <a:spLocks noGrp="1"/>
          </p:cNvSpPr>
          <p:nvPr>
            <p:ph type="sldNum" sz="quarter" idx="12"/>
          </p:nvPr>
        </p:nvSpPr>
        <p:spPr/>
        <p:txBody>
          <a:bodyPr/>
          <a:lstStyle/>
          <a:p>
            <a:pPr>
              <a:defRPr/>
            </a:pPr>
            <a:fld id="{1C2867A0-F623-427E-AB3E-7CA64D419047}" type="slidenum">
              <a:rPr lang="de-DE" altLang="de-DE" smtClean="0"/>
              <a:pPr>
                <a:defRPr/>
              </a:pPr>
              <a:t>184</a:t>
            </a:fld>
            <a:endParaRPr lang="de-DE" altLang="de-DE"/>
          </a:p>
        </p:txBody>
      </p:sp>
    </p:spTree>
    <p:extLst>
      <p:ext uri="{BB962C8B-B14F-4D97-AF65-F5344CB8AC3E}">
        <p14:creationId xmlns:p14="http://schemas.microsoft.com/office/powerpoint/2010/main" val="353562358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961" y="151420"/>
            <a:ext cx="9001000" cy="584684"/>
          </a:xfrm>
        </p:spPr>
        <p:txBody>
          <a:bodyPr>
            <a:normAutofit fontScale="90000"/>
          </a:bodyPr>
          <a:lstStyle/>
          <a:p>
            <a:r>
              <a:rPr lang="de-DE" sz="3600" dirty="0">
                <a:solidFill>
                  <a:schemeClr val="tx1"/>
                </a:solidFill>
                <a:latin typeface="Times New Roman" panose="02020603050405020304" pitchFamily="18" charset="0"/>
                <a:cs typeface="Times New Roman" panose="02020603050405020304" pitchFamily="18" charset="0"/>
              </a:rPr>
              <a:t>Zwischenläger in Deutschland</a:t>
            </a:r>
            <a:endParaRPr lang="de-DE" sz="1400" dirty="0">
              <a:solidFill>
                <a:schemeClr val="tx1"/>
              </a:solidFill>
              <a:latin typeface="Times New Roman" panose="02020603050405020304" pitchFamily="18" charset="0"/>
              <a:cs typeface="Times New Roman" panose="02020603050405020304" pitchFamily="18" charset="0"/>
            </a:endParaRPr>
          </a:p>
        </p:txBody>
      </p:sp>
      <p:sp>
        <p:nvSpPr>
          <p:cNvPr id="7" name="Fußzeilenplatzhalter 6"/>
          <p:cNvSpPr>
            <a:spLocks noGrp="1"/>
          </p:cNvSpPr>
          <p:nvPr>
            <p:ph type="ftr" sz="quarter" idx="11"/>
          </p:nvPr>
        </p:nvSpPr>
        <p:spPr>
          <a:xfrm>
            <a:off x="71500" y="6245225"/>
            <a:ext cx="4788532" cy="476250"/>
          </a:xfrm>
        </p:spPr>
        <p:txBody>
          <a:bodyPr/>
          <a:lstStyle/>
          <a:p>
            <a:pPr>
              <a:defRPr/>
            </a:pPr>
            <a:r>
              <a:rPr lang="de-DE" altLang="de-DE"/>
              <a:t>Konferenz des Schiller-Instituts in Berlin am 30.-31.05.2026                                                                                </a:t>
            </a:r>
            <a:endParaRPr lang="de-DE" altLang="de-DE" dirty="0"/>
          </a:p>
        </p:txBody>
      </p:sp>
      <p:sp>
        <p:nvSpPr>
          <p:cNvPr id="3" name="Foliennummernplatzhalter 2">
            <a:extLst>
              <a:ext uri="{FF2B5EF4-FFF2-40B4-BE49-F238E27FC236}">
                <a16:creationId xmlns:a16="http://schemas.microsoft.com/office/drawing/2014/main" id="{46C24DBB-1099-4E7A-BC48-416D92904B6B}"/>
              </a:ext>
            </a:extLst>
          </p:cNvPr>
          <p:cNvSpPr>
            <a:spLocks noGrp="1"/>
          </p:cNvSpPr>
          <p:nvPr>
            <p:ph type="sldNum" sz="quarter" idx="12"/>
          </p:nvPr>
        </p:nvSpPr>
        <p:spPr/>
        <p:txBody>
          <a:bodyPr/>
          <a:lstStyle/>
          <a:p>
            <a:pPr>
              <a:defRPr/>
            </a:pPr>
            <a:fld id="{BF9384B9-D178-4EB3-9DF3-52B803BAE356}" type="slidenum">
              <a:rPr lang="de-DE" altLang="de-DE" smtClean="0"/>
              <a:pPr>
                <a:defRPr/>
              </a:pPr>
              <a:t>185</a:t>
            </a:fld>
            <a:endParaRPr lang="de-DE" altLang="de-DE"/>
          </a:p>
        </p:txBody>
      </p:sp>
      <p:pic>
        <p:nvPicPr>
          <p:cNvPr id="6" name="Grafik 5">
            <a:extLst>
              <a:ext uri="{FF2B5EF4-FFF2-40B4-BE49-F238E27FC236}">
                <a16:creationId xmlns:a16="http://schemas.microsoft.com/office/drawing/2014/main" id="{1459897C-2693-4848-ABD7-B5A345A3BA4B}"/>
              </a:ext>
            </a:extLst>
          </p:cNvPr>
          <p:cNvPicPr>
            <a:picLocks noChangeAspect="1"/>
          </p:cNvPicPr>
          <p:nvPr/>
        </p:nvPicPr>
        <p:blipFill>
          <a:blip r:embed="rId3"/>
          <a:stretch>
            <a:fillRect/>
          </a:stretch>
        </p:blipFill>
        <p:spPr>
          <a:xfrm>
            <a:off x="5724128" y="3429000"/>
            <a:ext cx="3024336" cy="1044115"/>
          </a:xfrm>
          <a:prstGeom prst="rect">
            <a:avLst/>
          </a:prstGeom>
        </p:spPr>
      </p:pic>
      <p:pic>
        <p:nvPicPr>
          <p:cNvPr id="11" name="Grafik 10">
            <a:extLst>
              <a:ext uri="{FF2B5EF4-FFF2-40B4-BE49-F238E27FC236}">
                <a16:creationId xmlns:a16="http://schemas.microsoft.com/office/drawing/2014/main" id="{C89AEC24-04F8-40D6-9930-0BF1E8BD1071}"/>
              </a:ext>
            </a:extLst>
          </p:cNvPr>
          <p:cNvPicPr>
            <a:picLocks noChangeAspect="1"/>
          </p:cNvPicPr>
          <p:nvPr/>
        </p:nvPicPr>
        <p:blipFill>
          <a:blip r:embed="rId4"/>
          <a:stretch>
            <a:fillRect/>
          </a:stretch>
        </p:blipFill>
        <p:spPr>
          <a:xfrm>
            <a:off x="1228971" y="782571"/>
            <a:ext cx="4207125" cy="5462654"/>
          </a:xfrm>
          <a:prstGeom prst="rect">
            <a:avLst/>
          </a:prstGeom>
        </p:spPr>
      </p:pic>
    </p:spTree>
    <p:extLst>
      <p:ext uri="{BB962C8B-B14F-4D97-AF65-F5344CB8AC3E}">
        <p14:creationId xmlns:p14="http://schemas.microsoft.com/office/powerpoint/2010/main" val="31028469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197185"/>
            <a:ext cx="9001000" cy="584684"/>
          </a:xfrm>
        </p:spPr>
        <p:txBody>
          <a:bodyPr>
            <a:normAutofit fontScale="90000"/>
          </a:bodyPr>
          <a:lstStyle/>
          <a:p>
            <a:r>
              <a:rPr lang="de-DE" sz="3600" dirty="0">
                <a:solidFill>
                  <a:schemeClr val="tx1"/>
                </a:solidFill>
                <a:latin typeface="Times New Roman" panose="02020603050405020304" pitchFamily="18" charset="0"/>
                <a:cs typeface="Times New Roman" panose="02020603050405020304" pitchFamily="18" charset="0"/>
              </a:rPr>
              <a:t>Endlager ONKALO </a:t>
            </a:r>
            <a:r>
              <a:rPr lang="de-DE" sz="1800" dirty="0">
                <a:solidFill>
                  <a:schemeClr val="tx1"/>
                </a:solidFill>
                <a:latin typeface="Times New Roman" panose="02020603050405020304" pitchFamily="18" charset="0"/>
                <a:cs typeface="Times New Roman" panose="02020603050405020304" pitchFamily="18" charset="0"/>
              </a:rPr>
              <a:t>für hochradioaktive Abfälle   Finnland</a:t>
            </a:r>
            <a:endParaRPr lang="de-DE" sz="1400" dirty="0">
              <a:solidFill>
                <a:schemeClr val="tx1"/>
              </a:solidFill>
              <a:latin typeface="Times New Roman" panose="02020603050405020304" pitchFamily="18" charset="0"/>
              <a:cs typeface="Times New Roman" panose="02020603050405020304" pitchFamily="18" charset="0"/>
            </a:endParaRPr>
          </a:p>
        </p:txBody>
      </p:sp>
      <p:pic>
        <p:nvPicPr>
          <p:cNvPr id="5" name="Grafik 4"/>
          <p:cNvPicPr>
            <a:picLocks noChangeAspect="1"/>
          </p:cNvPicPr>
          <p:nvPr/>
        </p:nvPicPr>
        <p:blipFill>
          <a:blip r:embed="rId3"/>
          <a:stretch>
            <a:fillRect/>
          </a:stretch>
        </p:blipFill>
        <p:spPr>
          <a:xfrm>
            <a:off x="704184" y="854651"/>
            <a:ext cx="7811166" cy="5166637"/>
          </a:xfrm>
          <a:prstGeom prst="rect">
            <a:avLst/>
          </a:prstGeom>
        </p:spPr>
      </p:pic>
      <p:sp>
        <p:nvSpPr>
          <p:cNvPr id="7" name="Fußzeilenplatzhalter 6"/>
          <p:cNvSpPr>
            <a:spLocks noGrp="1"/>
          </p:cNvSpPr>
          <p:nvPr>
            <p:ph type="ftr" sz="quarter" idx="11"/>
          </p:nvPr>
        </p:nvSpPr>
        <p:spPr>
          <a:xfrm>
            <a:off x="71500" y="6245225"/>
            <a:ext cx="4788532" cy="476250"/>
          </a:xfrm>
        </p:spPr>
        <p:txBody>
          <a:bodyPr/>
          <a:lstStyle/>
          <a:p>
            <a:pPr>
              <a:defRPr/>
            </a:pPr>
            <a:r>
              <a:rPr lang="de-DE" altLang="de-DE"/>
              <a:t>Konferenz des Schiller-Instituts in Berlin am 30.-31.05.2026                                                                                </a:t>
            </a:r>
            <a:endParaRPr lang="de-DE" altLang="de-DE" dirty="0"/>
          </a:p>
        </p:txBody>
      </p:sp>
      <p:sp>
        <p:nvSpPr>
          <p:cNvPr id="3" name="Foliennummernplatzhalter 2">
            <a:extLst>
              <a:ext uri="{FF2B5EF4-FFF2-40B4-BE49-F238E27FC236}">
                <a16:creationId xmlns:a16="http://schemas.microsoft.com/office/drawing/2014/main" id="{46C24DBB-1099-4E7A-BC48-416D92904B6B}"/>
              </a:ext>
            </a:extLst>
          </p:cNvPr>
          <p:cNvSpPr>
            <a:spLocks noGrp="1"/>
          </p:cNvSpPr>
          <p:nvPr>
            <p:ph type="sldNum" sz="quarter" idx="12"/>
          </p:nvPr>
        </p:nvSpPr>
        <p:spPr/>
        <p:txBody>
          <a:bodyPr/>
          <a:lstStyle/>
          <a:p>
            <a:pPr>
              <a:defRPr/>
            </a:pPr>
            <a:fld id="{BF9384B9-D178-4EB3-9DF3-52B803BAE356}" type="slidenum">
              <a:rPr lang="de-DE" altLang="de-DE" smtClean="0"/>
              <a:pPr>
                <a:defRPr/>
              </a:pPr>
              <a:t>186</a:t>
            </a:fld>
            <a:endParaRPr lang="de-DE" altLang="de-DE"/>
          </a:p>
        </p:txBody>
      </p:sp>
    </p:spTree>
    <p:extLst>
      <p:ext uri="{BB962C8B-B14F-4D97-AF65-F5344CB8AC3E}">
        <p14:creationId xmlns:p14="http://schemas.microsoft.com/office/powerpoint/2010/main" val="295853495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4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7564" y="260648"/>
            <a:ext cx="8229600" cy="346050"/>
          </a:xfrm>
        </p:spPr>
        <p:txBody>
          <a:bodyPr>
            <a:noAutofit/>
          </a:bodyPr>
          <a:lstStyle/>
          <a:p>
            <a:r>
              <a:rPr lang="de-DE" sz="3600" dirty="0">
                <a:solidFill>
                  <a:schemeClr val="tx1"/>
                </a:solidFill>
                <a:latin typeface="Times New Roman" panose="02020603050405020304" pitchFamily="18" charset="0"/>
                <a:ea typeface="+mn-ea"/>
                <a:cs typeface="+mn-cs"/>
              </a:rPr>
              <a:t>Endlagerkonzept </a:t>
            </a:r>
            <a:r>
              <a:rPr lang="de-DE" sz="2000" dirty="0">
                <a:solidFill>
                  <a:schemeClr val="tx1"/>
                </a:solidFill>
                <a:latin typeface="Times New Roman" panose="02020603050405020304" pitchFamily="18" charset="0"/>
                <a:ea typeface="+mn-ea"/>
                <a:cs typeface="+mn-cs"/>
              </a:rPr>
              <a:t>Finnland</a:t>
            </a:r>
          </a:p>
        </p:txBody>
      </p:sp>
      <p:pic>
        <p:nvPicPr>
          <p:cNvPr id="1026" name="Picture 2" descr="BASE - Endlagersuche - Radioaktiver Abfall - Lösungen anderer Länd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578" y="1264596"/>
            <a:ext cx="8885274" cy="4824919"/>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5"/>
          <p:cNvSpPr/>
          <p:nvPr/>
        </p:nvSpPr>
        <p:spPr>
          <a:xfrm rot="20320926">
            <a:off x="-32255" y="2624436"/>
            <a:ext cx="9042540" cy="1862048"/>
          </a:xfrm>
          <a:prstGeom prst="rect">
            <a:avLst/>
          </a:prstGeom>
          <a:noFill/>
        </p:spPr>
        <p:txBody>
          <a:bodyPr wrap="none" lIns="91440" tIns="45720" rIns="91440" bIns="45720">
            <a:spAutoFit/>
          </a:bodyPr>
          <a:lstStyle/>
          <a:p>
            <a:pPr algn="ctr"/>
            <a:r>
              <a:rPr lang="de-DE" sz="7200" b="1" cap="none" spc="0" dirty="0">
                <a:ln w="38100">
                  <a:solidFill>
                    <a:schemeClr val="accent2"/>
                  </a:solidFill>
                  <a:prstDash val="solid"/>
                </a:ln>
                <a:solidFill>
                  <a:schemeClr val="accent2">
                    <a:lumMod val="40000"/>
                    <a:lumOff val="60000"/>
                  </a:schemeClr>
                </a:solidFill>
                <a:effectLst/>
              </a:rPr>
              <a:t>Einlagerung ab </a:t>
            </a:r>
            <a:r>
              <a:rPr lang="de-DE" sz="11500" b="1" cap="none" spc="0" dirty="0">
                <a:ln w="38100">
                  <a:solidFill>
                    <a:schemeClr val="accent2"/>
                  </a:solidFill>
                  <a:prstDash val="solid"/>
                </a:ln>
                <a:solidFill>
                  <a:schemeClr val="accent2">
                    <a:lumMod val="40000"/>
                    <a:lumOff val="60000"/>
                  </a:schemeClr>
                </a:solidFill>
                <a:effectLst/>
              </a:rPr>
              <a:t>2024</a:t>
            </a:r>
          </a:p>
        </p:txBody>
      </p:sp>
      <p:sp>
        <p:nvSpPr>
          <p:cNvPr id="7" name="Fußzeilenplatzhalter 6"/>
          <p:cNvSpPr>
            <a:spLocks noGrp="1"/>
          </p:cNvSpPr>
          <p:nvPr>
            <p:ph type="ftr" sz="quarter" idx="11"/>
          </p:nvPr>
        </p:nvSpPr>
        <p:spPr>
          <a:xfrm>
            <a:off x="71500" y="6245225"/>
            <a:ext cx="4860540" cy="476250"/>
          </a:xfrm>
        </p:spPr>
        <p:txBody>
          <a:bodyPr/>
          <a:lstStyle/>
          <a:p>
            <a:pPr>
              <a:defRPr/>
            </a:pPr>
            <a:r>
              <a:rPr lang="de-DE" altLang="de-DE"/>
              <a:t>Konferenz des Schiller-Instituts in Berlin am 30.-31.05.2026                                                                                </a:t>
            </a:r>
            <a:endParaRPr lang="de-DE" altLang="de-DE" dirty="0"/>
          </a:p>
        </p:txBody>
      </p:sp>
      <p:sp>
        <p:nvSpPr>
          <p:cNvPr id="3" name="Foliennummernplatzhalter 2">
            <a:extLst>
              <a:ext uri="{FF2B5EF4-FFF2-40B4-BE49-F238E27FC236}">
                <a16:creationId xmlns:a16="http://schemas.microsoft.com/office/drawing/2014/main" id="{D2CB7BD4-410C-4F55-B5C1-63F9BEA28B2F}"/>
              </a:ext>
            </a:extLst>
          </p:cNvPr>
          <p:cNvSpPr>
            <a:spLocks noGrp="1"/>
          </p:cNvSpPr>
          <p:nvPr>
            <p:ph type="sldNum" sz="quarter" idx="12"/>
          </p:nvPr>
        </p:nvSpPr>
        <p:spPr/>
        <p:txBody>
          <a:bodyPr/>
          <a:lstStyle/>
          <a:p>
            <a:pPr>
              <a:defRPr/>
            </a:pPr>
            <a:fld id="{BF9384B9-D178-4EB3-9DF3-52B803BAE356}" type="slidenum">
              <a:rPr lang="de-DE" altLang="de-DE" smtClean="0"/>
              <a:pPr>
                <a:defRPr/>
              </a:pPr>
              <a:t>187</a:t>
            </a:fld>
            <a:endParaRPr lang="de-DE" altLang="de-DE"/>
          </a:p>
        </p:txBody>
      </p:sp>
    </p:spTree>
    <p:extLst>
      <p:ext uri="{BB962C8B-B14F-4D97-AF65-F5344CB8AC3E}">
        <p14:creationId xmlns:p14="http://schemas.microsoft.com/office/powerpoint/2010/main" val="243332863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1000"/>
                                  </p:stCondLst>
                                  <p:childTnLst>
                                    <p:set>
                                      <p:cBhvr>
                                        <p:cTn id="6" dur="1" fill="hold">
                                          <p:stCondLst>
                                            <p:cond delay="0"/>
                                          </p:stCondLst>
                                        </p:cTn>
                                        <p:tgtEl>
                                          <p:spTgt spid="1026"/>
                                        </p:tgtEl>
                                        <p:attrNameLst>
                                          <p:attrName>style.visibility</p:attrName>
                                        </p:attrNameLst>
                                      </p:cBhvr>
                                      <p:to>
                                        <p:strVal val="visible"/>
                                      </p:to>
                                    </p:set>
                                    <p:animEffect transition="in" filter="circle(out)">
                                      <p:cBhvr>
                                        <p:cTn id="7" dur="2000"/>
                                        <p:tgtEl>
                                          <p:spTgt spid="1026"/>
                                        </p:tgtEl>
                                      </p:cBhvr>
                                    </p:animEffect>
                                  </p:childTnLst>
                                </p:cTn>
                              </p:par>
                              <p:par>
                                <p:cTn id="8" presetID="6" presetClass="entr" presetSubtype="32" fill="hold" grpId="0" nodeType="withEffect">
                                  <p:stCondLst>
                                    <p:cond delay="6700"/>
                                  </p:stCondLst>
                                  <p:childTnLst>
                                    <p:set>
                                      <p:cBhvr>
                                        <p:cTn id="9" dur="1" fill="hold">
                                          <p:stCondLst>
                                            <p:cond delay="0"/>
                                          </p:stCondLst>
                                        </p:cTn>
                                        <p:tgtEl>
                                          <p:spTgt spid="6"/>
                                        </p:tgtEl>
                                        <p:attrNameLst>
                                          <p:attrName>style.visibility</p:attrName>
                                        </p:attrNameLst>
                                      </p:cBhvr>
                                      <p:to>
                                        <p:strVal val="visible"/>
                                      </p:to>
                                    </p:set>
                                    <p:animEffect transition="in" filter="circle(out)">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042062FA-6496-E745-AFBD-183AC7FD78FD}"/>
              </a:ext>
            </a:extLst>
          </p:cNvPr>
          <p:cNvPicPr>
            <a:picLocks noChangeAspect="1"/>
          </p:cNvPicPr>
          <p:nvPr/>
        </p:nvPicPr>
        <p:blipFill>
          <a:blip r:embed="rId3"/>
          <a:stretch>
            <a:fillRect/>
          </a:stretch>
        </p:blipFill>
        <p:spPr>
          <a:xfrm>
            <a:off x="1458172" y="977462"/>
            <a:ext cx="6218107" cy="5299523"/>
          </a:xfrm>
          <a:prstGeom prst="rect">
            <a:avLst/>
          </a:prstGeom>
        </p:spPr>
      </p:pic>
      <p:sp>
        <p:nvSpPr>
          <p:cNvPr id="8" name="Titel 1">
            <a:extLst>
              <a:ext uri="{FF2B5EF4-FFF2-40B4-BE49-F238E27FC236}">
                <a16:creationId xmlns:a16="http://schemas.microsoft.com/office/drawing/2014/main" id="{C7091067-A1E3-194D-B7F2-0C289674702E}"/>
              </a:ext>
            </a:extLst>
          </p:cNvPr>
          <p:cNvSpPr txBox="1">
            <a:spLocks/>
          </p:cNvSpPr>
          <p:nvPr/>
        </p:nvSpPr>
        <p:spPr>
          <a:xfrm>
            <a:off x="2498805" y="-17023"/>
            <a:ext cx="3616245" cy="668664"/>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cs typeface="Times New Roman" panose="02020603050405020304" pitchFamily="18" charset="0"/>
              </a:rPr>
              <a:t>Anlagensicherheit</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894F3606-623C-4228-AB8C-3F5401CE0C3C}"/>
              </a:ext>
            </a:extLst>
          </p:cNvPr>
          <p:cNvSpPr>
            <a:spLocks noGrp="1"/>
          </p:cNvSpPr>
          <p:nvPr>
            <p:ph type="sldNum" sz="quarter" idx="12"/>
          </p:nvPr>
        </p:nvSpPr>
        <p:spPr/>
        <p:txBody>
          <a:bodyPr/>
          <a:lstStyle/>
          <a:p>
            <a:pPr>
              <a:defRPr/>
            </a:pPr>
            <a:fld id="{33B5730F-959D-4494-A2D7-32531961F69F}" type="slidenum">
              <a:rPr lang="de-DE" altLang="de-DE" smtClean="0"/>
              <a:pPr>
                <a:defRPr/>
              </a:pPr>
              <a:t>188</a:t>
            </a:fld>
            <a:endParaRPr lang="de-DE" altLang="de-DE"/>
          </a:p>
        </p:txBody>
      </p:sp>
    </p:spTree>
    <p:extLst>
      <p:ext uri="{BB962C8B-B14F-4D97-AF65-F5344CB8AC3E}">
        <p14:creationId xmlns:p14="http://schemas.microsoft.com/office/powerpoint/2010/main" val="16400831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F2506F4-6E5C-774A-9037-4E350649AA01}"/>
              </a:ext>
            </a:extLst>
          </p:cNvPr>
          <p:cNvPicPr>
            <a:picLocks noChangeAspect="1"/>
          </p:cNvPicPr>
          <p:nvPr/>
        </p:nvPicPr>
        <p:blipFill>
          <a:blip r:embed="rId3"/>
          <a:stretch>
            <a:fillRect/>
          </a:stretch>
        </p:blipFill>
        <p:spPr>
          <a:xfrm>
            <a:off x="1160423" y="641131"/>
            <a:ext cx="7046395" cy="5641648"/>
          </a:xfrm>
          <a:prstGeom prst="rect">
            <a:avLst/>
          </a:prstGeom>
          <a:ln>
            <a:noFill/>
          </a:ln>
        </p:spPr>
      </p:pic>
      <p:sp>
        <p:nvSpPr>
          <p:cNvPr id="6" name="Rechteck 5">
            <a:extLst>
              <a:ext uri="{FF2B5EF4-FFF2-40B4-BE49-F238E27FC236}">
                <a16:creationId xmlns:a16="http://schemas.microsoft.com/office/drawing/2014/main" id="{FF9C8ACC-7C6E-5A40-937C-B22865AAA9B4}"/>
              </a:ext>
            </a:extLst>
          </p:cNvPr>
          <p:cNvSpPr/>
          <p:nvPr/>
        </p:nvSpPr>
        <p:spPr>
          <a:xfrm>
            <a:off x="5465380" y="4736077"/>
            <a:ext cx="3386302" cy="1384995"/>
          </a:xfrm>
          <a:prstGeom prst="rect">
            <a:avLst/>
          </a:prstGeom>
        </p:spPr>
        <p:txBody>
          <a:bodyPr wrap="square">
            <a:spAutoFit/>
          </a:bodyPr>
          <a:lstStyle/>
          <a:p>
            <a:r>
              <a:rPr lang="de-DE" sz="2800" b="1" dirty="0"/>
              <a:t>redundante Hoch - und Niederdruck -</a:t>
            </a:r>
          </a:p>
          <a:p>
            <a:r>
              <a:rPr lang="de-DE" sz="2800" b="1" dirty="0"/>
              <a:t>Kühlsysteme</a:t>
            </a:r>
          </a:p>
        </p:txBody>
      </p:sp>
      <p:sp>
        <p:nvSpPr>
          <p:cNvPr id="7" name="Titel 1">
            <a:extLst>
              <a:ext uri="{FF2B5EF4-FFF2-40B4-BE49-F238E27FC236}">
                <a16:creationId xmlns:a16="http://schemas.microsoft.com/office/drawing/2014/main" id="{C7091067-A1E3-194D-B7F2-0C289674702E}"/>
              </a:ext>
            </a:extLst>
          </p:cNvPr>
          <p:cNvSpPr txBox="1">
            <a:spLocks/>
          </p:cNvSpPr>
          <p:nvPr/>
        </p:nvSpPr>
        <p:spPr>
          <a:xfrm>
            <a:off x="2658171" y="0"/>
            <a:ext cx="3914053" cy="6686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cs typeface="Times New Roman" panose="02020603050405020304" pitchFamily="18" charset="0"/>
              </a:rPr>
              <a:t>Systemsicherheit</a:t>
            </a:r>
          </a:p>
        </p:txBody>
      </p:sp>
      <p:sp>
        <p:nvSpPr>
          <p:cNvPr id="8" name="Rechteck 7"/>
          <p:cNvSpPr/>
          <p:nvPr/>
        </p:nvSpPr>
        <p:spPr>
          <a:xfrm>
            <a:off x="2154622" y="5959366"/>
            <a:ext cx="1902372" cy="3234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 Verbindung mit Pfeil 9"/>
          <p:cNvCxnSpPr/>
          <p:nvPr/>
        </p:nvCxnSpPr>
        <p:spPr>
          <a:xfrm>
            <a:off x="3373821" y="5959366"/>
            <a:ext cx="0" cy="22071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feld 2"/>
          <p:cNvSpPr txBox="1"/>
          <p:nvPr/>
        </p:nvSpPr>
        <p:spPr>
          <a:xfrm>
            <a:off x="1301965" y="599090"/>
            <a:ext cx="1490216" cy="738664"/>
          </a:xfrm>
          <a:prstGeom prst="rect">
            <a:avLst/>
          </a:prstGeom>
          <a:solidFill>
            <a:schemeClr val="accent1">
              <a:lumMod val="20000"/>
              <a:lumOff val="80000"/>
            </a:schemeClr>
          </a:solidFill>
        </p:spPr>
        <p:txBody>
          <a:bodyPr wrap="square" rtlCol="0">
            <a:spAutoFit/>
          </a:bodyPr>
          <a:lstStyle/>
          <a:p>
            <a:r>
              <a:rPr lang="de-DE" sz="1600" dirty="0"/>
              <a:t>Niederdruck-</a:t>
            </a:r>
          </a:p>
          <a:p>
            <a:r>
              <a:rPr lang="de-DE" sz="1600" dirty="0"/>
              <a:t>Vorratsbehälter</a:t>
            </a:r>
          </a:p>
          <a:p>
            <a:endParaRPr lang="de-DE" sz="900" dirty="0"/>
          </a:p>
        </p:txBody>
      </p:sp>
      <p:sp>
        <p:nvSpPr>
          <p:cNvPr id="9" name="Rechteck 8"/>
          <p:cNvSpPr/>
          <p:nvPr/>
        </p:nvSpPr>
        <p:spPr>
          <a:xfrm>
            <a:off x="1135976" y="5938345"/>
            <a:ext cx="1018645" cy="36545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945931" y="599090"/>
            <a:ext cx="430924" cy="55809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F22E367B-C411-4DC9-A43B-8A3F8059B1CF}"/>
              </a:ext>
            </a:extLst>
          </p:cNvPr>
          <p:cNvSpPr>
            <a:spLocks noGrp="1"/>
          </p:cNvSpPr>
          <p:nvPr>
            <p:ph type="sldNum" sz="quarter" idx="12"/>
          </p:nvPr>
        </p:nvSpPr>
        <p:spPr/>
        <p:txBody>
          <a:bodyPr/>
          <a:lstStyle/>
          <a:p>
            <a:pPr>
              <a:defRPr/>
            </a:pPr>
            <a:fld id="{33B5730F-959D-4494-A2D7-32531961F69F}" type="slidenum">
              <a:rPr lang="de-DE" altLang="de-DE" smtClean="0"/>
              <a:pPr>
                <a:defRPr/>
              </a:pPr>
              <a:t>189</a:t>
            </a:fld>
            <a:endParaRPr lang="de-DE" altLang="de-DE"/>
          </a:p>
        </p:txBody>
      </p:sp>
    </p:spTree>
    <p:extLst>
      <p:ext uri="{BB962C8B-B14F-4D97-AF65-F5344CB8AC3E}">
        <p14:creationId xmlns:p14="http://schemas.microsoft.com/office/powerpoint/2010/main" val="186548022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CD7FEBE4-4384-E344-A9CE-E9BA1B55D086}"/>
              </a:ext>
            </a:extLst>
          </p:cNvPr>
          <p:cNvPicPr>
            <a:picLocks noChangeAspect="1"/>
          </p:cNvPicPr>
          <p:nvPr/>
        </p:nvPicPr>
        <p:blipFill>
          <a:blip r:embed="rId3"/>
          <a:stretch>
            <a:fillRect/>
          </a:stretch>
        </p:blipFill>
        <p:spPr>
          <a:xfrm>
            <a:off x="685800" y="721367"/>
            <a:ext cx="8111359" cy="5297543"/>
          </a:xfrm>
          <a:prstGeom prst="rect">
            <a:avLst/>
          </a:prstGeom>
        </p:spPr>
      </p:pic>
      <p:sp>
        <p:nvSpPr>
          <p:cNvPr id="8" name="Rechteck 7">
            <a:extLst>
              <a:ext uri="{FF2B5EF4-FFF2-40B4-BE49-F238E27FC236}">
                <a16:creationId xmlns:a16="http://schemas.microsoft.com/office/drawing/2014/main" id="{F3321BE4-EDE7-0141-A4BD-A7C6A1634258}"/>
              </a:ext>
            </a:extLst>
          </p:cNvPr>
          <p:cNvSpPr/>
          <p:nvPr/>
        </p:nvSpPr>
        <p:spPr>
          <a:xfrm>
            <a:off x="4165600" y="5991225"/>
            <a:ext cx="2463801" cy="369332"/>
          </a:xfrm>
          <a:prstGeom prst="rect">
            <a:avLst/>
          </a:prstGeom>
        </p:spPr>
        <p:txBody>
          <a:bodyPr wrap="square">
            <a:spAutoFit/>
          </a:bodyPr>
          <a:lstStyle/>
          <a:p>
            <a:r>
              <a:rPr lang="de-DE" b="1" dirty="0"/>
              <a:t>Konventioneller Bereich</a:t>
            </a:r>
          </a:p>
        </p:txBody>
      </p:sp>
      <p:sp>
        <p:nvSpPr>
          <p:cNvPr id="9" name="Rechteck 8">
            <a:extLst>
              <a:ext uri="{FF2B5EF4-FFF2-40B4-BE49-F238E27FC236}">
                <a16:creationId xmlns:a16="http://schemas.microsoft.com/office/drawing/2014/main" id="{DE9DD153-B59E-8B4A-858D-9B57C280D752}"/>
              </a:ext>
            </a:extLst>
          </p:cNvPr>
          <p:cNvSpPr/>
          <p:nvPr/>
        </p:nvSpPr>
        <p:spPr>
          <a:xfrm>
            <a:off x="886075" y="6042102"/>
            <a:ext cx="1954061" cy="369332"/>
          </a:xfrm>
          <a:prstGeom prst="rect">
            <a:avLst/>
          </a:prstGeom>
        </p:spPr>
        <p:txBody>
          <a:bodyPr wrap="none">
            <a:spAutoFit/>
          </a:bodyPr>
          <a:lstStyle/>
          <a:p>
            <a:r>
              <a:rPr lang="de-DE" b="1" dirty="0"/>
              <a:t>Nuklearer Bereich </a:t>
            </a:r>
          </a:p>
        </p:txBody>
      </p:sp>
      <p:sp>
        <p:nvSpPr>
          <p:cNvPr id="5" name="Rechteck 4">
            <a:extLst>
              <a:ext uri="{FF2B5EF4-FFF2-40B4-BE49-F238E27FC236}">
                <a16:creationId xmlns:a16="http://schemas.microsoft.com/office/drawing/2014/main" id="{A927B297-C978-9E4D-920A-D356BDD40484}"/>
              </a:ext>
            </a:extLst>
          </p:cNvPr>
          <p:cNvSpPr/>
          <p:nvPr/>
        </p:nvSpPr>
        <p:spPr>
          <a:xfrm>
            <a:off x="40070" y="2396795"/>
            <a:ext cx="1177159" cy="646331"/>
          </a:xfrm>
          <a:prstGeom prst="rect">
            <a:avLst/>
          </a:prstGeom>
          <a:solidFill>
            <a:srgbClr val="FFFF00"/>
          </a:solidFill>
        </p:spPr>
        <p:txBody>
          <a:bodyPr wrap="square">
            <a:spAutoFit/>
          </a:bodyPr>
          <a:lstStyle/>
          <a:p>
            <a:pPr algn="ctr"/>
            <a:r>
              <a:rPr lang="de-DE" b="1" dirty="0" err="1"/>
              <a:t>Reaktions</a:t>
            </a:r>
            <a:endParaRPr lang="de-DE" b="1" dirty="0"/>
          </a:p>
          <a:p>
            <a:pPr algn="ctr"/>
            <a:r>
              <a:rPr lang="de-DE" b="1" dirty="0" err="1"/>
              <a:t>zone</a:t>
            </a:r>
            <a:endParaRPr lang="de-DE" dirty="0"/>
          </a:p>
        </p:txBody>
      </p:sp>
      <p:sp>
        <p:nvSpPr>
          <p:cNvPr id="7" name="Textfeld 6">
            <a:extLst>
              <a:ext uri="{FF2B5EF4-FFF2-40B4-BE49-F238E27FC236}">
                <a16:creationId xmlns:a16="http://schemas.microsoft.com/office/drawing/2014/main" id="{EE462F88-C98C-AE4D-8341-8BF642E117F8}"/>
              </a:ext>
            </a:extLst>
          </p:cNvPr>
          <p:cNvSpPr txBox="1"/>
          <p:nvPr/>
        </p:nvSpPr>
        <p:spPr>
          <a:xfrm>
            <a:off x="2665029" y="37282"/>
            <a:ext cx="4510815" cy="646331"/>
          </a:xfrm>
          <a:prstGeom prst="rect">
            <a:avLst/>
          </a:prstGeom>
          <a:noFill/>
        </p:spPr>
        <p:txBody>
          <a:bodyPr wrap="square" rtlCol="0">
            <a:spAutoFit/>
          </a:bodyPr>
          <a:lstStyle/>
          <a:p>
            <a:r>
              <a:rPr lang="de-DE" sz="3600" dirty="0">
                <a:latin typeface="Times New Roman" panose="02020603050405020304" pitchFamily="18" charset="0"/>
                <a:cs typeface="Times New Roman" panose="02020603050405020304" pitchFamily="18" charset="0"/>
              </a:rPr>
              <a:t> Aufbau / Funktion</a:t>
            </a:r>
          </a:p>
        </p:txBody>
      </p:sp>
      <p:cxnSp>
        <p:nvCxnSpPr>
          <p:cNvPr id="11" name="Gerade Verbindung mit Pfeil 10"/>
          <p:cNvCxnSpPr/>
          <p:nvPr/>
        </p:nvCxnSpPr>
        <p:spPr>
          <a:xfrm>
            <a:off x="536028" y="3237186"/>
            <a:ext cx="681201" cy="1072055"/>
          </a:xfrm>
          <a:prstGeom prst="straightConnector1">
            <a:avLst/>
          </a:prstGeom>
          <a:ln w="5715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2" name="Rechteck 11"/>
          <p:cNvSpPr/>
          <p:nvPr/>
        </p:nvSpPr>
        <p:spPr>
          <a:xfrm>
            <a:off x="2840136" y="721367"/>
            <a:ext cx="5957023" cy="5297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685800" y="5507421"/>
            <a:ext cx="2154336" cy="534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705F88E5-7388-475C-A721-1CDF1D982BE0}"/>
              </a:ext>
            </a:extLst>
          </p:cNvPr>
          <p:cNvSpPr>
            <a:spLocks noGrp="1"/>
          </p:cNvSpPr>
          <p:nvPr>
            <p:ph type="sldNum" sz="quarter" idx="12"/>
          </p:nvPr>
        </p:nvSpPr>
        <p:spPr/>
        <p:txBody>
          <a:bodyPr/>
          <a:lstStyle/>
          <a:p>
            <a:pPr>
              <a:defRPr/>
            </a:pPr>
            <a:fld id="{33B5730F-959D-4494-A2D7-32531961F69F}" type="slidenum">
              <a:rPr lang="de-DE" altLang="de-DE" smtClean="0"/>
              <a:pPr>
                <a:defRPr/>
              </a:pPr>
              <a:t>190</a:t>
            </a:fld>
            <a:endParaRPr lang="de-DE" altLang="de-DE"/>
          </a:p>
        </p:txBody>
      </p:sp>
    </p:spTree>
    <p:extLst>
      <p:ext uri="{BB962C8B-B14F-4D97-AF65-F5344CB8AC3E}">
        <p14:creationId xmlns:p14="http://schemas.microsoft.com/office/powerpoint/2010/main" val="7837582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CD7FEBE4-4384-E344-A9CE-E9BA1B55D086}"/>
              </a:ext>
            </a:extLst>
          </p:cNvPr>
          <p:cNvPicPr>
            <a:picLocks noChangeAspect="1"/>
          </p:cNvPicPr>
          <p:nvPr/>
        </p:nvPicPr>
        <p:blipFill>
          <a:blip r:embed="rId3"/>
          <a:stretch>
            <a:fillRect/>
          </a:stretch>
        </p:blipFill>
        <p:spPr>
          <a:xfrm>
            <a:off x="685800" y="721367"/>
            <a:ext cx="8111359" cy="5297543"/>
          </a:xfrm>
          <a:prstGeom prst="rect">
            <a:avLst/>
          </a:prstGeom>
        </p:spPr>
      </p:pic>
      <p:sp>
        <p:nvSpPr>
          <p:cNvPr id="8" name="Rechteck 7">
            <a:extLst>
              <a:ext uri="{FF2B5EF4-FFF2-40B4-BE49-F238E27FC236}">
                <a16:creationId xmlns:a16="http://schemas.microsoft.com/office/drawing/2014/main" id="{F3321BE4-EDE7-0141-A4BD-A7C6A1634258}"/>
              </a:ext>
            </a:extLst>
          </p:cNvPr>
          <p:cNvSpPr/>
          <p:nvPr/>
        </p:nvSpPr>
        <p:spPr>
          <a:xfrm>
            <a:off x="4165600" y="5991225"/>
            <a:ext cx="2463801" cy="369332"/>
          </a:xfrm>
          <a:prstGeom prst="rect">
            <a:avLst/>
          </a:prstGeom>
        </p:spPr>
        <p:txBody>
          <a:bodyPr wrap="square">
            <a:spAutoFit/>
          </a:bodyPr>
          <a:lstStyle/>
          <a:p>
            <a:r>
              <a:rPr lang="de-DE" b="1" dirty="0"/>
              <a:t>Konventioneller Bereich</a:t>
            </a:r>
          </a:p>
        </p:txBody>
      </p:sp>
      <p:sp>
        <p:nvSpPr>
          <p:cNvPr id="9" name="Rechteck 8">
            <a:extLst>
              <a:ext uri="{FF2B5EF4-FFF2-40B4-BE49-F238E27FC236}">
                <a16:creationId xmlns:a16="http://schemas.microsoft.com/office/drawing/2014/main" id="{DE9DD153-B59E-8B4A-858D-9B57C280D752}"/>
              </a:ext>
            </a:extLst>
          </p:cNvPr>
          <p:cNvSpPr/>
          <p:nvPr/>
        </p:nvSpPr>
        <p:spPr>
          <a:xfrm>
            <a:off x="886075" y="6042102"/>
            <a:ext cx="1954061" cy="369332"/>
          </a:xfrm>
          <a:prstGeom prst="rect">
            <a:avLst/>
          </a:prstGeom>
        </p:spPr>
        <p:txBody>
          <a:bodyPr wrap="none">
            <a:spAutoFit/>
          </a:bodyPr>
          <a:lstStyle/>
          <a:p>
            <a:r>
              <a:rPr lang="de-DE" b="1" dirty="0"/>
              <a:t>Nuklearer Bereich </a:t>
            </a:r>
          </a:p>
        </p:txBody>
      </p:sp>
      <p:sp>
        <p:nvSpPr>
          <p:cNvPr id="5" name="Rechteck 4">
            <a:extLst>
              <a:ext uri="{FF2B5EF4-FFF2-40B4-BE49-F238E27FC236}">
                <a16:creationId xmlns:a16="http://schemas.microsoft.com/office/drawing/2014/main" id="{A927B297-C978-9E4D-920A-D356BDD40484}"/>
              </a:ext>
            </a:extLst>
          </p:cNvPr>
          <p:cNvSpPr/>
          <p:nvPr/>
        </p:nvSpPr>
        <p:spPr>
          <a:xfrm>
            <a:off x="40070" y="2396795"/>
            <a:ext cx="1177159" cy="646331"/>
          </a:xfrm>
          <a:prstGeom prst="rect">
            <a:avLst/>
          </a:prstGeom>
          <a:solidFill>
            <a:srgbClr val="FFFF00"/>
          </a:solidFill>
        </p:spPr>
        <p:txBody>
          <a:bodyPr wrap="square">
            <a:spAutoFit/>
          </a:bodyPr>
          <a:lstStyle/>
          <a:p>
            <a:pPr algn="ctr"/>
            <a:r>
              <a:rPr lang="de-DE" b="1" dirty="0" err="1"/>
              <a:t>Reaktions</a:t>
            </a:r>
            <a:endParaRPr lang="de-DE" b="1" dirty="0"/>
          </a:p>
          <a:p>
            <a:pPr algn="ctr"/>
            <a:r>
              <a:rPr lang="de-DE" b="1" dirty="0" err="1"/>
              <a:t>zone</a:t>
            </a:r>
            <a:endParaRPr lang="de-DE" dirty="0"/>
          </a:p>
        </p:txBody>
      </p:sp>
      <p:sp>
        <p:nvSpPr>
          <p:cNvPr id="7" name="Textfeld 6">
            <a:extLst>
              <a:ext uri="{FF2B5EF4-FFF2-40B4-BE49-F238E27FC236}">
                <a16:creationId xmlns:a16="http://schemas.microsoft.com/office/drawing/2014/main" id="{EE462F88-C98C-AE4D-8341-8BF642E117F8}"/>
              </a:ext>
            </a:extLst>
          </p:cNvPr>
          <p:cNvSpPr txBox="1"/>
          <p:nvPr/>
        </p:nvSpPr>
        <p:spPr>
          <a:xfrm>
            <a:off x="2665029" y="37282"/>
            <a:ext cx="4510815" cy="646331"/>
          </a:xfrm>
          <a:prstGeom prst="rect">
            <a:avLst/>
          </a:prstGeom>
          <a:noFill/>
        </p:spPr>
        <p:txBody>
          <a:bodyPr wrap="square" rtlCol="0">
            <a:spAutoFit/>
          </a:bodyPr>
          <a:lstStyle/>
          <a:p>
            <a:r>
              <a:rPr lang="de-DE" sz="3600" dirty="0">
                <a:latin typeface="Times New Roman" panose="02020603050405020304" pitchFamily="18" charset="0"/>
                <a:cs typeface="Times New Roman" panose="02020603050405020304" pitchFamily="18" charset="0"/>
              </a:rPr>
              <a:t> Aufbau / Funktion</a:t>
            </a:r>
          </a:p>
        </p:txBody>
      </p:sp>
      <p:cxnSp>
        <p:nvCxnSpPr>
          <p:cNvPr id="11" name="Gerade Verbindung mit Pfeil 10"/>
          <p:cNvCxnSpPr/>
          <p:nvPr/>
        </p:nvCxnSpPr>
        <p:spPr>
          <a:xfrm>
            <a:off x="536028" y="3237186"/>
            <a:ext cx="681201" cy="1072055"/>
          </a:xfrm>
          <a:prstGeom prst="straightConnector1">
            <a:avLst/>
          </a:prstGeom>
          <a:ln w="57150">
            <a:solidFill>
              <a:srgbClr val="FFFF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BA6452E4-0EE6-4728-B80B-C3F550F8FC3E}"/>
              </a:ext>
            </a:extLst>
          </p:cNvPr>
          <p:cNvSpPr>
            <a:spLocks noGrp="1"/>
          </p:cNvSpPr>
          <p:nvPr>
            <p:ph type="sldNum" sz="quarter" idx="12"/>
          </p:nvPr>
        </p:nvSpPr>
        <p:spPr/>
        <p:txBody>
          <a:bodyPr/>
          <a:lstStyle/>
          <a:p>
            <a:pPr>
              <a:defRPr/>
            </a:pPr>
            <a:fld id="{33B5730F-959D-4494-A2D7-32531961F69F}" type="slidenum">
              <a:rPr lang="de-DE" altLang="de-DE" smtClean="0"/>
              <a:pPr>
                <a:defRPr/>
              </a:pPr>
              <a:t>191</a:t>
            </a:fld>
            <a:endParaRPr lang="de-DE" altLang="de-DE"/>
          </a:p>
        </p:txBody>
      </p:sp>
    </p:spTree>
    <p:extLst>
      <p:ext uri="{BB962C8B-B14F-4D97-AF65-F5344CB8AC3E}">
        <p14:creationId xmlns:p14="http://schemas.microsoft.com/office/powerpoint/2010/main" val="203647176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8965" y="80628"/>
            <a:ext cx="8229600" cy="598078"/>
          </a:xfrm>
        </p:spPr>
        <p:txBody>
          <a:bodyPr/>
          <a:lstStyle/>
          <a:p>
            <a:r>
              <a:rPr lang="de-DE" sz="3600" dirty="0">
                <a:solidFill>
                  <a:schemeClr val="tx1"/>
                </a:solidFill>
                <a:latin typeface="Times New Roman" panose="02020603050405020304" pitchFamily="18" charset="0"/>
                <a:ea typeface="+mn-ea"/>
                <a:cs typeface="+mn-cs"/>
              </a:rPr>
              <a:t>Kernkraft in Deutschland</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p:cNvPicPr>
            <a:picLocks noChangeAspect="1"/>
          </p:cNvPicPr>
          <p:nvPr/>
        </p:nvPicPr>
        <p:blipFill>
          <a:blip r:embed="rId2"/>
          <a:stretch>
            <a:fillRect/>
          </a:stretch>
        </p:blipFill>
        <p:spPr>
          <a:xfrm>
            <a:off x="453992" y="800708"/>
            <a:ext cx="8275733" cy="5184576"/>
          </a:xfrm>
          <a:prstGeom prst="rect">
            <a:avLst/>
          </a:prstGeom>
        </p:spPr>
      </p:pic>
      <p:sp>
        <p:nvSpPr>
          <p:cNvPr id="4" name="Foliennummernplatzhalter 3">
            <a:extLst>
              <a:ext uri="{FF2B5EF4-FFF2-40B4-BE49-F238E27FC236}">
                <a16:creationId xmlns:a16="http://schemas.microsoft.com/office/drawing/2014/main" id="{66E4AE57-49A8-4F40-9931-96CC6F5E9EDE}"/>
              </a:ext>
            </a:extLst>
          </p:cNvPr>
          <p:cNvSpPr>
            <a:spLocks noGrp="1"/>
          </p:cNvSpPr>
          <p:nvPr>
            <p:ph type="sldNum" sz="quarter" idx="12"/>
          </p:nvPr>
        </p:nvSpPr>
        <p:spPr/>
        <p:txBody>
          <a:bodyPr/>
          <a:lstStyle/>
          <a:p>
            <a:pPr>
              <a:defRPr/>
            </a:pPr>
            <a:fld id="{BF9384B9-D178-4EB3-9DF3-52B803BAE356}" type="slidenum">
              <a:rPr lang="de-DE" altLang="de-DE" smtClean="0"/>
              <a:pPr>
                <a:defRPr/>
              </a:pPr>
              <a:t>192</a:t>
            </a:fld>
            <a:endParaRPr lang="de-DE" altLang="de-DE"/>
          </a:p>
        </p:txBody>
      </p:sp>
    </p:spTree>
    <p:extLst>
      <p:ext uri="{BB962C8B-B14F-4D97-AF65-F5344CB8AC3E}">
        <p14:creationId xmlns:p14="http://schemas.microsoft.com/office/powerpoint/2010/main" val="313191692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643A1F0-5A1E-3B46-91DA-F8D5EDF8D8E8}"/>
              </a:ext>
            </a:extLst>
          </p:cNvPr>
          <p:cNvPicPr>
            <a:picLocks noChangeAspect="1"/>
          </p:cNvPicPr>
          <p:nvPr/>
        </p:nvPicPr>
        <p:blipFill>
          <a:blip r:embed="rId3"/>
          <a:stretch>
            <a:fillRect/>
          </a:stretch>
        </p:blipFill>
        <p:spPr>
          <a:xfrm>
            <a:off x="1425480" y="794332"/>
            <a:ext cx="6345590" cy="3991064"/>
          </a:xfrm>
          <a:prstGeom prst="rect">
            <a:avLst/>
          </a:prstGeom>
        </p:spPr>
      </p:pic>
      <p:sp>
        <p:nvSpPr>
          <p:cNvPr id="5" name="Rechteck 4">
            <a:extLst>
              <a:ext uri="{FF2B5EF4-FFF2-40B4-BE49-F238E27FC236}">
                <a16:creationId xmlns:a16="http://schemas.microsoft.com/office/drawing/2014/main" id="{7FE4B361-90CB-BC43-BC7D-301C47497520}"/>
              </a:ext>
            </a:extLst>
          </p:cNvPr>
          <p:cNvSpPr/>
          <p:nvPr/>
        </p:nvSpPr>
        <p:spPr>
          <a:xfrm>
            <a:off x="945931" y="0"/>
            <a:ext cx="6379990" cy="646331"/>
          </a:xfrm>
          <a:prstGeom prst="rect">
            <a:avLst/>
          </a:prstGeom>
        </p:spPr>
        <p:txBody>
          <a:bodyPr wrap="square">
            <a:spAutoFit/>
          </a:bodyPr>
          <a:lstStyle/>
          <a:p>
            <a:pPr lvl="2" algn="ctr"/>
            <a:r>
              <a:rPr lang="de-DE" sz="3600" dirty="0">
                <a:latin typeface="Times New Roman" panose="02020603050405020304" pitchFamily="18" charset="0"/>
              </a:rPr>
              <a:t>Kernspaltung von Uran 235</a:t>
            </a:r>
          </a:p>
        </p:txBody>
      </p:sp>
      <p:sp>
        <p:nvSpPr>
          <p:cNvPr id="6" name="Rechteck 5">
            <a:extLst>
              <a:ext uri="{FF2B5EF4-FFF2-40B4-BE49-F238E27FC236}">
                <a16:creationId xmlns:a16="http://schemas.microsoft.com/office/drawing/2014/main" id="{FB59E00D-3D5A-444C-9C6D-425CA6493A61}"/>
              </a:ext>
            </a:extLst>
          </p:cNvPr>
          <p:cNvSpPr/>
          <p:nvPr/>
        </p:nvSpPr>
        <p:spPr>
          <a:xfrm>
            <a:off x="220717" y="4540469"/>
            <a:ext cx="8755117" cy="2062103"/>
          </a:xfrm>
          <a:prstGeom prst="rect">
            <a:avLst/>
          </a:prstGeom>
        </p:spPr>
        <p:txBody>
          <a:bodyPr wrap="square">
            <a:spAutoFit/>
          </a:bodyPr>
          <a:lstStyle/>
          <a:p>
            <a:endParaRPr lang="de-DE" sz="2000" b="1" dirty="0">
              <a:solidFill>
                <a:srgbClr val="C00000"/>
              </a:solidFill>
            </a:endParaRPr>
          </a:p>
          <a:p>
            <a:pPr algn="ctr"/>
            <a:r>
              <a:rPr lang="de-DE" sz="4000" b="1" dirty="0">
                <a:solidFill>
                  <a:srgbClr val="C00000"/>
                </a:solidFill>
              </a:rPr>
              <a:t> </a:t>
            </a:r>
            <a:r>
              <a:rPr lang="de-DE" sz="4400" b="1" dirty="0">
                <a:solidFill>
                  <a:srgbClr val="C00000"/>
                </a:solidFill>
              </a:rPr>
              <a:t>1 g U 235 ergibt  21.500 KWh</a:t>
            </a:r>
            <a:endParaRPr lang="de-DE" sz="3600" b="1" dirty="0">
              <a:solidFill>
                <a:srgbClr val="C00000"/>
              </a:solidFill>
            </a:endParaRPr>
          </a:p>
          <a:p>
            <a:pPr algn="ctr"/>
            <a:r>
              <a:rPr lang="de-DE" sz="3600" b="1" dirty="0">
                <a:solidFill>
                  <a:srgbClr val="C00000"/>
                </a:solidFill>
              </a:rPr>
              <a:t>das entspricht 3,5 t Kohle </a:t>
            </a:r>
          </a:p>
          <a:p>
            <a:r>
              <a:rPr lang="de-DE" sz="2800" b="1" dirty="0">
                <a:solidFill>
                  <a:srgbClr val="C00000"/>
                </a:solidFill>
              </a:rPr>
              <a:t> </a:t>
            </a:r>
            <a:r>
              <a:rPr lang="de-DE" sz="2000" dirty="0">
                <a:solidFill>
                  <a:srgbClr val="C00000"/>
                </a:solidFill>
              </a:rPr>
              <a:t>       </a:t>
            </a:r>
            <a:endParaRPr lang="de-DE" dirty="0">
              <a:solidFill>
                <a:srgbClr val="C00000"/>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3827888C-F8DF-42B7-80BE-A52D24585FD8}"/>
              </a:ext>
            </a:extLst>
          </p:cNvPr>
          <p:cNvSpPr>
            <a:spLocks noGrp="1"/>
          </p:cNvSpPr>
          <p:nvPr>
            <p:ph type="sldNum" sz="quarter" idx="12"/>
          </p:nvPr>
        </p:nvSpPr>
        <p:spPr/>
        <p:txBody>
          <a:bodyPr/>
          <a:lstStyle/>
          <a:p>
            <a:pPr>
              <a:defRPr/>
            </a:pPr>
            <a:fld id="{BF9384B9-D178-4EB3-9DF3-52B803BAE356}" type="slidenum">
              <a:rPr lang="de-DE" altLang="de-DE" smtClean="0"/>
              <a:pPr>
                <a:defRPr/>
              </a:pPr>
              <a:t>193</a:t>
            </a:fld>
            <a:endParaRPr lang="de-DE" altLang="de-DE"/>
          </a:p>
        </p:txBody>
      </p:sp>
    </p:spTree>
    <p:extLst>
      <p:ext uri="{BB962C8B-B14F-4D97-AF65-F5344CB8AC3E}">
        <p14:creationId xmlns:p14="http://schemas.microsoft.com/office/powerpoint/2010/main" val="164005679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8FEFD5-E542-CB44-925E-0F2ADE65BA00}"/>
              </a:ext>
            </a:extLst>
          </p:cNvPr>
          <p:cNvSpPr>
            <a:spLocks noGrp="1"/>
          </p:cNvSpPr>
          <p:nvPr>
            <p:ph type="title"/>
          </p:nvPr>
        </p:nvSpPr>
        <p:spPr>
          <a:xfrm flipH="1">
            <a:off x="3685704" y="3011268"/>
            <a:ext cx="1979600" cy="646332"/>
          </a:xfrm>
        </p:spPr>
        <p:txBody>
          <a:bodyPr>
            <a:normAutofit/>
          </a:bodyPr>
          <a:lstStyle/>
          <a:p>
            <a:endParaRPr lang="de-DE" b="1" dirty="0"/>
          </a:p>
        </p:txBody>
      </p:sp>
      <p:sp>
        <p:nvSpPr>
          <p:cNvPr id="9" name="Rechteck 8">
            <a:extLst>
              <a:ext uri="{FF2B5EF4-FFF2-40B4-BE49-F238E27FC236}">
                <a16:creationId xmlns:a16="http://schemas.microsoft.com/office/drawing/2014/main" id="{7FE4B361-90CB-BC43-BC7D-301C47497520}"/>
              </a:ext>
            </a:extLst>
          </p:cNvPr>
          <p:cNvSpPr/>
          <p:nvPr/>
        </p:nvSpPr>
        <p:spPr>
          <a:xfrm>
            <a:off x="-1152939" y="0"/>
            <a:ext cx="10077857" cy="646331"/>
          </a:xfrm>
          <a:prstGeom prst="rect">
            <a:avLst/>
          </a:prstGeom>
        </p:spPr>
        <p:txBody>
          <a:bodyPr wrap="square">
            <a:spAutoFit/>
          </a:bodyPr>
          <a:lstStyle/>
          <a:p>
            <a:pPr lvl="2" algn="ctr"/>
            <a:r>
              <a:rPr lang="de-DE" sz="3600" dirty="0">
                <a:latin typeface="Times New Roman" panose="02020603050405020304" pitchFamily="18" charset="0"/>
              </a:rPr>
              <a:t>Prozess in der Reaktionszone </a:t>
            </a:r>
          </a:p>
        </p:txBody>
      </p:sp>
      <p:pic>
        <p:nvPicPr>
          <p:cNvPr id="14" name="Grafik 13">
            <a:extLst>
              <a:ext uri="{FF2B5EF4-FFF2-40B4-BE49-F238E27FC236}">
                <a16:creationId xmlns:a16="http://schemas.microsoft.com/office/drawing/2014/main" id="{E30D50E4-8789-DC46-9E50-83ADD4C1F516}"/>
              </a:ext>
            </a:extLst>
          </p:cNvPr>
          <p:cNvPicPr>
            <a:picLocks noChangeAspect="1"/>
          </p:cNvPicPr>
          <p:nvPr/>
        </p:nvPicPr>
        <p:blipFill>
          <a:blip r:embed="rId3"/>
          <a:stretch>
            <a:fillRect/>
          </a:stretch>
        </p:blipFill>
        <p:spPr>
          <a:xfrm>
            <a:off x="2123090" y="679726"/>
            <a:ext cx="6801828" cy="5523750"/>
          </a:xfrm>
          <a:prstGeom prst="rect">
            <a:avLst/>
          </a:prstGeom>
        </p:spPr>
      </p:pic>
      <p:sp>
        <p:nvSpPr>
          <p:cNvPr id="3" name="Rechteck 2">
            <a:extLst>
              <a:ext uri="{FF2B5EF4-FFF2-40B4-BE49-F238E27FC236}">
                <a16:creationId xmlns:a16="http://schemas.microsoft.com/office/drawing/2014/main" id="{9356E3A1-B8A5-EB4A-99BC-672BE71AAD9D}"/>
              </a:ext>
            </a:extLst>
          </p:cNvPr>
          <p:cNvSpPr/>
          <p:nvPr/>
        </p:nvSpPr>
        <p:spPr>
          <a:xfrm>
            <a:off x="219082" y="2657325"/>
            <a:ext cx="1696362" cy="1015663"/>
          </a:xfrm>
          <a:prstGeom prst="rect">
            <a:avLst/>
          </a:prstGeom>
        </p:spPr>
        <p:txBody>
          <a:bodyPr wrap="none">
            <a:spAutoFit/>
          </a:bodyPr>
          <a:lstStyle/>
          <a:p>
            <a:r>
              <a:rPr lang="de-DE" sz="2000" b="1" dirty="0"/>
              <a:t>Abgebremste</a:t>
            </a:r>
          </a:p>
          <a:p>
            <a:r>
              <a:rPr lang="de-DE" sz="2000" b="1" dirty="0"/>
              <a:t>Neutronen</a:t>
            </a:r>
          </a:p>
          <a:p>
            <a:r>
              <a:rPr lang="de-DE" sz="2000" b="1" dirty="0"/>
              <a:t>spalten  U 235</a:t>
            </a:r>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C23992A5-B606-4C36-82DD-EEB8E013BDB8}"/>
              </a:ext>
            </a:extLst>
          </p:cNvPr>
          <p:cNvSpPr>
            <a:spLocks noGrp="1"/>
          </p:cNvSpPr>
          <p:nvPr>
            <p:ph type="sldNum" sz="quarter" idx="12"/>
          </p:nvPr>
        </p:nvSpPr>
        <p:spPr/>
        <p:txBody>
          <a:bodyPr/>
          <a:lstStyle/>
          <a:p>
            <a:pPr>
              <a:defRPr/>
            </a:pPr>
            <a:fld id="{1C2867A0-F623-427E-AB3E-7CA64D419047}" type="slidenum">
              <a:rPr lang="de-DE" altLang="de-DE" smtClean="0"/>
              <a:pPr>
                <a:defRPr/>
              </a:pPr>
              <a:t>194</a:t>
            </a:fld>
            <a:endParaRPr lang="de-DE" altLang="de-DE"/>
          </a:p>
        </p:txBody>
      </p:sp>
    </p:spTree>
    <p:extLst>
      <p:ext uri="{BB962C8B-B14F-4D97-AF65-F5344CB8AC3E}">
        <p14:creationId xmlns:p14="http://schemas.microsoft.com/office/powerpoint/2010/main" val="98666561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091067-A1E3-194D-B7F2-0C289674702E}"/>
              </a:ext>
            </a:extLst>
          </p:cNvPr>
          <p:cNvSpPr>
            <a:spLocks noGrp="1"/>
          </p:cNvSpPr>
          <p:nvPr>
            <p:ph type="title"/>
          </p:nvPr>
        </p:nvSpPr>
        <p:spPr>
          <a:xfrm>
            <a:off x="1640117" y="46039"/>
            <a:ext cx="5795853" cy="668664"/>
          </a:xfrm>
        </p:spPr>
        <p:txBody>
          <a:bodyPr>
            <a:noAutofit/>
          </a:bodyPr>
          <a:lstStyle/>
          <a:p>
            <a:r>
              <a:rPr lang="de-DE" dirty="0">
                <a:latin typeface="Times New Roman" panose="02020603050405020304" pitchFamily="18" charset="0"/>
                <a:cs typeface="Times New Roman" panose="02020603050405020304" pitchFamily="18" charset="0"/>
              </a:rPr>
              <a:t>Energiebilanz von U 235</a:t>
            </a:r>
          </a:p>
        </p:txBody>
      </p:sp>
      <p:pic>
        <p:nvPicPr>
          <p:cNvPr id="7" name="Grafik 6">
            <a:extLst>
              <a:ext uri="{FF2B5EF4-FFF2-40B4-BE49-F238E27FC236}">
                <a16:creationId xmlns:a16="http://schemas.microsoft.com/office/drawing/2014/main" id="{CFCFD04C-4A43-B146-99D8-6055EBFA6C5A}"/>
              </a:ext>
            </a:extLst>
          </p:cNvPr>
          <p:cNvPicPr>
            <a:picLocks noChangeAspect="1"/>
          </p:cNvPicPr>
          <p:nvPr/>
        </p:nvPicPr>
        <p:blipFill>
          <a:blip r:embed="rId3"/>
          <a:stretch>
            <a:fillRect/>
          </a:stretch>
        </p:blipFill>
        <p:spPr>
          <a:xfrm>
            <a:off x="1332187" y="790729"/>
            <a:ext cx="6350875" cy="5187249"/>
          </a:xfrm>
          <a:prstGeom prst="rect">
            <a:avLst/>
          </a:prstGeom>
        </p:spPr>
      </p:pic>
      <p:sp>
        <p:nvSpPr>
          <p:cNvPr id="4" name="Rechteck 3"/>
          <p:cNvSpPr/>
          <p:nvPr/>
        </p:nvSpPr>
        <p:spPr>
          <a:xfrm>
            <a:off x="3657600" y="790729"/>
            <a:ext cx="4025462" cy="5187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FEF9644B-95DF-4628-BBDB-B9C5F8F6C597}"/>
              </a:ext>
            </a:extLst>
          </p:cNvPr>
          <p:cNvSpPr>
            <a:spLocks noGrp="1"/>
          </p:cNvSpPr>
          <p:nvPr>
            <p:ph type="sldNum" sz="quarter" idx="12"/>
          </p:nvPr>
        </p:nvSpPr>
        <p:spPr/>
        <p:txBody>
          <a:bodyPr/>
          <a:lstStyle/>
          <a:p>
            <a:pPr>
              <a:defRPr/>
            </a:pPr>
            <a:fld id="{BF9384B9-D178-4EB3-9DF3-52B803BAE356}" type="slidenum">
              <a:rPr lang="de-DE" altLang="de-DE" smtClean="0"/>
              <a:pPr>
                <a:defRPr/>
              </a:pPr>
              <a:t>195</a:t>
            </a:fld>
            <a:endParaRPr lang="de-DE" altLang="de-DE"/>
          </a:p>
        </p:txBody>
      </p:sp>
    </p:spTree>
    <p:extLst>
      <p:ext uri="{BB962C8B-B14F-4D97-AF65-F5344CB8AC3E}">
        <p14:creationId xmlns:p14="http://schemas.microsoft.com/office/powerpoint/2010/main" val="333289603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091067-A1E3-194D-B7F2-0C289674702E}"/>
              </a:ext>
            </a:extLst>
          </p:cNvPr>
          <p:cNvSpPr>
            <a:spLocks noGrp="1"/>
          </p:cNvSpPr>
          <p:nvPr>
            <p:ph type="title"/>
          </p:nvPr>
        </p:nvSpPr>
        <p:spPr>
          <a:xfrm>
            <a:off x="1640117" y="46039"/>
            <a:ext cx="5795853" cy="668664"/>
          </a:xfrm>
        </p:spPr>
        <p:txBody>
          <a:bodyPr>
            <a:noAutofit/>
          </a:bodyPr>
          <a:lstStyle/>
          <a:p>
            <a:r>
              <a:rPr lang="de-DE" dirty="0">
                <a:latin typeface="Times New Roman" panose="02020603050405020304" pitchFamily="18" charset="0"/>
                <a:cs typeface="Times New Roman" panose="02020603050405020304" pitchFamily="18" charset="0"/>
              </a:rPr>
              <a:t>Energiebilanz von U 235</a:t>
            </a:r>
          </a:p>
        </p:txBody>
      </p:sp>
      <p:pic>
        <p:nvPicPr>
          <p:cNvPr id="7" name="Grafik 6">
            <a:extLst>
              <a:ext uri="{FF2B5EF4-FFF2-40B4-BE49-F238E27FC236}">
                <a16:creationId xmlns:a16="http://schemas.microsoft.com/office/drawing/2014/main" id="{CFCFD04C-4A43-B146-99D8-6055EBFA6C5A}"/>
              </a:ext>
            </a:extLst>
          </p:cNvPr>
          <p:cNvPicPr>
            <a:picLocks noChangeAspect="1"/>
          </p:cNvPicPr>
          <p:nvPr/>
        </p:nvPicPr>
        <p:blipFill>
          <a:blip r:embed="rId3"/>
          <a:stretch>
            <a:fillRect/>
          </a:stretch>
        </p:blipFill>
        <p:spPr>
          <a:xfrm>
            <a:off x="1332187" y="790729"/>
            <a:ext cx="6350875" cy="5187249"/>
          </a:xfrm>
          <a:prstGeom prst="rect">
            <a:avLst/>
          </a:prstGeom>
        </p:spPr>
      </p:pic>
      <p:sp>
        <p:nvSpPr>
          <p:cNvPr id="6" name="Rechteck 5">
            <a:extLst>
              <a:ext uri="{FF2B5EF4-FFF2-40B4-BE49-F238E27FC236}">
                <a16:creationId xmlns:a16="http://schemas.microsoft.com/office/drawing/2014/main" id="{FC92C5D0-6ED5-9949-90BB-6853C3F2D5CF}"/>
              </a:ext>
            </a:extLst>
          </p:cNvPr>
          <p:cNvSpPr/>
          <p:nvPr/>
        </p:nvSpPr>
        <p:spPr>
          <a:xfrm>
            <a:off x="6581113" y="4817235"/>
            <a:ext cx="1811073" cy="646331"/>
          </a:xfrm>
          <a:prstGeom prst="rect">
            <a:avLst/>
          </a:prstGeom>
          <a:solidFill>
            <a:srgbClr val="FFFF00"/>
          </a:solidFill>
        </p:spPr>
        <p:txBody>
          <a:bodyPr wrap="none">
            <a:spAutoFit/>
          </a:bodyPr>
          <a:lstStyle/>
          <a:p>
            <a:r>
              <a:rPr lang="de-DE" b="1" dirty="0"/>
              <a:t>1,23% Plutonium</a:t>
            </a:r>
          </a:p>
          <a:p>
            <a:r>
              <a:rPr lang="de-DE" b="1" dirty="0"/>
              <a:t> gespalten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189BFB01-C184-432C-AA52-D7C76B0D46D8}"/>
              </a:ext>
            </a:extLst>
          </p:cNvPr>
          <p:cNvSpPr>
            <a:spLocks noGrp="1"/>
          </p:cNvSpPr>
          <p:nvPr>
            <p:ph type="sldNum" sz="quarter" idx="12"/>
          </p:nvPr>
        </p:nvSpPr>
        <p:spPr/>
        <p:txBody>
          <a:bodyPr/>
          <a:lstStyle/>
          <a:p>
            <a:pPr>
              <a:defRPr/>
            </a:pPr>
            <a:fld id="{BF9384B9-D178-4EB3-9DF3-52B803BAE356}" type="slidenum">
              <a:rPr lang="de-DE" altLang="de-DE" smtClean="0"/>
              <a:pPr>
                <a:defRPr/>
              </a:pPr>
              <a:t>196</a:t>
            </a:fld>
            <a:endParaRPr lang="de-DE" altLang="de-DE"/>
          </a:p>
        </p:txBody>
      </p:sp>
    </p:spTree>
    <p:extLst>
      <p:ext uri="{BB962C8B-B14F-4D97-AF65-F5344CB8AC3E}">
        <p14:creationId xmlns:p14="http://schemas.microsoft.com/office/powerpoint/2010/main" val="377772814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D00C7F26-0AFB-8548-BEDF-90823E075A45}"/>
              </a:ext>
            </a:extLst>
          </p:cNvPr>
          <p:cNvPicPr>
            <a:picLocks noChangeAspect="1"/>
          </p:cNvPicPr>
          <p:nvPr/>
        </p:nvPicPr>
        <p:blipFill>
          <a:blip r:embed="rId3"/>
          <a:stretch>
            <a:fillRect/>
          </a:stretch>
        </p:blipFill>
        <p:spPr>
          <a:xfrm>
            <a:off x="195558" y="881557"/>
            <a:ext cx="3258208" cy="4918980"/>
          </a:xfrm>
          <a:prstGeom prst="rect">
            <a:avLst/>
          </a:prstGeom>
          <a:ln>
            <a:noFill/>
          </a:ln>
        </p:spPr>
      </p:pic>
      <p:pic>
        <p:nvPicPr>
          <p:cNvPr id="7" name="Grafik 6">
            <a:extLst>
              <a:ext uri="{FF2B5EF4-FFF2-40B4-BE49-F238E27FC236}">
                <a16:creationId xmlns:a16="http://schemas.microsoft.com/office/drawing/2014/main" id="{24ADD1F6-0C4C-7641-8C87-71622871F0CA}"/>
              </a:ext>
            </a:extLst>
          </p:cNvPr>
          <p:cNvPicPr>
            <a:picLocks noChangeAspect="1"/>
          </p:cNvPicPr>
          <p:nvPr/>
        </p:nvPicPr>
        <p:blipFill>
          <a:blip r:embed="rId4"/>
          <a:stretch>
            <a:fillRect/>
          </a:stretch>
        </p:blipFill>
        <p:spPr>
          <a:xfrm>
            <a:off x="3573517" y="862188"/>
            <a:ext cx="5374926" cy="3672488"/>
          </a:xfrm>
          <a:prstGeom prst="rect">
            <a:avLst/>
          </a:prstGeom>
        </p:spPr>
      </p:pic>
      <p:sp>
        <p:nvSpPr>
          <p:cNvPr id="5" name="Rechteck 4">
            <a:extLst>
              <a:ext uri="{FF2B5EF4-FFF2-40B4-BE49-F238E27FC236}">
                <a16:creationId xmlns:a16="http://schemas.microsoft.com/office/drawing/2014/main" id="{6D8AD875-A543-C740-97A9-37D612239809}"/>
              </a:ext>
            </a:extLst>
          </p:cNvPr>
          <p:cNvSpPr/>
          <p:nvPr/>
        </p:nvSpPr>
        <p:spPr>
          <a:xfrm>
            <a:off x="3929164" y="3244334"/>
            <a:ext cx="1285673" cy="369332"/>
          </a:xfrm>
          <a:prstGeom prst="rect">
            <a:avLst/>
          </a:prstGeom>
        </p:spPr>
        <p:txBody>
          <a:bodyPr wrap="none">
            <a:spAutoFit/>
          </a:bodyPr>
          <a:lstStyle/>
          <a:p>
            <a:r>
              <a:rPr lang="de-DE" b="1" dirty="0"/>
              <a:t>Uranpellets</a:t>
            </a:r>
            <a:endParaRPr lang="de-DE" dirty="0"/>
          </a:p>
        </p:txBody>
      </p:sp>
      <p:sp>
        <p:nvSpPr>
          <p:cNvPr id="8" name="Rechteck 7">
            <a:extLst>
              <a:ext uri="{FF2B5EF4-FFF2-40B4-BE49-F238E27FC236}">
                <a16:creationId xmlns:a16="http://schemas.microsoft.com/office/drawing/2014/main" id="{7BCA09C1-E31E-2E4D-AF67-1DAA3282D816}"/>
              </a:ext>
            </a:extLst>
          </p:cNvPr>
          <p:cNvSpPr/>
          <p:nvPr/>
        </p:nvSpPr>
        <p:spPr>
          <a:xfrm>
            <a:off x="5778209" y="5800537"/>
            <a:ext cx="1905586" cy="523220"/>
          </a:xfrm>
          <a:prstGeom prst="rect">
            <a:avLst/>
          </a:prstGeom>
        </p:spPr>
        <p:txBody>
          <a:bodyPr wrap="none">
            <a:spAutoFit/>
          </a:bodyPr>
          <a:lstStyle/>
          <a:p>
            <a:r>
              <a:rPr lang="de-DE" sz="2800" b="1" dirty="0"/>
              <a:t>Uranpellets</a:t>
            </a:r>
            <a:endParaRPr lang="de-DE" sz="2800" dirty="0"/>
          </a:p>
        </p:txBody>
      </p:sp>
      <p:sp>
        <p:nvSpPr>
          <p:cNvPr id="11" name="Rechteck 10">
            <a:extLst>
              <a:ext uri="{FF2B5EF4-FFF2-40B4-BE49-F238E27FC236}">
                <a16:creationId xmlns:a16="http://schemas.microsoft.com/office/drawing/2014/main" id="{7BCA09C1-E31E-2E4D-AF67-1DAA3282D816}"/>
              </a:ext>
            </a:extLst>
          </p:cNvPr>
          <p:cNvSpPr/>
          <p:nvPr/>
        </p:nvSpPr>
        <p:spPr>
          <a:xfrm>
            <a:off x="747637" y="5719417"/>
            <a:ext cx="2395849" cy="523220"/>
          </a:xfrm>
          <a:prstGeom prst="rect">
            <a:avLst/>
          </a:prstGeom>
        </p:spPr>
        <p:txBody>
          <a:bodyPr wrap="none">
            <a:spAutoFit/>
          </a:bodyPr>
          <a:lstStyle/>
          <a:p>
            <a:r>
              <a:rPr lang="de-DE" sz="2800" b="1" dirty="0"/>
              <a:t>Brennelement </a:t>
            </a:r>
            <a:endParaRPr lang="de-DE" sz="2800" dirty="0"/>
          </a:p>
        </p:txBody>
      </p:sp>
      <p:sp>
        <p:nvSpPr>
          <p:cNvPr id="13" name="Rechteck 12"/>
          <p:cNvSpPr/>
          <p:nvPr/>
        </p:nvSpPr>
        <p:spPr>
          <a:xfrm>
            <a:off x="-861581" y="4253948"/>
            <a:ext cx="1192885" cy="596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itel 1">
            <a:extLst>
              <a:ext uri="{FF2B5EF4-FFF2-40B4-BE49-F238E27FC236}">
                <a16:creationId xmlns:a16="http://schemas.microsoft.com/office/drawing/2014/main" id="{EF70C9C1-9E8F-D141-A5A1-BA9569B79FF0}"/>
              </a:ext>
            </a:extLst>
          </p:cNvPr>
          <p:cNvSpPr txBox="1">
            <a:spLocks/>
          </p:cNvSpPr>
          <p:nvPr/>
        </p:nvSpPr>
        <p:spPr>
          <a:xfrm>
            <a:off x="642731" y="-13253"/>
            <a:ext cx="8587408"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ea typeface="+mn-ea"/>
                <a:cs typeface="+mn-cs"/>
              </a:rPr>
              <a:t>Brennelement eines Druckwasserreaktors</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2ABD9778-DC85-48CA-A8A6-DC85398D38ED}"/>
              </a:ext>
            </a:extLst>
          </p:cNvPr>
          <p:cNvSpPr>
            <a:spLocks noGrp="1"/>
          </p:cNvSpPr>
          <p:nvPr>
            <p:ph type="sldNum" sz="quarter" idx="12"/>
          </p:nvPr>
        </p:nvSpPr>
        <p:spPr/>
        <p:txBody>
          <a:bodyPr/>
          <a:lstStyle/>
          <a:p>
            <a:pPr>
              <a:defRPr/>
            </a:pPr>
            <a:fld id="{BF9384B9-D178-4EB3-9DF3-52B803BAE356}" type="slidenum">
              <a:rPr lang="de-DE" altLang="de-DE" smtClean="0"/>
              <a:pPr>
                <a:defRPr/>
              </a:pPr>
              <a:t>197</a:t>
            </a:fld>
            <a:endParaRPr lang="de-DE" altLang="de-DE"/>
          </a:p>
        </p:txBody>
      </p:sp>
    </p:spTree>
    <p:extLst>
      <p:ext uri="{BB962C8B-B14F-4D97-AF65-F5344CB8AC3E}">
        <p14:creationId xmlns:p14="http://schemas.microsoft.com/office/powerpoint/2010/main" val="201807512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5" name="Grafik 4"/>
          <p:cNvPicPr>
            <a:picLocks noChangeAspect="1"/>
          </p:cNvPicPr>
          <p:nvPr/>
        </p:nvPicPr>
        <p:blipFill>
          <a:blip r:embed="rId2"/>
          <a:stretch>
            <a:fillRect/>
          </a:stretch>
        </p:blipFill>
        <p:spPr>
          <a:xfrm>
            <a:off x="414337" y="1238250"/>
            <a:ext cx="8315325" cy="4381500"/>
          </a:xfrm>
          <a:prstGeom prst="rect">
            <a:avLst/>
          </a:prstGeom>
        </p:spPr>
      </p:pic>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1250DAE3-3FFA-4449-B3C5-142FBD330F9A}"/>
              </a:ext>
            </a:extLst>
          </p:cNvPr>
          <p:cNvSpPr>
            <a:spLocks noGrp="1"/>
          </p:cNvSpPr>
          <p:nvPr>
            <p:ph type="sldNum" sz="quarter" idx="12"/>
          </p:nvPr>
        </p:nvSpPr>
        <p:spPr/>
        <p:txBody>
          <a:bodyPr/>
          <a:lstStyle/>
          <a:p>
            <a:pPr>
              <a:defRPr/>
            </a:pPr>
            <a:fld id="{BF9384B9-D178-4EB3-9DF3-52B803BAE356}" type="slidenum">
              <a:rPr lang="de-DE" altLang="de-DE" smtClean="0"/>
              <a:pPr>
                <a:defRPr/>
              </a:pPr>
              <a:t>198</a:t>
            </a:fld>
            <a:endParaRPr lang="de-DE" altLang="de-DE"/>
          </a:p>
        </p:txBody>
      </p:sp>
    </p:spTree>
    <p:extLst>
      <p:ext uri="{BB962C8B-B14F-4D97-AF65-F5344CB8AC3E}">
        <p14:creationId xmlns:p14="http://schemas.microsoft.com/office/powerpoint/2010/main" val="51014901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C7091067-A1E3-194D-B7F2-0C289674702E}"/>
              </a:ext>
            </a:extLst>
          </p:cNvPr>
          <p:cNvSpPr txBox="1">
            <a:spLocks/>
          </p:cNvSpPr>
          <p:nvPr/>
        </p:nvSpPr>
        <p:spPr>
          <a:xfrm>
            <a:off x="1079612" y="161417"/>
            <a:ext cx="6589987" cy="6686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dirty="0">
                <a:solidFill>
                  <a:schemeClr val="tx2"/>
                </a:solidFill>
                <a:latin typeface="Times New Roman" panose="02020603050405020304" pitchFamily="18" charset="0"/>
                <a:cs typeface="Times New Roman" panose="02020603050405020304" pitchFamily="18" charset="0"/>
              </a:rPr>
              <a:t>RBMK-1000</a:t>
            </a:r>
          </a:p>
        </p:txBody>
      </p:sp>
      <p:sp>
        <p:nvSpPr>
          <p:cNvPr id="10" name="Fußzeilenplatzhalter 9"/>
          <p:cNvSpPr>
            <a:spLocks noGrp="1"/>
          </p:cNvSpPr>
          <p:nvPr>
            <p:ph type="ftr" sz="quarter" idx="11"/>
          </p:nvPr>
        </p:nvSpPr>
        <p:spPr/>
        <p:txBody>
          <a:bodyPr/>
          <a:lstStyle/>
          <a:p>
            <a:pPr>
              <a:defRPr/>
            </a:pPr>
            <a:r>
              <a:rPr lang="de-DE" altLang="de-DE"/>
              <a:t>Konferenz des Schiller-Instituts in Berlin am 30.-31.05.2026                                                                                </a:t>
            </a:r>
          </a:p>
        </p:txBody>
      </p:sp>
      <p:pic>
        <p:nvPicPr>
          <p:cNvPr id="5" name="Grafik 4"/>
          <p:cNvPicPr>
            <a:picLocks noChangeAspect="1"/>
          </p:cNvPicPr>
          <p:nvPr/>
        </p:nvPicPr>
        <p:blipFill>
          <a:blip r:embed="rId3"/>
          <a:stretch>
            <a:fillRect/>
          </a:stretch>
        </p:blipFill>
        <p:spPr>
          <a:xfrm>
            <a:off x="525511" y="1196753"/>
            <a:ext cx="8092976" cy="4464496"/>
          </a:xfrm>
          <a:prstGeom prst="rect">
            <a:avLst/>
          </a:prstGeom>
        </p:spPr>
      </p:pic>
      <p:sp>
        <p:nvSpPr>
          <p:cNvPr id="7" name="Textfeld 6"/>
          <p:cNvSpPr txBox="1"/>
          <p:nvPr/>
        </p:nvSpPr>
        <p:spPr>
          <a:xfrm>
            <a:off x="2699792" y="5695138"/>
            <a:ext cx="3571812" cy="338554"/>
          </a:xfrm>
          <a:prstGeom prst="rect">
            <a:avLst/>
          </a:prstGeom>
          <a:noFill/>
        </p:spPr>
        <p:txBody>
          <a:bodyPr wrap="none" rtlCol="0">
            <a:spAutoFit/>
          </a:bodyPr>
          <a:lstStyle/>
          <a:p>
            <a:r>
              <a:rPr lang="de-DE" dirty="0">
                <a:hlinkClick r:id="rId4"/>
              </a:rPr>
              <a:t>Das Kernkraftwerk Kursk | GRS gGmbH</a:t>
            </a:r>
            <a:endParaRPr lang="de-DE" dirty="0"/>
          </a:p>
        </p:txBody>
      </p:sp>
      <p:sp>
        <p:nvSpPr>
          <p:cNvPr id="2" name="Foliennummernplatzhalter 1">
            <a:extLst>
              <a:ext uri="{FF2B5EF4-FFF2-40B4-BE49-F238E27FC236}">
                <a16:creationId xmlns:a16="http://schemas.microsoft.com/office/drawing/2014/main" id="{61345152-A5D8-4D67-B591-4B8A4E7E32F1}"/>
              </a:ext>
            </a:extLst>
          </p:cNvPr>
          <p:cNvSpPr>
            <a:spLocks noGrp="1"/>
          </p:cNvSpPr>
          <p:nvPr>
            <p:ph type="sldNum" sz="quarter" idx="12"/>
          </p:nvPr>
        </p:nvSpPr>
        <p:spPr/>
        <p:txBody>
          <a:bodyPr/>
          <a:lstStyle/>
          <a:p>
            <a:pPr>
              <a:defRPr/>
            </a:pPr>
            <a:fld id="{33B5730F-959D-4494-A2D7-32531961F69F}" type="slidenum">
              <a:rPr lang="de-DE" altLang="de-DE" smtClean="0"/>
              <a:pPr>
                <a:defRPr/>
              </a:pPr>
              <a:t>199</a:t>
            </a:fld>
            <a:endParaRPr lang="de-DE" altLang="de-DE"/>
          </a:p>
        </p:txBody>
      </p:sp>
    </p:spTree>
    <p:extLst>
      <p:ext uri="{BB962C8B-B14F-4D97-AF65-F5344CB8AC3E}">
        <p14:creationId xmlns:p14="http://schemas.microsoft.com/office/powerpoint/2010/main" val="212300141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C7091067-A1E3-194D-B7F2-0C289674702E}"/>
              </a:ext>
            </a:extLst>
          </p:cNvPr>
          <p:cNvSpPr txBox="1">
            <a:spLocks/>
          </p:cNvSpPr>
          <p:nvPr/>
        </p:nvSpPr>
        <p:spPr>
          <a:xfrm>
            <a:off x="1079612" y="161417"/>
            <a:ext cx="6589987" cy="6686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600" dirty="0">
                <a:latin typeface="Times New Roman" panose="02020603050405020304" pitchFamily="18" charset="0"/>
                <a:cs typeface="Times New Roman" panose="02020603050405020304" pitchFamily="18" charset="0"/>
              </a:rPr>
              <a:t>EPR</a:t>
            </a:r>
          </a:p>
        </p:txBody>
      </p:sp>
      <p:sp>
        <p:nvSpPr>
          <p:cNvPr id="3" name="Rechteck 2"/>
          <p:cNvSpPr/>
          <p:nvPr/>
        </p:nvSpPr>
        <p:spPr>
          <a:xfrm>
            <a:off x="939361" y="737638"/>
            <a:ext cx="675290" cy="607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p:cNvPicPr>
            <a:picLocks noChangeAspect="1"/>
          </p:cNvPicPr>
          <p:nvPr/>
        </p:nvPicPr>
        <p:blipFill>
          <a:blip r:embed="rId3"/>
          <a:stretch>
            <a:fillRect/>
          </a:stretch>
        </p:blipFill>
        <p:spPr>
          <a:xfrm>
            <a:off x="431540" y="694065"/>
            <a:ext cx="8272537" cy="5531057"/>
          </a:xfrm>
          <a:prstGeom prst="rect">
            <a:avLst/>
          </a:prstGeom>
          <a:solidFill>
            <a:schemeClr val="bg1"/>
          </a:solidFill>
          <a:ln>
            <a:noFill/>
          </a:ln>
        </p:spPr>
      </p:pic>
      <p:sp>
        <p:nvSpPr>
          <p:cNvPr id="2" name="Ellipse 1"/>
          <p:cNvSpPr/>
          <p:nvPr/>
        </p:nvSpPr>
        <p:spPr>
          <a:xfrm>
            <a:off x="3219855" y="3540868"/>
            <a:ext cx="1643975" cy="16050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bwMode="auto">
          <a:xfrm>
            <a:off x="3219855" y="5541029"/>
            <a:ext cx="524053" cy="516263"/>
          </a:xfrm>
          <a:prstGeom prst="rect">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0" name="Fußzeilenplatzhalter 9"/>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90E05919-B568-4868-B93D-DB5AF53144F3}"/>
              </a:ext>
            </a:extLst>
          </p:cNvPr>
          <p:cNvSpPr>
            <a:spLocks noGrp="1"/>
          </p:cNvSpPr>
          <p:nvPr>
            <p:ph type="sldNum" sz="quarter" idx="12"/>
          </p:nvPr>
        </p:nvSpPr>
        <p:spPr/>
        <p:txBody>
          <a:bodyPr/>
          <a:lstStyle/>
          <a:p>
            <a:pPr>
              <a:defRPr/>
            </a:pPr>
            <a:fld id="{33B5730F-959D-4494-A2D7-32531961F69F}" type="slidenum">
              <a:rPr lang="de-DE" altLang="de-DE" smtClean="0"/>
              <a:pPr>
                <a:defRPr/>
              </a:pPr>
              <a:t>200</a:t>
            </a:fld>
            <a:endParaRPr lang="de-DE" altLang="de-DE"/>
          </a:p>
        </p:txBody>
      </p:sp>
    </p:spTree>
    <p:extLst>
      <p:ext uri="{BB962C8B-B14F-4D97-AF65-F5344CB8AC3E}">
        <p14:creationId xmlns:p14="http://schemas.microsoft.com/office/powerpoint/2010/main" val="32161010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80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par>
                                <p:cTn id="8" presetID="6" presetClass="entr" presetSubtype="32" fill="hold" grpId="0" nodeType="withEffect">
                                  <p:stCondLst>
                                    <p:cond delay="800"/>
                                  </p:stCondLst>
                                  <p:childTnLst>
                                    <p:set>
                                      <p:cBhvr>
                                        <p:cTn id="9" dur="1" fill="hold">
                                          <p:stCondLst>
                                            <p:cond delay="0"/>
                                          </p:stCondLst>
                                        </p:cTn>
                                        <p:tgtEl>
                                          <p:spTgt spid="9"/>
                                        </p:tgtEl>
                                        <p:attrNameLst>
                                          <p:attrName>style.visibility</p:attrName>
                                        </p:attrNameLst>
                                      </p:cBhvr>
                                      <p:to>
                                        <p:strVal val="visible"/>
                                      </p:to>
                                    </p:set>
                                    <p:animEffect transition="in" filter="circle(out)">
                                      <p:cBhvr>
                                        <p:cTn id="10" dur="2000"/>
                                        <p:tgtEl>
                                          <p:spTgt spid="9"/>
                                        </p:tgtEl>
                                      </p:cBhvr>
                                    </p:animEffect>
                                  </p:childTnLst>
                                </p:cTn>
                              </p:par>
                              <p:par>
                                <p:cTn id="11" presetID="6" presetClass="entr" presetSubtype="32" fill="hold" grpId="0" nodeType="withEffect">
                                  <p:stCondLst>
                                    <p:cond delay="800"/>
                                  </p:stCondLst>
                                  <p:childTnLst>
                                    <p:set>
                                      <p:cBhvr>
                                        <p:cTn id="12" dur="1" fill="hold">
                                          <p:stCondLst>
                                            <p:cond delay="0"/>
                                          </p:stCondLst>
                                        </p:cTn>
                                        <p:tgtEl>
                                          <p:spTgt spid="3"/>
                                        </p:tgtEl>
                                        <p:attrNameLst>
                                          <p:attrName>style.visibility</p:attrName>
                                        </p:attrNameLst>
                                      </p:cBhvr>
                                      <p:to>
                                        <p:strVal val="visible"/>
                                      </p:to>
                                    </p:set>
                                    <p:animEffect transition="in" filter="circle(out)">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out)">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9"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BA2F0C5-CECE-AF41-B809-D988A50F81E6}"/>
              </a:ext>
            </a:extLst>
          </p:cNvPr>
          <p:cNvPicPr>
            <a:picLocks noChangeAspect="1"/>
          </p:cNvPicPr>
          <p:nvPr/>
        </p:nvPicPr>
        <p:blipFill>
          <a:blip r:embed="rId3"/>
          <a:stretch>
            <a:fillRect/>
          </a:stretch>
        </p:blipFill>
        <p:spPr>
          <a:xfrm>
            <a:off x="918504" y="737638"/>
            <a:ext cx="7306989" cy="5294790"/>
          </a:xfrm>
          <a:prstGeom prst="rect">
            <a:avLst/>
          </a:prstGeom>
        </p:spPr>
      </p:pic>
      <p:sp>
        <p:nvSpPr>
          <p:cNvPr id="8" name="Titel 1">
            <a:extLst>
              <a:ext uri="{FF2B5EF4-FFF2-40B4-BE49-F238E27FC236}">
                <a16:creationId xmlns:a16="http://schemas.microsoft.com/office/drawing/2014/main" id="{C7091067-A1E3-194D-B7F2-0C289674702E}"/>
              </a:ext>
            </a:extLst>
          </p:cNvPr>
          <p:cNvSpPr txBox="1">
            <a:spLocks/>
          </p:cNvSpPr>
          <p:nvPr/>
        </p:nvSpPr>
        <p:spPr>
          <a:xfrm>
            <a:off x="1079612" y="190509"/>
            <a:ext cx="6589987" cy="6686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600" dirty="0">
                <a:latin typeface="Times New Roman" panose="02020603050405020304" pitchFamily="18" charset="0"/>
                <a:cs typeface="Times New Roman" panose="02020603050405020304" pitchFamily="18" charset="0"/>
              </a:rPr>
              <a:t>Core-Catcher</a:t>
            </a:r>
          </a:p>
        </p:txBody>
      </p:sp>
      <p:sp>
        <p:nvSpPr>
          <p:cNvPr id="3" name="Rechteck 2"/>
          <p:cNvSpPr/>
          <p:nvPr/>
        </p:nvSpPr>
        <p:spPr>
          <a:xfrm>
            <a:off x="939361" y="737638"/>
            <a:ext cx="675290" cy="607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1BFFFD43-BFF2-42CF-B5A6-572E8C881773}"/>
              </a:ext>
            </a:extLst>
          </p:cNvPr>
          <p:cNvSpPr>
            <a:spLocks noGrp="1"/>
          </p:cNvSpPr>
          <p:nvPr>
            <p:ph type="sldNum" sz="quarter" idx="12"/>
          </p:nvPr>
        </p:nvSpPr>
        <p:spPr/>
        <p:txBody>
          <a:bodyPr/>
          <a:lstStyle/>
          <a:p>
            <a:pPr>
              <a:defRPr/>
            </a:pPr>
            <a:fld id="{33B5730F-959D-4494-A2D7-32531961F69F}" type="slidenum">
              <a:rPr lang="de-DE" altLang="de-DE" smtClean="0"/>
              <a:pPr>
                <a:defRPr/>
              </a:pPr>
              <a:t>201</a:t>
            </a:fld>
            <a:endParaRPr lang="de-DE" altLang="de-DE"/>
          </a:p>
        </p:txBody>
      </p:sp>
    </p:spTree>
    <p:extLst>
      <p:ext uri="{BB962C8B-B14F-4D97-AF65-F5344CB8AC3E}">
        <p14:creationId xmlns:p14="http://schemas.microsoft.com/office/powerpoint/2010/main" val="395581742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1583668" y="1176"/>
            <a:ext cx="579197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lang="de-DE" altLang="de-DE" sz="3600" dirty="0"/>
              <a:t>Kernkraftwerk Generation 3 +</a:t>
            </a:r>
          </a:p>
          <a:p>
            <a:pPr algn="ctr">
              <a:lnSpc>
                <a:spcPct val="100000"/>
              </a:lnSpc>
              <a:spcBef>
                <a:spcPct val="0"/>
              </a:spcBef>
              <a:buClrTx/>
              <a:buSzTx/>
              <a:buFontTx/>
              <a:buNone/>
            </a:pPr>
            <a:r>
              <a:rPr lang="de-DE" altLang="de-DE" sz="2000" dirty="0" err="1"/>
              <a:t>Hualong</a:t>
            </a:r>
            <a:r>
              <a:rPr lang="de-DE" altLang="de-DE" sz="2000" dirty="0"/>
              <a:t> </a:t>
            </a:r>
            <a:r>
              <a:rPr lang="de-DE" altLang="de-DE" sz="2000" dirty="0" err="1"/>
              <a:t>one</a:t>
            </a:r>
            <a:r>
              <a:rPr lang="de-DE" altLang="de-DE" sz="2000" dirty="0"/>
              <a:t>   China</a:t>
            </a:r>
          </a:p>
        </p:txBody>
      </p:sp>
      <p:pic>
        <p:nvPicPr>
          <p:cNvPr id="3" name="Grafik 2"/>
          <p:cNvPicPr>
            <a:picLocks noChangeAspect="1"/>
          </p:cNvPicPr>
          <p:nvPr/>
        </p:nvPicPr>
        <p:blipFill>
          <a:blip r:embed="rId3"/>
          <a:stretch>
            <a:fillRect/>
          </a:stretch>
        </p:blipFill>
        <p:spPr>
          <a:xfrm>
            <a:off x="935596" y="1188147"/>
            <a:ext cx="7488832" cy="4939015"/>
          </a:xfrm>
          <a:prstGeom prst="rect">
            <a:avLst/>
          </a:prstGeom>
        </p:spPr>
      </p:pic>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740FDEF6-3F45-4D57-948C-875236B80B3B}"/>
              </a:ext>
            </a:extLst>
          </p:cNvPr>
          <p:cNvSpPr>
            <a:spLocks noGrp="1"/>
          </p:cNvSpPr>
          <p:nvPr>
            <p:ph type="sldNum" sz="quarter" idx="12"/>
          </p:nvPr>
        </p:nvSpPr>
        <p:spPr/>
        <p:txBody>
          <a:bodyPr/>
          <a:lstStyle/>
          <a:p>
            <a:pPr>
              <a:defRPr/>
            </a:pPr>
            <a:fld id="{BF9384B9-D178-4EB3-9DF3-52B803BAE356}" type="slidenum">
              <a:rPr lang="de-DE" altLang="de-DE" smtClean="0"/>
              <a:pPr>
                <a:defRPr/>
              </a:pPr>
              <a:t>202</a:t>
            </a:fld>
            <a:endParaRPr lang="de-DE" altLang="de-DE"/>
          </a:p>
        </p:txBody>
      </p:sp>
    </p:spTree>
    <p:extLst>
      <p:ext uri="{BB962C8B-B14F-4D97-AF65-F5344CB8AC3E}">
        <p14:creationId xmlns:p14="http://schemas.microsoft.com/office/powerpoint/2010/main" val="217257768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514367" y="706395"/>
            <a:ext cx="8429936" cy="5493481"/>
          </a:xfrm>
          <a:prstGeom prst="rect">
            <a:avLst/>
          </a:prstGeom>
        </p:spPr>
      </p:pic>
      <p:sp>
        <p:nvSpPr>
          <p:cNvPr id="6" name="Text Box 4"/>
          <p:cNvSpPr txBox="1">
            <a:spLocks noChangeArrowheads="1"/>
          </p:cNvSpPr>
          <p:nvPr/>
        </p:nvSpPr>
        <p:spPr bwMode="auto">
          <a:xfrm>
            <a:off x="1140092" y="115978"/>
            <a:ext cx="579197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3600" dirty="0"/>
              <a:t>Kernkraftwerk Generation 3 +</a:t>
            </a:r>
          </a:p>
        </p:txBody>
      </p:sp>
      <p:sp>
        <p:nvSpPr>
          <p:cNvPr id="8" name="Textfeld 7"/>
          <p:cNvSpPr txBox="1"/>
          <p:nvPr/>
        </p:nvSpPr>
        <p:spPr>
          <a:xfrm>
            <a:off x="7159170" y="5853011"/>
            <a:ext cx="1522404" cy="300082"/>
          </a:xfrm>
          <a:prstGeom prst="rect">
            <a:avLst/>
          </a:prstGeom>
          <a:noFill/>
        </p:spPr>
        <p:txBody>
          <a:bodyPr wrap="none" rtlCol="0">
            <a:spAutoFit/>
          </a:bodyPr>
          <a:lstStyle/>
          <a:p>
            <a:r>
              <a:rPr lang="de-DE" sz="1350" b="1" dirty="0" err="1"/>
              <a:t>Nowoworonesch</a:t>
            </a:r>
            <a:r>
              <a:rPr lang="de-DE" sz="1350" b="1" dirty="0"/>
              <a:t> 2</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F6855EAF-85F9-47DF-8F72-B586C3A804B4}"/>
              </a:ext>
            </a:extLst>
          </p:cNvPr>
          <p:cNvSpPr>
            <a:spLocks noGrp="1"/>
          </p:cNvSpPr>
          <p:nvPr>
            <p:ph type="sldNum" sz="quarter" idx="12"/>
          </p:nvPr>
        </p:nvSpPr>
        <p:spPr/>
        <p:txBody>
          <a:bodyPr/>
          <a:lstStyle/>
          <a:p>
            <a:pPr>
              <a:defRPr/>
            </a:pPr>
            <a:fld id="{BF9384B9-D178-4EB3-9DF3-52B803BAE356}" type="slidenum">
              <a:rPr lang="de-DE" altLang="de-DE" smtClean="0"/>
              <a:pPr>
                <a:defRPr/>
              </a:pPr>
              <a:t>203</a:t>
            </a:fld>
            <a:endParaRPr lang="de-DE" altLang="de-DE"/>
          </a:p>
        </p:txBody>
      </p:sp>
    </p:spTree>
    <p:extLst>
      <p:ext uri="{BB962C8B-B14F-4D97-AF65-F5344CB8AC3E}">
        <p14:creationId xmlns:p14="http://schemas.microsoft.com/office/powerpoint/2010/main" val="220670239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514367" y="706395"/>
            <a:ext cx="8429936" cy="5493481"/>
          </a:xfrm>
          <a:prstGeom prst="rect">
            <a:avLst/>
          </a:prstGeom>
        </p:spPr>
      </p:pic>
      <p:sp>
        <p:nvSpPr>
          <p:cNvPr id="6" name="Text Box 4"/>
          <p:cNvSpPr txBox="1">
            <a:spLocks noChangeArrowheads="1"/>
          </p:cNvSpPr>
          <p:nvPr/>
        </p:nvSpPr>
        <p:spPr bwMode="auto">
          <a:xfrm>
            <a:off x="1140092" y="115978"/>
            <a:ext cx="768672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3600" dirty="0"/>
              <a:t>Kernkraftwerk Generation 3 + </a:t>
            </a:r>
            <a:r>
              <a:rPr lang="de-DE" altLang="de-DE" sz="2000" dirty="0"/>
              <a:t>und </a:t>
            </a:r>
            <a:r>
              <a:rPr lang="de-DE" altLang="de-DE" sz="2000" dirty="0" err="1"/>
              <a:t>Fukoshima</a:t>
            </a:r>
            <a:r>
              <a:rPr lang="de-DE" altLang="de-DE" sz="2000" dirty="0"/>
              <a:t> 1</a:t>
            </a:r>
            <a:endParaRPr lang="de-DE" altLang="de-DE" sz="3600" dirty="0"/>
          </a:p>
        </p:txBody>
      </p:sp>
      <p:sp>
        <p:nvSpPr>
          <p:cNvPr id="7" name="Textfeld 6"/>
          <p:cNvSpPr txBox="1"/>
          <p:nvPr/>
        </p:nvSpPr>
        <p:spPr>
          <a:xfrm>
            <a:off x="7525261" y="5749079"/>
            <a:ext cx="1089850" cy="300082"/>
          </a:xfrm>
          <a:prstGeom prst="rect">
            <a:avLst/>
          </a:prstGeom>
          <a:noFill/>
        </p:spPr>
        <p:txBody>
          <a:bodyPr wrap="none" rtlCol="0">
            <a:spAutoFit/>
          </a:bodyPr>
          <a:lstStyle/>
          <a:p>
            <a:r>
              <a:rPr lang="de-DE" sz="1350" b="1" dirty="0"/>
              <a:t>Fukushima 1</a:t>
            </a:r>
          </a:p>
        </p:txBody>
      </p:sp>
      <p:sp>
        <p:nvSpPr>
          <p:cNvPr id="8" name="Textfeld 7"/>
          <p:cNvSpPr txBox="1"/>
          <p:nvPr/>
        </p:nvSpPr>
        <p:spPr>
          <a:xfrm>
            <a:off x="2123728" y="5899120"/>
            <a:ext cx="1522404" cy="300082"/>
          </a:xfrm>
          <a:prstGeom prst="rect">
            <a:avLst/>
          </a:prstGeom>
          <a:noFill/>
        </p:spPr>
        <p:txBody>
          <a:bodyPr wrap="none" rtlCol="0">
            <a:spAutoFit/>
          </a:bodyPr>
          <a:lstStyle/>
          <a:p>
            <a:r>
              <a:rPr lang="de-DE" sz="1350" b="1" dirty="0" err="1"/>
              <a:t>Nowoworonesch</a:t>
            </a:r>
            <a:r>
              <a:rPr lang="de-DE" sz="1350" b="1" dirty="0"/>
              <a:t> 2</a:t>
            </a:r>
          </a:p>
        </p:txBody>
      </p:sp>
      <p:pic>
        <p:nvPicPr>
          <p:cNvPr id="9" name="Grafik 8"/>
          <p:cNvPicPr>
            <a:picLocks noChangeAspect="1"/>
          </p:cNvPicPr>
          <p:nvPr/>
        </p:nvPicPr>
        <p:blipFill>
          <a:blip r:embed="rId4"/>
          <a:stretch>
            <a:fillRect/>
          </a:stretch>
        </p:blipFill>
        <p:spPr>
          <a:xfrm>
            <a:off x="7471698" y="4680794"/>
            <a:ext cx="905047" cy="1068286"/>
          </a:xfrm>
          <a:prstGeom prst="rect">
            <a:avLst/>
          </a:prstGeom>
        </p:spPr>
      </p:pic>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F94DF7E6-4ED7-48A6-9C54-08328BE032ED}"/>
              </a:ext>
            </a:extLst>
          </p:cNvPr>
          <p:cNvSpPr>
            <a:spLocks noGrp="1"/>
          </p:cNvSpPr>
          <p:nvPr>
            <p:ph type="sldNum" sz="quarter" idx="12"/>
          </p:nvPr>
        </p:nvSpPr>
        <p:spPr/>
        <p:txBody>
          <a:bodyPr/>
          <a:lstStyle/>
          <a:p>
            <a:pPr>
              <a:defRPr/>
            </a:pPr>
            <a:fld id="{BF9384B9-D178-4EB3-9DF3-52B803BAE356}" type="slidenum">
              <a:rPr lang="de-DE" altLang="de-DE" smtClean="0"/>
              <a:pPr>
                <a:defRPr/>
              </a:pPr>
              <a:t>204</a:t>
            </a:fld>
            <a:endParaRPr lang="de-DE" altLang="de-DE"/>
          </a:p>
        </p:txBody>
      </p:sp>
    </p:spTree>
    <p:extLst>
      <p:ext uri="{BB962C8B-B14F-4D97-AF65-F5344CB8AC3E}">
        <p14:creationId xmlns:p14="http://schemas.microsoft.com/office/powerpoint/2010/main" val="259934488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1725347" y="955283"/>
            <a:ext cx="5508612" cy="5286789"/>
          </a:xfrm>
          <a:prstGeom prst="rect">
            <a:avLst/>
          </a:prstGeom>
        </p:spPr>
      </p:pic>
      <p:sp>
        <p:nvSpPr>
          <p:cNvPr id="6" name="Text Box 4"/>
          <p:cNvSpPr txBox="1">
            <a:spLocks noChangeArrowheads="1"/>
          </p:cNvSpPr>
          <p:nvPr/>
        </p:nvSpPr>
        <p:spPr bwMode="auto">
          <a:xfrm>
            <a:off x="1583668" y="1176"/>
            <a:ext cx="579197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lang="de-DE" altLang="de-DE" sz="3600" dirty="0"/>
              <a:t>Kernkraftwerk Generation 3 +</a:t>
            </a:r>
          </a:p>
          <a:p>
            <a:pPr algn="ctr">
              <a:lnSpc>
                <a:spcPct val="100000"/>
              </a:lnSpc>
              <a:spcBef>
                <a:spcPct val="0"/>
              </a:spcBef>
              <a:buClrTx/>
              <a:buSzTx/>
              <a:buFontTx/>
              <a:buNone/>
            </a:pPr>
            <a:r>
              <a:rPr lang="de-DE" altLang="de-DE" sz="2000" dirty="0"/>
              <a:t>AP 1000 </a:t>
            </a:r>
            <a:r>
              <a:rPr lang="de-DE" sz="2000" dirty="0"/>
              <a:t>WESTINGHOUSE</a:t>
            </a:r>
            <a:endParaRPr lang="de-DE" altLang="de-DE" sz="2000" dirty="0"/>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7791D2D7-F708-4739-B703-1C2E405E3BB7}"/>
              </a:ext>
            </a:extLst>
          </p:cNvPr>
          <p:cNvSpPr>
            <a:spLocks noGrp="1"/>
          </p:cNvSpPr>
          <p:nvPr>
            <p:ph type="sldNum" sz="quarter" idx="12"/>
          </p:nvPr>
        </p:nvSpPr>
        <p:spPr/>
        <p:txBody>
          <a:bodyPr/>
          <a:lstStyle/>
          <a:p>
            <a:pPr>
              <a:defRPr/>
            </a:pPr>
            <a:fld id="{BF9384B9-D178-4EB3-9DF3-52B803BAE356}" type="slidenum">
              <a:rPr lang="de-DE" altLang="de-DE" smtClean="0"/>
              <a:pPr>
                <a:defRPr/>
              </a:pPr>
              <a:t>205</a:t>
            </a:fld>
            <a:endParaRPr lang="de-DE" altLang="de-DE"/>
          </a:p>
        </p:txBody>
      </p:sp>
    </p:spTree>
    <p:extLst>
      <p:ext uri="{BB962C8B-B14F-4D97-AF65-F5344CB8AC3E}">
        <p14:creationId xmlns:p14="http://schemas.microsoft.com/office/powerpoint/2010/main" val="70329391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844713" y="106680"/>
            <a:ext cx="757130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3600" dirty="0"/>
              <a:t>Größenentwicklung der Reaktoranlagen</a:t>
            </a:r>
          </a:p>
        </p:txBody>
      </p:sp>
      <p:sp>
        <p:nvSpPr>
          <p:cNvPr id="7" name="Textfeld 6"/>
          <p:cNvSpPr txBox="1"/>
          <p:nvPr/>
        </p:nvSpPr>
        <p:spPr>
          <a:xfrm>
            <a:off x="9251071" y="6279088"/>
            <a:ext cx="1089850" cy="300082"/>
          </a:xfrm>
          <a:prstGeom prst="rect">
            <a:avLst/>
          </a:prstGeom>
          <a:noFill/>
        </p:spPr>
        <p:txBody>
          <a:bodyPr wrap="none" rtlCol="0">
            <a:spAutoFit/>
          </a:bodyPr>
          <a:lstStyle/>
          <a:p>
            <a:r>
              <a:rPr lang="de-DE" sz="1350" b="1" dirty="0"/>
              <a:t>Fukushima 1</a:t>
            </a:r>
          </a:p>
        </p:txBody>
      </p:sp>
      <p:pic>
        <p:nvPicPr>
          <p:cNvPr id="9" name="Grafik 8"/>
          <p:cNvPicPr>
            <a:picLocks noChangeAspect="1"/>
          </p:cNvPicPr>
          <p:nvPr/>
        </p:nvPicPr>
        <p:blipFill>
          <a:blip r:embed="rId3"/>
          <a:stretch>
            <a:fillRect/>
          </a:stretch>
        </p:blipFill>
        <p:spPr>
          <a:xfrm>
            <a:off x="858879" y="4340594"/>
            <a:ext cx="839027" cy="990358"/>
          </a:xfrm>
          <a:prstGeom prst="rect">
            <a:avLst/>
          </a:prstGeom>
        </p:spPr>
      </p:pic>
      <p:pic>
        <p:nvPicPr>
          <p:cNvPr id="12" name="Grafik 11"/>
          <p:cNvPicPr>
            <a:picLocks noChangeAspect="1"/>
          </p:cNvPicPr>
          <p:nvPr/>
        </p:nvPicPr>
        <p:blipFill>
          <a:blip r:embed="rId4"/>
          <a:stretch>
            <a:fillRect/>
          </a:stretch>
        </p:blipFill>
        <p:spPr>
          <a:xfrm>
            <a:off x="6153684" y="832104"/>
            <a:ext cx="2801366" cy="4498848"/>
          </a:xfrm>
          <a:prstGeom prst="rect">
            <a:avLst/>
          </a:prstGeom>
        </p:spPr>
      </p:pic>
      <p:pic>
        <p:nvPicPr>
          <p:cNvPr id="14" name="Grafik 13"/>
          <p:cNvPicPr>
            <a:picLocks noChangeAspect="1"/>
          </p:cNvPicPr>
          <p:nvPr/>
        </p:nvPicPr>
        <p:blipFill>
          <a:blip r:embed="rId5"/>
          <a:stretch>
            <a:fillRect/>
          </a:stretch>
        </p:blipFill>
        <p:spPr>
          <a:xfrm>
            <a:off x="2195736" y="2157053"/>
            <a:ext cx="3416706" cy="3190959"/>
          </a:xfrm>
          <a:prstGeom prst="rect">
            <a:avLst/>
          </a:prstGeom>
        </p:spPr>
      </p:pic>
      <p:sp>
        <p:nvSpPr>
          <p:cNvPr id="15" name="Textfeld 14"/>
          <p:cNvSpPr txBox="1"/>
          <p:nvPr/>
        </p:nvSpPr>
        <p:spPr>
          <a:xfrm>
            <a:off x="7128671" y="5597801"/>
            <a:ext cx="1114408" cy="646331"/>
          </a:xfrm>
          <a:prstGeom prst="rect">
            <a:avLst/>
          </a:prstGeom>
          <a:noFill/>
        </p:spPr>
        <p:txBody>
          <a:bodyPr wrap="none" rtlCol="0">
            <a:spAutoFit/>
          </a:bodyPr>
          <a:lstStyle/>
          <a:p>
            <a:r>
              <a:rPr lang="de-DE" dirty="0" err="1"/>
              <a:t>Sanmen</a:t>
            </a:r>
            <a:r>
              <a:rPr lang="de-DE" dirty="0"/>
              <a:t> 1</a:t>
            </a:r>
          </a:p>
          <a:p>
            <a:r>
              <a:rPr lang="de-DE" dirty="0"/>
              <a:t>AP 1000</a:t>
            </a:r>
          </a:p>
        </p:txBody>
      </p:sp>
      <p:sp>
        <p:nvSpPr>
          <p:cNvPr id="16" name="Textfeld 15"/>
          <p:cNvSpPr txBox="1"/>
          <p:nvPr/>
        </p:nvSpPr>
        <p:spPr>
          <a:xfrm>
            <a:off x="680985" y="5672886"/>
            <a:ext cx="1194814" cy="646331"/>
          </a:xfrm>
          <a:prstGeom prst="rect">
            <a:avLst/>
          </a:prstGeom>
          <a:noFill/>
        </p:spPr>
        <p:txBody>
          <a:bodyPr wrap="none" rtlCol="0">
            <a:spAutoFit/>
          </a:bodyPr>
          <a:lstStyle/>
          <a:p>
            <a:r>
              <a:rPr lang="de-DE" dirty="0"/>
              <a:t>Fukushima</a:t>
            </a:r>
          </a:p>
          <a:p>
            <a:pPr algn="ctr"/>
            <a:r>
              <a:rPr lang="de-DE" dirty="0"/>
              <a:t>Mark 1</a:t>
            </a:r>
          </a:p>
        </p:txBody>
      </p:sp>
      <p:sp>
        <p:nvSpPr>
          <p:cNvPr id="17" name="Textfeld 16"/>
          <p:cNvSpPr txBox="1"/>
          <p:nvPr/>
        </p:nvSpPr>
        <p:spPr>
          <a:xfrm>
            <a:off x="3518673" y="5615253"/>
            <a:ext cx="978153" cy="646331"/>
          </a:xfrm>
          <a:prstGeom prst="rect">
            <a:avLst/>
          </a:prstGeom>
          <a:noFill/>
        </p:spPr>
        <p:txBody>
          <a:bodyPr wrap="none" rtlCol="0">
            <a:spAutoFit/>
          </a:bodyPr>
          <a:lstStyle/>
          <a:p>
            <a:r>
              <a:rPr lang="de-DE" dirty="0"/>
              <a:t>Emsland</a:t>
            </a:r>
          </a:p>
          <a:p>
            <a:pPr algn="ctr"/>
            <a:r>
              <a:rPr lang="de-DE" dirty="0"/>
              <a:t>Konvoi</a:t>
            </a:r>
          </a:p>
        </p:txBody>
      </p:sp>
      <p:sp>
        <p:nvSpPr>
          <p:cNvPr id="4" name="Fußzeilenplatzhalter 3"/>
          <p:cNvSpPr>
            <a:spLocks noGrp="1"/>
          </p:cNvSpPr>
          <p:nvPr>
            <p:ph type="ftr" sz="quarter" idx="11"/>
          </p:nvPr>
        </p:nvSpPr>
        <p:spPr>
          <a:xfrm>
            <a:off x="71500" y="6265118"/>
            <a:ext cx="4788532" cy="476250"/>
          </a:xfrm>
        </p:spPr>
        <p:txBody>
          <a:bodyPr/>
          <a:lstStyle/>
          <a:p>
            <a:pPr>
              <a:defRPr/>
            </a:pPr>
            <a:r>
              <a:rPr lang="de-DE" altLang="de-DE"/>
              <a:t>Konferenz des Schiller-Instituts in Berlin am 30.-31.05.2026                                                                                </a:t>
            </a:r>
            <a:endParaRPr lang="de-DE" altLang="de-DE" dirty="0"/>
          </a:p>
        </p:txBody>
      </p:sp>
      <p:sp>
        <p:nvSpPr>
          <p:cNvPr id="2" name="Foliennummernplatzhalter 1">
            <a:extLst>
              <a:ext uri="{FF2B5EF4-FFF2-40B4-BE49-F238E27FC236}">
                <a16:creationId xmlns:a16="http://schemas.microsoft.com/office/drawing/2014/main" id="{656A99F7-4692-4CBF-8091-8B2E341E6EDD}"/>
              </a:ext>
            </a:extLst>
          </p:cNvPr>
          <p:cNvSpPr>
            <a:spLocks noGrp="1"/>
          </p:cNvSpPr>
          <p:nvPr>
            <p:ph type="sldNum" sz="quarter" idx="12"/>
          </p:nvPr>
        </p:nvSpPr>
        <p:spPr/>
        <p:txBody>
          <a:bodyPr/>
          <a:lstStyle/>
          <a:p>
            <a:pPr>
              <a:defRPr/>
            </a:pPr>
            <a:fld id="{BF9384B9-D178-4EB3-9DF3-52B803BAE356}" type="slidenum">
              <a:rPr lang="de-DE" altLang="de-DE" smtClean="0"/>
              <a:pPr>
                <a:defRPr/>
              </a:pPr>
              <a:t>206</a:t>
            </a:fld>
            <a:endParaRPr lang="de-DE" altLang="de-DE"/>
          </a:p>
        </p:txBody>
      </p:sp>
    </p:spTree>
    <p:extLst>
      <p:ext uri="{BB962C8B-B14F-4D97-AF65-F5344CB8AC3E}">
        <p14:creationId xmlns:p14="http://schemas.microsoft.com/office/powerpoint/2010/main" val="180453704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60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2000"/>
                                        <p:tgtEl>
                                          <p:spTgt spid="9"/>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out)">
                                      <p:cBhvr>
                                        <p:cTn id="10" dur="2000"/>
                                        <p:tgtEl>
                                          <p:spTgt spid="16"/>
                                        </p:tgtEl>
                                      </p:cBhvr>
                                    </p:animEffect>
                                  </p:childTnLst>
                                </p:cTn>
                              </p:par>
                              <p:par>
                                <p:cTn id="11" presetID="6" presetClass="entr" presetSubtype="32" fill="hold" nodeType="withEffect">
                                  <p:stCondLst>
                                    <p:cond delay="3500"/>
                                  </p:stCondLst>
                                  <p:childTnLst>
                                    <p:set>
                                      <p:cBhvr>
                                        <p:cTn id="12" dur="1" fill="hold">
                                          <p:stCondLst>
                                            <p:cond delay="0"/>
                                          </p:stCondLst>
                                        </p:cTn>
                                        <p:tgtEl>
                                          <p:spTgt spid="14"/>
                                        </p:tgtEl>
                                        <p:attrNameLst>
                                          <p:attrName>style.visibility</p:attrName>
                                        </p:attrNameLst>
                                      </p:cBhvr>
                                      <p:to>
                                        <p:strVal val="visible"/>
                                      </p:to>
                                    </p:set>
                                    <p:animEffect transition="in" filter="circle(out)">
                                      <p:cBhvr>
                                        <p:cTn id="13" dur="2000"/>
                                        <p:tgtEl>
                                          <p:spTgt spid="14"/>
                                        </p:tgtEl>
                                      </p:cBhvr>
                                    </p:animEffect>
                                  </p:childTnLst>
                                </p:cTn>
                              </p:par>
                              <p:par>
                                <p:cTn id="14" presetID="6" presetClass="entr" presetSubtype="32" fill="hold" grpId="0" nodeType="withEffect">
                                  <p:stCondLst>
                                    <p:cond delay="2700"/>
                                  </p:stCondLst>
                                  <p:childTnLst>
                                    <p:set>
                                      <p:cBhvr>
                                        <p:cTn id="15" dur="1" fill="hold">
                                          <p:stCondLst>
                                            <p:cond delay="0"/>
                                          </p:stCondLst>
                                        </p:cTn>
                                        <p:tgtEl>
                                          <p:spTgt spid="17"/>
                                        </p:tgtEl>
                                        <p:attrNameLst>
                                          <p:attrName>style.visibility</p:attrName>
                                        </p:attrNameLst>
                                      </p:cBhvr>
                                      <p:to>
                                        <p:strVal val="visible"/>
                                      </p:to>
                                    </p:set>
                                    <p:animEffect transition="in" filter="circle(out)">
                                      <p:cBhvr>
                                        <p:cTn id="16" dur="2000"/>
                                        <p:tgtEl>
                                          <p:spTgt spid="17"/>
                                        </p:tgtEl>
                                      </p:cBhvr>
                                    </p:animEffect>
                                  </p:childTnLst>
                                </p:cTn>
                              </p:par>
                              <p:par>
                                <p:cTn id="17" presetID="6" presetClass="entr" presetSubtype="32" fill="hold" grpId="0" nodeType="withEffect">
                                  <p:stCondLst>
                                    <p:cond delay="6500"/>
                                  </p:stCondLst>
                                  <p:childTnLst>
                                    <p:set>
                                      <p:cBhvr>
                                        <p:cTn id="18" dur="1" fill="hold">
                                          <p:stCondLst>
                                            <p:cond delay="0"/>
                                          </p:stCondLst>
                                        </p:cTn>
                                        <p:tgtEl>
                                          <p:spTgt spid="15"/>
                                        </p:tgtEl>
                                        <p:attrNameLst>
                                          <p:attrName>style.visibility</p:attrName>
                                        </p:attrNameLst>
                                      </p:cBhvr>
                                      <p:to>
                                        <p:strVal val="visible"/>
                                      </p:to>
                                    </p:set>
                                    <p:animEffect transition="in" filter="circle(out)">
                                      <p:cBhvr>
                                        <p:cTn id="19" dur="2000"/>
                                        <p:tgtEl>
                                          <p:spTgt spid="15"/>
                                        </p:tgtEl>
                                      </p:cBhvr>
                                    </p:animEffect>
                                  </p:childTnLst>
                                </p:cTn>
                              </p:par>
                              <p:par>
                                <p:cTn id="20" presetID="6" presetClass="entr" presetSubtype="32" fill="hold" nodeType="withEffect">
                                  <p:stCondLst>
                                    <p:cond delay="5700"/>
                                  </p:stCondLst>
                                  <p:childTnLst>
                                    <p:set>
                                      <p:cBhvr>
                                        <p:cTn id="21" dur="1" fill="hold">
                                          <p:stCondLst>
                                            <p:cond delay="0"/>
                                          </p:stCondLst>
                                        </p:cTn>
                                        <p:tgtEl>
                                          <p:spTgt spid="12"/>
                                        </p:tgtEl>
                                        <p:attrNameLst>
                                          <p:attrName>style.visibility</p:attrName>
                                        </p:attrNameLst>
                                      </p:cBhvr>
                                      <p:to>
                                        <p:strVal val="visible"/>
                                      </p:to>
                                    </p:set>
                                    <p:animEffect transition="in" filter="circle(out)">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1007604" y="897924"/>
            <a:ext cx="7272808" cy="5174332"/>
          </a:xfrm>
          <a:prstGeom prst="rect">
            <a:avLst/>
          </a:prstGeom>
        </p:spPr>
      </p:pic>
      <p:sp>
        <p:nvSpPr>
          <p:cNvPr id="5" name="Titel 1">
            <a:extLst>
              <a:ext uri="{FF2B5EF4-FFF2-40B4-BE49-F238E27FC236}">
                <a16:creationId xmlns:a16="http://schemas.microsoft.com/office/drawing/2014/main" id="{C7091067-A1E3-194D-B7F2-0C289674702E}"/>
              </a:ext>
            </a:extLst>
          </p:cNvPr>
          <p:cNvSpPr txBox="1">
            <a:spLocks/>
          </p:cNvSpPr>
          <p:nvPr/>
        </p:nvSpPr>
        <p:spPr>
          <a:xfrm>
            <a:off x="2106217" y="56291"/>
            <a:ext cx="5075582" cy="66866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cs typeface="Times New Roman" panose="02020603050405020304" pitchFamily="18" charset="0"/>
              </a:rPr>
              <a:t>Ausbau der Kernenergie</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263BA5C6-044E-47E2-BF0E-F1FDA989763A}"/>
              </a:ext>
            </a:extLst>
          </p:cNvPr>
          <p:cNvSpPr>
            <a:spLocks noGrp="1"/>
          </p:cNvSpPr>
          <p:nvPr>
            <p:ph type="sldNum" sz="quarter" idx="12"/>
          </p:nvPr>
        </p:nvSpPr>
        <p:spPr/>
        <p:txBody>
          <a:bodyPr/>
          <a:lstStyle/>
          <a:p>
            <a:pPr>
              <a:defRPr/>
            </a:pPr>
            <a:fld id="{33B5730F-959D-4494-A2D7-32531961F69F}" type="slidenum">
              <a:rPr lang="de-DE" altLang="de-DE" smtClean="0"/>
              <a:pPr>
                <a:defRPr/>
              </a:pPr>
              <a:t>207</a:t>
            </a:fld>
            <a:endParaRPr lang="de-DE" altLang="de-DE"/>
          </a:p>
        </p:txBody>
      </p:sp>
    </p:spTree>
    <p:extLst>
      <p:ext uri="{BB962C8B-B14F-4D97-AF65-F5344CB8AC3E}">
        <p14:creationId xmlns:p14="http://schemas.microsoft.com/office/powerpoint/2010/main" val="47160105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4/Pebble_bed_reactor_scheme_%28Deutsch%29.svg/220px-Pebble_bed_reactor_scheme_%28Deutsch%29.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876336"/>
            <a:ext cx="5976664" cy="5180955"/>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a:extLst>
              <a:ext uri="{FF2B5EF4-FFF2-40B4-BE49-F238E27FC236}">
                <a16:creationId xmlns:a16="http://schemas.microsoft.com/office/drawing/2014/main" id="{EF70C9C1-9E8F-D141-A5A1-BA9569B79FF0}"/>
              </a:ext>
            </a:extLst>
          </p:cNvPr>
          <p:cNvSpPr txBox="1">
            <a:spLocks/>
          </p:cNvSpPr>
          <p:nvPr/>
        </p:nvSpPr>
        <p:spPr>
          <a:xfrm>
            <a:off x="0" y="-18285"/>
            <a:ext cx="9144000"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600" dirty="0">
                <a:latin typeface="Times New Roman" panose="02020603050405020304" pitchFamily="18" charset="0"/>
                <a:cs typeface="Times New Roman" panose="02020603050405020304" pitchFamily="18" charset="0"/>
              </a:rPr>
              <a:t>HTR Hochtemperaturreaktor</a:t>
            </a:r>
            <a:endParaRPr lang="de-DE" sz="3000" dirty="0">
              <a:latin typeface="Times New Roman" panose="02020603050405020304" pitchFamily="18" charset="0"/>
              <a:ea typeface="+mn-ea"/>
              <a:cs typeface="Times New Roman" panose="02020603050405020304" pitchFamily="18" charset="0"/>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C1BB70C2-BAE8-4DBC-A0C8-1376C0295D63}"/>
              </a:ext>
            </a:extLst>
          </p:cNvPr>
          <p:cNvSpPr>
            <a:spLocks noGrp="1"/>
          </p:cNvSpPr>
          <p:nvPr>
            <p:ph type="sldNum" sz="quarter" idx="12"/>
          </p:nvPr>
        </p:nvSpPr>
        <p:spPr/>
        <p:txBody>
          <a:bodyPr/>
          <a:lstStyle/>
          <a:p>
            <a:pPr>
              <a:defRPr/>
            </a:pPr>
            <a:fld id="{1C2867A0-F623-427E-AB3E-7CA64D419047}" type="slidenum">
              <a:rPr lang="de-DE" altLang="de-DE" smtClean="0"/>
              <a:pPr>
                <a:defRPr/>
              </a:pPr>
              <a:t>208</a:t>
            </a:fld>
            <a:endParaRPr lang="de-DE" altLang="de-DE"/>
          </a:p>
        </p:txBody>
      </p:sp>
    </p:spTree>
    <p:extLst>
      <p:ext uri="{BB962C8B-B14F-4D97-AF65-F5344CB8AC3E}">
        <p14:creationId xmlns:p14="http://schemas.microsoft.com/office/powerpoint/2010/main" val="294772897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EF70C9C1-9E8F-D141-A5A1-BA9569B79FF0}"/>
              </a:ext>
            </a:extLst>
          </p:cNvPr>
          <p:cNvSpPr txBox="1">
            <a:spLocks/>
          </p:cNvSpPr>
          <p:nvPr/>
        </p:nvSpPr>
        <p:spPr>
          <a:xfrm>
            <a:off x="0" y="-18285"/>
            <a:ext cx="9144000"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600" dirty="0">
                <a:latin typeface="Times New Roman" panose="02020603050405020304" pitchFamily="18" charset="0"/>
                <a:cs typeface="Times New Roman" panose="02020603050405020304" pitchFamily="18" charset="0"/>
              </a:rPr>
              <a:t>Hochtemperaturreaktor  </a:t>
            </a:r>
            <a:r>
              <a:rPr lang="de-DE" sz="1800" dirty="0">
                <a:latin typeface="Times New Roman" panose="02020603050405020304" pitchFamily="18" charset="0"/>
                <a:cs typeface="Times New Roman" panose="02020603050405020304" pitchFamily="18" charset="0"/>
              </a:rPr>
              <a:t>China </a:t>
            </a:r>
            <a:r>
              <a:rPr lang="de-DE" sz="3600" dirty="0">
                <a:latin typeface="Times New Roman" panose="02020603050405020304" pitchFamily="18" charset="0"/>
                <a:cs typeface="Times New Roman" panose="02020603050405020304" pitchFamily="18" charset="0"/>
              </a:rPr>
              <a:t> </a:t>
            </a:r>
            <a:endParaRPr lang="de-DE" sz="3000" dirty="0">
              <a:latin typeface="Times New Roman" panose="02020603050405020304" pitchFamily="18" charset="0"/>
              <a:ea typeface="+mn-ea"/>
              <a:cs typeface="Times New Roman" panose="02020603050405020304" pitchFamily="18" charset="0"/>
            </a:endParaRPr>
          </a:p>
        </p:txBody>
      </p:sp>
      <p:sp>
        <p:nvSpPr>
          <p:cNvPr id="2" name="Rechteck 1"/>
          <p:cNvSpPr/>
          <p:nvPr/>
        </p:nvSpPr>
        <p:spPr>
          <a:xfrm>
            <a:off x="1007604" y="5785823"/>
            <a:ext cx="7372672" cy="338554"/>
          </a:xfrm>
          <a:prstGeom prst="rect">
            <a:avLst/>
          </a:prstGeom>
        </p:spPr>
        <p:txBody>
          <a:bodyPr wrap="square">
            <a:spAutoFit/>
          </a:bodyPr>
          <a:lstStyle/>
          <a:p>
            <a:r>
              <a:rPr lang="de-DE" dirty="0">
                <a:hlinkClick r:id="rId3"/>
              </a:rPr>
              <a:t>Chinas HTR-PM-Demonstrationsprojekt schreitet voran -- ANS / </a:t>
            </a:r>
            <a:r>
              <a:rPr lang="de-DE" dirty="0" err="1">
                <a:hlinkClick r:id="rId3"/>
              </a:rPr>
              <a:t>Nuclear</a:t>
            </a:r>
            <a:r>
              <a:rPr lang="de-DE" dirty="0">
                <a:hlinkClick r:id="rId3"/>
              </a:rPr>
              <a:t> </a:t>
            </a:r>
            <a:r>
              <a:rPr lang="de-DE" dirty="0" err="1">
                <a:hlinkClick r:id="rId3"/>
              </a:rPr>
              <a:t>Newswire</a:t>
            </a:r>
            <a:endParaRPr lang="de-DE" dirty="0"/>
          </a:p>
        </p:txBody>
      </p:sp>
      <p:pic>
        <p:nvPicPr>
          <p:cNvPr id="6" name="Grafik 5"/>
          <p:cNvPicPr>
            <a:picLocks noChangeAspect="1"/>
          </p:cNvPicPr>
          <p:nvPr/>
        </p:nvPicPr>
        <p:blipFill>
          <a:blip r:embed="rId4"/>
          <a:stretch>
            <a:fillRect/>
          </a:stretch>
        </p:blipFill>
        <p:spPr>
          <a:xfrm>
            <a:off x="1331640" y="756380"/>
            <a:ext cx="6336704" cy="4882378"/>
          </a:xfrm>
          <a:prstGeom prst="rect">
            <a:avLst/>
          </a:prstGeom>
        </p:spPr>
      </p:pic>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17285370-64FB-4942-89BA-8C3037FD0D1D}"/>
              </a:ext>
            </a:extLst>
          </p:cNvPr>
          <p:cNvSpPr>
            <a:spLocks noGrp="1"/>
          </p:cNvSpPr>
          <p:nvPr>
            <p:ph type="sldNum" sz="quarter" idx="12"/>
          </p:nvPr>
        </p:nvSpPr>
        <p:spPr/>
        <p:txBody>
          <a:bodyPr/>
          <a:lstStyle/>
          <a:p>
            <a:pPr>
              <a:defRPr/>
            </a:pPr>
            <a:fld id="{1C2867A0-F623-427E-AB3E-7CA64D419047}" type="slidenum">
              <a:rPr lang="de-DE" altLang="de-DE" smtClean="0"/>
              <a:pPr>
                <a:defRPr/>
              </a:pPr>
              <a:t>209</a:t>
            </a:fld>
            <a:endParaRPr lang="de-DE" altLang="de-DE"/>
          </a:p>
        </p:txBody>
      </p:sp>
    </p:spTree>
    <p:extLst>
      <p:ext uri="{BB962C8B-B14F-4D97-AF65-F5344CB8AC3E}">
        <p14:creationId xmlns:p14="http://schemas.microsoft.com/office/powerpoint/2010/main" val="313337546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2690648" y="-6568"/>
            <a:ext cx="5237873" cy="646331"/>
          </a:xfrm>
          <a:prstGeom prst="rect">
            <a:avLst/>
          </a:prstGeom>
        </p:spPr>
        <p:txBody>
          <a:bodyPr wrap="square">
            <a:spAutoFit/>
          </a:bodyPr>
          <a:lstStyle/>
          <a:p>
            <a:r>
              <a:rPr lang="de-DE" sz="3600" dirty="0">
                <a:latin typeface="Times New Roman" panose="02020603050405020304" pitchFamily="18" charset="0"/>
                <a:cs typeface="Times New Roman" panose="02020603050405020304" pitchFamily="18" charset="0"/>
              </a:rPr>
              <a:t>Laufwellen Reaktor</a:t>
            </a:r>
          </a:p>
        </p:txBody>
      </p:sp>
      <p:sp>
        <p:nvSpPr>
          <p:cNvPr id="9" name="Rechteck 8"/>
          <p:cNvSpPr/>
          <p:nvPr/>
        </p:nvSpPr>
        <p:spPr>
          <a:xfrm>
            <a:off x="10184524" y="504497"/>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p:cNvPicPr>
            <a:picLocks noChangeAspect="1"/>
          </p:cNvPicPr>
          <p:nvPr/>
        </p:nvPicPr>
        <p:blipFill>
          <a:blip r:embed="rId3"/>
          <a:stretch>
            <a:fillRect/>
          </a:stretch>
        </p:blipFill>
        <p:spPr>
          <a:xfrm>
            <a:off x="628650" y="639763"/>
            <a:ext cx="8119933" cy="5706170"/>
          </a:xfrm>
          <a:prstGeom prst="rect">
            <a:avLst/>
          </a:prstGeom>
        </p:spPr>
      </p:pic>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B1FBE429-F8CD-4F65-A79A-E7210AC10FBE}"/>
              </a:ext>
            </a:extLst>
          </p:cNvPr>
          <p:cNvSpPr>
            <a:spLocks noGrp="1"/>
          </p:cNvSpPr>
          <p:nvPr>
            <p:ph type="sldNum" sz="quarter" idx="12"/>
          </p:nvPr>
        </p:nvSpPr>
        <p:spPr/>
        <p:txBody>
          <a:bodyPr/>
          <a:lstStyle/>
          <a:p>
            <a:pPr>
              <a:defRPr/>
            </a:pPr>
            <a:fld id="{BF9384B9-D178-4EB3-9DF3-52B803BAE356}" type="slidenum">
              <a:rPr lang="de-DE" altLang="de-DE" smtClean="0"/>
              <a:pPr>
                <a:defRPr/>
              </a:pPr>
              <a:t>210</a:t>
            </a:fld>
            <a:endParaRPr lang="de-DE" altLang="de-DE"/>
          </a:p>
        </p:txBody>
      </p:sp>
    </p:spTree>
    <p:extLst>
      <p:ext uri="{BB962C8B-B14F-4D97-AF65-F5344CB8AC3E}">
        <p14:creationId xmlns:p14="http://schemas.microsoft.com/office/powerpoint/2010/main" val="10569963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1583668" y="-6568"/>
            <a:ext cx="6344853" cy="646331"/>
          </a:xfrm>
          <a:prstGeom prst="rect">
            <a:avLst/>
          </a:prstGeom>
        </p:spPr>
        <p:txBody>
          <a:bodyPr wrap="square">
            <a:spAutoFit/>
          </a:bodyPr>
          <a:lstStyle/>
          <a:p>
            <a:r>
              <a:rPr lang="de-DE" sz="3600" dirty="0" err="1">
                <a:latin typeface="Times New Roman" panose="02020603050405020304" pitchFamily="18" charset="0"/>
                <a:cs typeface="Times New Roman" panose="02020603050405020304" pitchFamily="18" charset="0"/>
              </a:rPr>
              <a:t>Copenhagen</a:t>
            </a:r>
            <a:r>
              <a:rPr lang="de-DE" sz="3600" dirty="0">
                <a:latin typeface="Times New Roman" panose="02020603050405020304" pitchFamily="18" charset="0"/>
                <a:cs typeface="Times New Roman" panose="02020603050405020304" pitchFamily="18" charset="0"/>
              </a:rPr>
              <a:t> </a:t>
            </a:r>
            <a:r>
              <a:rPr lang="de-DE" sz="3600" dirty="0" err="1">
                <a:latin typeface="Times New Roman" panose="02020603050405020304" pitchFamily="18" charset="0"/>
                <a:cs typeface="Times New Roman" panose="02020603050405020304" pitchFamily="18" charset="0"/>
              </a:rPr>
              <a:t>Atonics</a:t>
            </a:r>
            <a:r>
              <a:rPr lang="de-DE" sz="3600" dirty="0">
                <a:latin typeface="Times New Roman" panose="02020603050405020304" pitchFamily="18" charset="0"/>
                <a:cs typeface="Times New Roman" panose="02020603050405020304" pitchFamily="18" charset="0"/>
              </a:rPr>
              <a:t> Reaktor</a:t>
            </a:r>
          </a:p>
        </p:txBody>
      </p:sp>
      <p:sp>
        <p:nvSpPr>
          <p:cNvPr id="9" name="Rechteck 8"/>
          <p:cNvSpPr/>
          <p:nvPr/>
        </p:nvSpPr>
        <p:spPr>
          <a:xfrm>
            <a:off x="10184524" y="504497"/>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B1FBE429-F8CD-4F65-A79A-E7210AC10FBE}"/>
              </a:ext>
            </a:extLst>
          </p:cNvPr>
          <p:cNvSpPr>
            <a:spLocks noGrp="1"/>
          </p:cNvSpPr>
          <p:nvPr>
            <p:ph type="sldNum" sz="quarter" idx="12"/>
          </p:nvPr>
        </p:nvSpPr>
        <p:spPr/>
        <p:txBody>
          <a:bodyPr/>
          <a:lstStyle/>
          <a:p>
            <a:pPr>
              <a:defRPr/>
            </a:pPr>
            <a:fld id="{BF9384B9-D178-4EB3-9DF3-52B803BAE356}" type="slidenum">
              <a:rPr lang="de-DE" altLang="de-DE" smtClean="0"/>
              <a:pPr>
                <a:defRPr/>
              </a:pPr>
              <a:t>211</a:t>
            </a:fld>
            <a:endParaRPr lang="de-DE" altLang="de-DE"/>
          </a:p>
        </p:txBody>
      </p:sp>
      <p:pic>
        <p:nvPicPr>
          <p:cNvPr id="7" name="Grafik 6">
            <a:extLst>
              <a:ext uri="{FF2B5EF4-FFF2-40B4-BE49-F238E27FC236}">
                <a16:creationId xmlns:a16="http://schemas.microsoft.com/office/drawing/2014/main" id="{BBF04FBF-E78E-4C0E-A8DF-8C95D2944768}"/>
              </a:ext>
            </a:extLst>
          </p:cNvPr>
          <p:cNvPicPr>
            <a:picLocks noChangeAspect="1"/>
          </p:cNvPicPr>
          <p:nvPr/>
        </p:nvPicPr>
        <p:blipFill>
          <a:blip r:embed="rId3"/>
          <a:stretch>
            <a:fillRect/>
          </a:stretch>
        </p:blipFill>
        <p:spPr>
          <a:xfrm>
            <a:off x="180975" y="800708"/>
            <a:ext cx="8782050" cy="5444517"/>
          </a:xfrm>
          <a:prstGeom prst="rect">
            <a:avLst/>
          </a:prstGeom>
        </p:spPr>
      </p:pic>
    </p:spTree>
    <p:extLst>
      <p:ext uri="{BB962C8B-B14F-4D97-AF65-F5344CB8AC3E}">
        <p14:creationId xmlns:p14="http://schemas.microsoft.com/office/powerpoint/2010/main" val="191888315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050B1C-C14E-9146-8BE1-53A999F30441}"/>
              </a:ext>
            </a:extLst>
          </p:cNvPr>
          <p:cNvSpPr>
            <a:spLocks noGrp="1"/>
          </p:cNvSpPr>
          <p:nvPr>
            <p:ph type="title"/>
          </p:nvPr>
        </p:nvSpPr>
        <p:spPr>
          <a:xfrm>
            <a:off x="1895474" y="5916701"/>
            <a:ext cx="6708884" cy="439650"/>
          </a:xfrm>
          <a:noFill/>
        </p:spPr>
        <p:txBody>
          <a:bodyPr>
            <a:normAutofit fontScale="90000"/>
          </a:bodyPr>
          <a:lstStyle/>
          <a:p>
            <a:r>
              <a:rPr lang="de-DE" sz="3600" b="1" dirty="0"/>
              <a:t>I</a:t>
            </a:r>
            <a:r>
              <a:rPr lang="de-DE" sz="2800" b="1" dirty="0"/>
              <a:t>nstitut für Festkörper,  Kernphysik  Berlin</a:t>
            </a:r>
            <a:br>
              <a:rPr lang="de-DE" sz="2800" b="1" dirty="0"/>
            </a:br>
            <a:endParaRPr lang="de-DE" sz="3600" b="1" dirty="0"/>
          </a:p>
        </p:txBody>
      </p:sp>
      <p:pic>
        <p:nvPicPr>
          <p:cNvPr id="6" name="Grafik 5">
            <a:extLst>
              <a:ext uri="{FF2B5EF4-FFF2-40B4-BE49-F238E27FC236}">
                <a16:creationId xmlns:a16="http://schemas.microsoft.com/office/drawing/2014/main" id="{766FC153-F9E5-DA4C-8AEE-08FCEF737A7C}"/>
              </a:ext>
            </a:extLst>
          </p:cNvPr>
          <p:cNvPicPr>
            <a:picLocks noChangeAspect="1"/>
          </p:cNvPicPr>
          <p:nvPr/>
        </p:nvPicPr>
        <p:blipFill>
          <a:blip r:embed="rId3"/>
          <a:stretch>
            <a:fillRect/>
          </a:stretch>
        </p:blipFill>
        <p:spPr>
          <a:xfrm>
            <a:off x="977462" y="880607"/>
            <a:ext cx="7409793" cy="4730833"/>
          </a:xfrm>
          <a:prstGeom prst="rect">
            <a:avLst/>
          </a:prstGeom>
        </p:spPr>
      </p:pic>
      <p:sp>
        <p:nvSpPr>
          <p:cNvPr id="10" name="Titel 1">
            <a:extLst>
              <a:ext uri="{FF2B5EF4-FFF2-40B4-BE49-F238E27FC236}">
                <a16:creationId xmlns:a16="http://schemas.microsoft.com/office/drawing/2014/main" id="{EF70C9C1-9E8F-D141-A5A1-BA9569B79FF0}"/>
              </a:ext>
            </a:extLst>
          </p:cNvPr>
          <p:cNvSpPr txBox="1">
            <a:spLocks/>
          </p:cNvSpPr>
          <p:nvPr/>
        </p:nvSpPr>
        <p:spPr>
          <a:xfrm>
            <a:off x="0" y="100107"/>
            <a:ext cx="9144000"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600" dirty="0">
                <a:latin typeface="Times New Roman" panose="02020603050405020304" pitchFamily="18" charset="0"/>
                <a:cs typeface="Times New Roman" panose="02020603050405020304" pitchFamily="18" charset="0"/>
              </a:rPr>
              <a:t>Dual Fluid </a:t>
            </a:r>
            <a:r>
              <a:rPr lang="de-DE" sz="3600" dirty="0" err="1">
                <a:latin typeface="Times New Roman" panose="02020603050405020304" pitchFamily="18" charset="0"/>
                <a:cs typeface="Times New Roman" panose="02020603050405020304" pitchFamily="18" charset="0"/>
              </a:rPr>
              <a:t>Reactor</a:t>
            </a:r>
            <a:endParaRPr lang="de-DE" sz="3000" dirty="0">
              <a:latin typeface="Times New Roman" panose="02020603050405020304" pitchFamily="18" charset="0"/>
              <a:ea typeface="+mn-ea"/>
              <a:cs typeface="Times New Roman" panose="02020603050405020304" pitchFamily="18" charset="0"/>
            </a:endParaRPr>
          </a:p>
        </p:txBody>
      </p:sp>
      <p:sp>
        <p:nvSpPr>
          <p:cNvPr id="3" name="Rechteck 2">
            <a:extLst>
              <a:ext uri="{FF2B5EF4-FFF2-40B4-BE49-F238E27FC236}">
                <a16:creationId xmlns:a16="http://schemas.microsoft.com/office/drawing/2014/main" id="{AB3AFA7A-B9D3-D342-B30D-99A50593FB50}"/>
              </a:ext>
            </a:extLst>
          </p:cNvPr>
          <p:cNvSpPr/>
          <p:nvPr/>
        </p:nvSpPr>
        <p:spPr>
          <a:xfrm>
            <a:off x="977462" y="2285536"/>
            <a:ext cx="2169184" cy="369332"/>
          </a:xfrm>
          <a:prstGeom prst="rect">
            <a:avLst/>
          </a:prstGeom>
        </p:spPr>
        <p:txBody>
          <a:bodyPr wrap="none">
            <a:spAutoFit/>
          </a:bodyPr>
          <a:lstStyle/>
          <a:p>
            <a:r>
              <a:rPr lang="de-DE" b="1" dirty="0"/>
              <a:t>Aufbereitungsanlage</a:t>
            </a:r>
          </a:p>
        </p:txBody>
      </p:sp>
      <p:sp>
        <p:nvSpPr>
          <p:cNvPr id="5" name="Fußzeilenplatzhalter 4"/>
          <p:cNvSpPr>
            <a:spLocks noGrp="1"/>
          </p:cNvSpPr>
          <p:nvPr>
            <p:ph type="ftr" sz="quarter" idx="11"/>
          </p:nvPr>
        </p:nvSpPr>
        <p:spPr>
          <a:xfrm>
            <a:off x="71500" y="6245225"/>
            <a:ext cx="4788532" cy="476250"/>
          </a:xfrm>
        </p:spPr>
        <p:txBody>
          <a:bodyPr/>
          <a:lstStyle/>
          <a:p>
            <a:pPr>
              <a:defRPr/>
            </a:pPr>
            <a:r>
              <a:rPr lang="de-DE" altLang="de-DE"/>
              <a:t>Konferenz des Schiller-Instituts in Berlin am 30.-31.05.2026                                                                                </a:t>
            </a:r>
            <a:endParaRPr lang="de-DE" altLang="de-DE" dirty="0"/>
          </a:p>
        </p:txBody>
      </p:sp>
      <p:sp>
        <p:nvSpPr>
          <p:cNvPr id="4" name="Foliennummernplatzhalter 3">
            <a:extLst>
              <a:ext uri="{FF2B5EF4-FFF2-40B4-BE49-F238E27FC236}">
                <a16:creationId xmlns:a16="http://schemas.microsoft.com/office/drawing/2014/main" id="{436EE63D-E793-48C5-A09C-D9723B676B21}"/>
              </a:ext>
            </a:extLst>
          </p:cNvPr>
          <p:cNvSpPr>
            <a:spLocks noGrp="1"/>
          </p:cNvSpPr>
          <p:nvPr>
            <p:ph type="sldNum" sz="quarter" idx="12"/>
          </p:nvPr>
        </p:nvSpPr>
        <p:spPr/>
        <p:txBody>
          <a:bodyPr/>
          <a:lstStyle/>
          <a:p>
            <a:pPr>
              <a:defRPr/>
            </a:pPr>
            <a:fld id="{BF9384B9-D178-4EB3-9DF3-52B803BAE356}" type="slidenum">
              <a:rPr lang="de-DE" altLang="de-DE" smtClean="0"/>
              <a:pPr>
                <a:defRPr/>
              </a:pPr>
              <a:t>212</a:t>
            </a:fld>
            <a:endParaRPr lang="de-DE" altLang="de-DE"/>
          </a:p>
        </p:txBody>
      </p:sp>
    </p:spTree>
    <p:extLst>
      <p:ext uri="{BB962C8B-B14F-4D97-AF65-F5344CB8AC3E}">
        <p14:creationId xmlns:p14="http://schemas.microsoft.com/office/powerpoint/2010/main" val="343208498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EF70C9C1-9E8F-D141-A5A1-BA9569B79FF0}"/>
              </a:ext>
            </a:extLst>
          </p:cNvPr>
          <p:cNvSpPr txBox="1">
            <a:spLocks/>
          </p:cNvSpPr>
          <p:nvPr/>
        </p:nvSpPr>
        <p:spPr>
          <a:xfrm>
            <a:off x="2688678" y="-18285"/>
            <a:ext cx="8515350"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cs typeface="Times New Roman" panose="02020603050405020304" pitchFamily="18" charset="0"/>
              </a:rPr>
              <a:t>Dual Fluid Reaktor </a:t>
            </a:r>
            <a:endParaRPr lang="de-DE" sz="2400" dirty="0">
              <a:latin typeface="Times New Roman" panose="02020603050405020304" pitchFamily="18" charset="0"/>
              <a:cs typeface="Times New Roman" panose="02020603050405020304" pitchFamily="18" charset="0"/>
            </a:endParaRPr>
          </a:p>
        </p:txBody>
      </p:sp>
      <p:pic>
        <p:nvPicPr>
          <p:cNvPr id="7" name="Grafik 6">
            <a:extLst>
              <a:ext uri="{FF2B5EF4-FFF2-40B4-BE49-F238E27FC236}">
                <a16:creationId xmlns:a16="http://schemas.microsoft.com/office/drawing/2014/main" id="{0FD94836-1769-4E47-880E-64E6C93015B0}"/>
              </a:ext>
            </a:extLst>
          </p:cNvPr>
          <p:cNvPicPr>
            <a:picLocks noChangeAspect="1"/>
          </p:cNvPicPr>
          <p:nvPr/>
        </p:nvPicPr>
        <p:blipFill>
          <a:blip r:embed="rId3"/>
          <a:stretch>
            <a:fillRect/>
          </a:stretch>
        </p:blipFill>
        <p:spPr>
          <a:xfrm>
            <a:off x="819807" y="762216"/>
            <a:ext cx="7695543" cy="5318631"/>
          </a:xfrm>
          <a:prstGeom prst="rect">
            <a:avLst/>
          </a:prstGeom>
        </p:spPr>
      </p:pic>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89887023-2C51-4630-A74E-100FD61613C2}"/>
              </a:ext>
            </a:extLst>
          </p:cNvPr>
          <p:cNvSpPr>
            <a:spLocks noGrp="1"/>
          </p:cNvSpPr>
          <p:nvPr>
            <p:ph type="sldNum" sz="quarter" idx="12"/>
          </p:nvPr>
        </p:nvSpPr>
        <p:spPr/>
        <p:txBody>
          <a:bodyPr/>
          <a:lstStyle/>
          <a:p>
            <a:pPr>
              <a:defRPr/>
            </a:pPr>
            <a:fld id="{BF9384B9-D178-4EB3-9DF3-52B803BAE356}" type="slidenum">
              <a:rPr lang="de-DE" altLang="de-DE" smtClean="0"/>
              <a:pPr>
                <a:defRPr/>
              </a:pPr>
              <a:t>213</a:t>
            </a:fld>
            <a:endParaRPr lang="de-DE" altLang="de-DE"/>
          </a:p>
        </p:txBody>
      </p:sp>
    </p:spTree>
    <p:extLst>
      <p:ext uri="{BB962C8B-B14F-4D97-AF65-F5344CB8AC3E}">
        <p14:creationId xmlns:p14="http://schemas.microsoft.com/office/powerpoint/2010/main" val="185981863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EF70C9C1-9E8F-D141-A5A1-BA9569B79FF0}"/>
              </a:ext>
            </a:extLst>
          </p:cNvPr>
          <p:cNvSpPr txBox="1">
            <a:spLocks/>
          </p:cNvSpPr>
          <p:nvPr/>
        </p:nvSpPr>
        <p:spPr>
          <a:xfrm>
            <a:off x="2688678" y="-18285"/>
            <a:ext cx="8515350"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cs typeface="Times New Roman" panose="02020603050405020304" pitchFamily="18" charset="0"/>
              </a:rPr>
              <a:t>Dual Fluid Reaktor </a:t>
            </a:r>
            <a:endParaRPr lang="de-DE" sz="2400" dirty="0">
              <a:latin typeface="Times New Roman" panose="02020603050405020304" pitchFamily="18" charset="0"/>
              <a:cs typeface="Times New Roman" panose="02020603050405020304" pitchFamily="18" charset="0"/>
            </a:endParaRPr>
          </a:p>
        </p:txBody>
      </p:sp>
      <p:pic>
        <p:nvPicPr>
          <p:cNvPr id="5" name="Grafik 4"/>
          <p:cNvPicPr>
            <a:picLocks noChangeAspect="1"/>
          </p:cNvPicPr>
          <p:nvPr/>
        </p:nvPicPr>
        <p:blipFill>
          <a:blip r:embed="rId3"/>
          <a:stretch>
            <a:fillRect/>
          </a:stretch>
        </p:blipFill>
        <p:spPr>
          <a:xfrm>
            <a:off x="719572" y="518772"/>
            <a:ext cx="7538394" cy="5738446"/>
          </a:xfrm>
          <a:prstGeom prst="rect">
            <a:avLst/>
          </a:prstGeom>
        </p:spPr>
      </p:pic>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26AD97A5-1940-4896-9D05-4BE8632C28B3}"/>
              </a:ext>
            </a:extLst>
          </p:cNvPr>
          <p:cNvSpPr>
            <a:spLocks noGrp="1"/>
          </p:cNvSpPr>
          <p:nvPr>
            <p:ph type="sldNum" sz="quarter" idx="12"/>
          </p:nvPr>
        </p:nvSpPr>
        <p:spPr/>
        <p:txBody>
          <a:bodyPr/>
          <a:lstStyle/>
          <a:p>
            <a:pPr>
              <a:defRPr/>
            </a:pPr>
            <a:fld id="{BF9384B9-D178-4EB3-9DF3-52B803BAE356}" type="slidenum">
              <a:rPr lang="de-DE" altLang="de-DE" smtClean="0"/>
              <a:pPr>
                <a:defRPr/>
              </a:pPr>
              <a:t>214</a:t>
            </a:fld>
            <a:endParaRPr lang="de-DE" altLang="de-DE"/>
          </a:p>
        </p:txBody>
      </p:sp>
    </p:spTree>
    <p:extLst>
      <p:ext uri="{BB962C8B-B14F-4D97-AF65-F5344CB8AC3E}">
        <p14:creationId xmlns:p14="http://schemas.microsoft.com/office/powerpoint/2010/main" val="199606726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EF70C9C1-9E8F-D141-A5A1-BA9569B79FF0}"/>
              </a:ext>
            </a:extLst>
          </p:cNvPr>
          <p:cNvSpPr txBox="1">
            <a:spLocks/>
          </p:cNvSpPr>
          <p:nvPr/>
        </p:nvSpPr>
        <p:spPr>
          <a:xfrm>
            <a:off x="2688678" y="-18285"/>
            <a:ext cx="8515350" cy="7805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dirty="0">
                <a:latin typeface="Times New Roman" panose="02020603050405020304" pitchFamily="18" charset="0"/>
                <a:cs typeface="Times New Roman" panose="02020603050405020304" pitchFamily="18" charset="0"/>
              </a:rPr>
              <a:t>Dual Fluid Reaktor </a:t>
            </a:r>
            <a:endParaRPr lang="de-DE" sz="2400" dirty="0">
              <a:latin typeface="Times New Roman" panose="02020603050405020304" pitchFamily="18" charset="0"/>
              <a:cs typeface="Times New Roman" panose="02020603050405020304" pitchFamily="18" charset="0"/>
            </a:endParaRPr>
          </a:p>
        </p:txBody>
      </p:sp>
      <p:pic>
        <p:nvPicPr>
          <p:cNvPr id="5" name="Grafik 4"/>
          <p:cNvPicPr>
            <a:picLocks noChangeAspect="1"/>
          </p:cNvPicPr>
          <p:nvPr/>
        </p:nvPicPr>
        <p:blipFill>
          <a:blip r:embed="rId3"/>
          <a:stretch>
            <a:fillRect/>
          </a:stretch>
        </p:blipFill>
        <p:spPr>
          <a:xfrm>
            <a:off x="719572" y="581126"/>
            <a:ext cx="7516842" cy="5664099"/>
          </a:xfrm>
          <a:prstGeom prst="rect">
            <a:avLst/>
          </a:prstGeom>
        </p:spPr>
      </p:pic>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0027BAFA-BC55-4A89-B344-8599B8109CAB}"/>
              </a:ext>
            </a:extLst>
          </p:cNvPr>
          <p:cNvSpPr>
            <a:spLocks noGrp="1"/>
          </p:cNvSpPr>
          <p:nvPr>
            <p:ph type="sldNum" sz="quarter" idx="12"/>
          </p:nvPr>
        </p:nvSpPr>
        <p:spPr/>
        <p:txBody>
          <a:bodyPr/>
          <a:lstStyle/>
          <a:p>
            <a:pPr>
              <a:defRPr/>
            </a:pPr>
            <a:fld id="{BF9384B9-D178-4EB3-9DF3-52B803BAE356}" type="slidenum">
              <a:rPr lang="de-DE" altLang="de-DE" smtClean="0"/>
              <a:pPr>
                <a:defRPr/>
              </a:pPr>
              <a:t>215</a:t>
            </a:fld>
            <a:endParaRPr lang="de-DE" altLang="de-DE"/>
          </a:p>
        </p:txBody>
      </p:sp>
    </p:spTree>
    <p:extLst>
      <p:ext uri="{BB962C8B-B14F-4D97-AF65-F5344CB8AC3E}">
        <p14:creationId xmlns:p14="http://schemas.microsoft.com/office/powerpoint/2010/main" val="254359275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EF70C9C1-9E8F-D141-A5A1-BA9569B79FF0}"/>
              </a:ext>
            </a:extLst>
          </p:cNvPr>
          <p:cNvSpPr txBox="1">
            <a:spLocks/>
          </p:cNvSpPr>
          <p:nvPr/>
        </p:nvSpPr>
        <p:spPr>
          <a:xfrm>
            <a:off x="1655676" y="22302"/>
            <a:ext cx="5699746" cy="780501"/>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600" b="1" dirty="0">
                <a:effectLst/>
                <a:latin typeface="Calibri" panose="020F0502020204030204" pitchFamily="34" charset="0"/>
                <a:ea typeface="Calibri" panose="020F0502020204030204" pitchFamily="34" charset="0"/>
              </a:rPr>
              <a:t>TMSR-LF1  </a:t>
            </a:r>
            <a:r>
              <a:rPr lang="de-DE" sz="3600" dirty="0">
                <a:latin typeface="Times New Roman" panose="02020603050405020304" pitchFamily="18" charset="0"/>
                <a:cs typeface="Times New Roman" panose="02020603050405020304" pitchFamily="18" charset="0"/>
              </a:rPr>
              <a:t>Dual Fluid Reaktor</a:t>
            </a:r>
            <a:endParaRPr lang="de-DE" sz="2400" dirty="0">
              <a:latin typeface="Times New Roman" panose="02020603050405020304" pitchFamily="18" charset="0"/>
              <a:cs typeface="Times New Roman" panose="02020603050405020304" pitchFamily="18" charset="0"/>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pic>
        <p:nvPicPr>
          <p:cNvPr id="1026" name="Picture 2" descr="TMSR">
            <a:extLst>
              <a:ext uri="{FF2B5EF4-FFF2-40B4-BE49-F238E27FC236}">
                <a16:creationId xmlns:a16="http://schemas.microsoft.com/office/drawing/2014/main" id="{DF290AA4-F551-418A-8E72-532ED5615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604" y="715535"/>
            <a:ext cx="7128792" cy="5426930"/>
          </a:xfrm>
          <a:prstGeom prst="rect">
            <a:avLst/>
          </a:prstGeom>
          <a:noFill/>
          <a:extLst>
            <a:ext uri="{909E8E84-426E-40DD-AFC4-6F175D3DCCD1}">
              <a14:hiddenFill xmlns:a14="http://schemas.microsoft.com/office/drawing/2010/main">
                <a:solidFill>
                  <a:srgbClr val="FFFFFF"/>
                </a:solidFill>
              </a14:hiddenFill>
            </a:ext>
          </a:extLst>
        </p:spPr>
      </p:pic>
      <p:sp>
        <p:nvSpPr>
          <p:cNvPr id="2" name="Foliennummernplatzhalter 1">
            <a:extLst>
              <a:ext uri="{FF2B5EF4-FFF2-40B4-BE49-F238E27FC236}">
                <a16:creationId xmlns:a16="http://schemas.microsoft.com/office/drawing/2014/main" id="{2470BF13-A3AD-425B-97B8-12426500FC79}"/>
              </a:ext>
            </a:extLst>
          </p:cNvPr>
          <p:cNvSpPr>
            <a:spLocks noGrp="1"/>
          </p:cNvSpPr>
          <p:nvPr>
            <p:ph type="sldNum" sz="quarter" idx="12"/>
          </p:nvPr>
        </p:nvSpPr>
        <p:spPr/>
        <p:txBody>
          <a:bodyPr/>
          <a:lstStyle/>
          <a:p>
            <a:pPr>
              <a:defRPr/>
            </a:pPr>
            <a:fld id="{BF9384B9-D178-4EB3-9DF3-52B803BAE356}" type="slidenum">
              <a:rPr lang="de-DE" altLang="de-DE" smtClean="0"/>
              <a:pPr>
                <a:defRPr/>
              </a:pPr>
              <a:t>216</a:t>
            </a:fld>
            <a:endParaRPr lang="de-DE" altLang="de-DE"/>
          </a:p>
        </p:txBody>
      </p:sp>
    </p:spTree>
    <p:extLst>
      <p:ext uri="{BB962C8B-B14F-4D97-AF65-F5344CB8AC3E}">
        <p14:creationId xmlns:p14="http://schemas.microsoft.com/office/powerpoint/2010/main" val="411046818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1331640" y="1555589"/>
            <a:ext cx="6480720" cy="4641944"/>
          </a:xfrm>
          <a:prstGeom prst="rect">
            <a:avLst/>
          </a:prstGeom>
        </p:spPr>
      </p:pic>
      <p:sp>
        <p:nvSpPr>
          <p:cNvPr id="6" name="Rechteck 5"/>
          <p:cNvSpPr/>
          <p:nvPr/>
        </p:nvSpPr>
        <p:spPr>
          <a:xfrm>
            <a:off x="179512" y="0"/>
            <a:ext cx="8496436" cy="1477328"/>
          </a:xfrm>
          <a:prstGeom prst="rect">
            <a:avLst/>
          </a:prstGeom>
        </p:spPr>
        <p:txBody>
          <a:bodyPr wrap="square">
            <a:spAutoFit/>
          </a:bodyPr>
          <a:lstStyle/>
          <a:p>
            <a:r>
              <a:rPr lang="de-DE" sz="3600" dirty="0">
                <a:latin typeface="Times New Roman" panose="02020603050405020304" pitchFamily="18" charset="0"/>
                <a:cs typeface="Times New Roman" panose="02020603050405020304" pitchFamily="18" charset="0"/>
              </a:rPr>
              <a:t>Heavy </a:t>
            </a:r>
            <a:r>
              <a:rPr lang="de-DE" sz="3600" dirty="0" err="1">
                <a:latin typeface="Times New Roman" panose="02020603050405020304" pitchFamily="18" charset="0"/>
                <a:cs typeface="Times New Roman" panose="02020603050405020304" pitchFamily="18" charset="0"/>
              </a:rPr>
              <a:t>Water</a:t>
            </a:r>
            <a:r>
              <a:rPr lang="de-DE" sz="3600" dirty="0">
                <a:latin typeface="Times New Roman" panose="02020603050405020304" pitchFamily="18" charset="0"/>
                <a:cs typeface="Times New Roman" panose="02020603050405020304" pitchFamily="18" charset="0"/>
              </a:rPr>
              <a:t> </a:t>
            </a:r>
            <a:r>
              <a:rPr lang="de-DE" sz="3600" dirty="0" err="1">
                <a:latin typeface="Times New Roman" panose="02020603050405020304" pitchFamily="18" charset="0"/>
                <a:cs typeface="Times New Roman" panose="02020603050405020304" pitchFamily="18" charset="0"/>
              </a:rPr>
              <a:t>Moderated</a:t>
            </a:r>
            <a:r>
              <a:rPr lang="de-DE" sz="3600" dirty="0">
                <a:latin typeface="Times New Roman" panose="02020603050405020304" pitchFamily="18" charset="0"/>
                <a:cs typeface="Times New Roman" panose="02020603050405020304" pitchFamily="18" charset="0"/>
              </a:rPr>
              <a:t> </a:t>
            </a:r>
            <a:r>
              <a:rPr lang="de-DE" sz="3600" dirty="0" err="1">
                <a:latin typeface="Times New Roman" panose="02020603050405020304" pitchFamily="18" charset="0"/>
                <a:cs typeface="Times New Roman" panose="02020603050405020304" pitchFamily="18" charset="0"/>
              </a:rPr>
              <a:t>Melten</a:t>
            </a:r>
            <a:r>
              <a:rPr lang="de-DE" sz="3600" dirty="0">
                <a:latin typeface="Times New Roman" panose="02020603050405020304" pitchFamily="18" charset="0"/>
                <a:cs typeface="Times New Roman" panose="02020603050405020304" pitchFamily="18" charset="0"/>
              </a:rPr>
              <a:t> Salt </a:t>
            </a:r>
            <a:r>
              <a:rPr lang="de-DE" sz="3600" dirty="0" err="1">
                <a:latin typeface="Times New Roman" panose="02020603050405020304" pitchFamily="18" charset="0"/>
                <a:cs typeface="Times New Roman" panose="02020603050405020304" pitchFamily="18" charset="0"/>
              </a:rPr>
              <a:t>Reactor</a:t>
            </a:r>
            <a:endParaRPr lang="de-DE" sz="3600" dirty="0">
              <a:latin typeface="Times New Roman" panose="02020603050405020304" pitchFamily="18" charset="0"/>
              <a:cs typeface="Times New Roman" panose="02020603050405020304" pitchFamily="18" charset="0"/>
            </a:endParaRPr>
          </a:p>
          <a:p>
            <a:pPr algn="ctr"/>
            <a:endParaRPr lang="de-DE" sz="700" dirty="0"/>
          </a:p>
          <a:p>
            <a:pPr algn="ctr"/>
            <a:r>
              <a:rPr lang="de-DE" sz="2000" dirty="0"/>
              <a:t>SMR 100 MW Flüssigsalzreaktor von </a:t>
            </a:r>
            <a:r>
              <a:rPr lang="de-DE" sz="2400" b="1" dirty="0" err="1"/>
              <a:t>Copenhagen</a:t>
            </a:r>
            <a:r>
              <a:rPr lang="de-DE" sz="2400" b="1" dirty="0"/>
              <a:t> </a:t>
            </a:r>
            <a:r>
              <a:rPr lang="de-DE" sz="2400" b="1" dirty="0" err="1"/>
              <a:t>Atomics</a:t>
            </a:r>
            <a:r>
              <a:rPr lang="de-DE" sz="2400" b="1" dirty="0"/>
              <a:t> </a:t>
            </a:r>
            <a:r>
              <a:rPr lang="de-DE" sz="2000" dirty="0"/>
              <a:t>mit Thorium in einer Salzschmelze von  650 Grad</a:t>
            </a:r>
            <a:endParaRPr lang="de-DE" sz="2000" dirty="0">
              <a:cs typeface="Times New Roman" panose="02020603050405020304" pitchFamily="18" charset="0"/>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49679302-8D0C-4F2B-ADF2-144738E48888}"/>
              </a:ext>
            </a:extLst>
          </p:cNvPr>
          <p:cNvSpPr>
            <a:spLocks noGrp="1"/>
          </p:cNvSpPr>
          <p:nvPr>
            <p:ph type="sldNum" sz="quarter" idx="12"/>
          </p:nvPr>
        </p:nvSpPr>
        <p:spPr/>
        <p:txBody>
          <a:bodyPr/>
          <a:lstStyle/>
          <a:p>
            <a:pPr>
              <a:defRPr/>
            </a:pPr>
            <a:fld id="{BF9384B9-D178-4EB3-9DF3-52B803BAE356}" type="slidenum">
              <a:rPr lang="de-DE" altLang="de-DE" smtClean="0"/>
              <a:pPr>
                <a:defRPr/>
              </a:pPr>
              <a:t>217</a:t>
            </a:fld>
            <a:endParaRPr lang="de-DE" altLang="de-DE"/>
          </a:p>
        </p:txBody>
      </p:sp>
    </p:spTree>
    <p:extLst>
      <p:ext uri="{BB962C8B-B14F-4D97-AF65-F5344CB8AC3E}">
        <p14:creationId xmlns:p14="http://schemas.microsoft.com/office/powerpoint/2010/main" val="390696706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2690648" y="-6568"/>
            <a:ext cx="5237873" cy="646331"/>
          </a:xfrm>
          <a:prstGeom prst="rect">
            <a:avLst/>
          </a:prstGeom>
        </p:spPr>
        <p:txBody>
          <a:bodyPr wrap="square">
            <a:spAutoFit/>
          </a:bodyPr>
          <a:lstStyle/>
          <a:p>
            <a:r>
              <a:rPr lang="de-DE" sz="3600" dirty="0">
                <a:latin typeface="Times New Roman" panose="02020603050405020304" pitchFamily="18" charset="0"/>
                <a:cs typeface="Times New Roman" panose="02020603050405020304" pitchFamily="18" charset="0"/>
              </a:rPr>
              <a:t>Laufwellen Reaktor</a:t>
            </a:r>
          </a:p>
        </p:txBody>
      </p:sp>
      <p:sp>
        <p:nvSpPr>
          <p:cNvPr id="9" name="Rechteck 8"/>
          <p:cNvSpPr/>
          <p:nvPr/>
        </p:nvSpPr>
        <p:spPr>
          <a:xfrm>
            <a:off x="10184524" y="504497"/>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p:cNvPicPr>
            <a:picLocks noChangeAspect="1"/>
          </p:cNvPicPr>
          <p:nvPr/>
        </p:nvPicPr>
        <p:blipFill>
          <a:blip r:embed="rId3"/>
          <a:stretch>
            <a:fillRect/>
          </a:stretch>
        </p:blipFill>
        <p:spPr>
          <a:xfrm>
            <a:off x="434645" y="629191"/>
            <a:ext cx="2565572" cy="1187765"/>
          </a:xfrm>
          <a:prstGeom prst="rect">
            <a:avLst/>
          </a:prstGeom>
        </p:spPr>
      </p:pic>
      <p:pic>
        <p:nvPicPr>
          <p:cNvPr id="10" name="Grafik 9"/>
          <p:cNvPicPr>
            <a:picLocks noChangeAspect="1"/>
          </p:cNvPicPr>
          <p:nvPr/>
        </p:nvPicPr>
        <p:blipFill>
          <a:blip r:embed="rId4"/>
          <a:stretch>
            <a:fillRect/>
          </a:stretch>
        </p:blipFill>
        <p:spPr>
          <a:xfrm>
            <a:off x="3335513" y="578393"/>
            <a:ext cx="4635295" cy="5779608"/>
          </a:xfrm>
          <a:prstGeom prst="rect">
            <a:avLst/>
          </a:prstGeom>
        </p:spPr>
      </p:pic>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EEC316AC-55A5-4059-9E23-9B644D78A9CF}"/>
              </a:ext>
            </a:extLst>
          </p:cNvPr>
          <p:cNvSpPr>
            <a:spLocks noGrp="1"/>
          </p:cNvSpPr>
          <p:nvPr>
            <p:ph type="sldNum" sz="quarter" idx="12"/>
          </p:nvPr>
        </p:nvSpPr>
        <p:spPr/>
        <p:txBody>
          <a:bodyPr/>
          <a:lstStyle/>
          <a:p>
            <a:pPr>
              <a:defRPr/>
            </a:pPr>
            <a:fld id="{BF9384B9-D178-4EB3-9DF3-52B803BAE356}" type="slidenum">
              <a:rPr lang="de-DE" altLang="de-DE" smtClean="0"/>
              <a:pPr>
                <a:defRPr/>
              </a:pPr>
              <a:t>218</a:t>
            </a:fld>
            <a:endParaRPr lang="de-DE" altLang="de-DE"/>
          </a:p>
        </p:txBody>
      </p:sp>
    </p:spTree>
    <p:extLst>
      <p:ext uri="{BB962C8B-B14F-4D97-AF65-F5344CB8AC3E}">
        <p14:creationId xmlns:p14="http://schemas.microsoft.com/office/powerpoint/2010/main" val="376201491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3C126B-A6B1-B441-AC4E-C9C589A92F53}"/>
              </a:ext>
            </a:extLst>
          </p:cNvPr>
          <p:cNvSpPr>
            <a:spLocks noGrp="1"/>
          </p:cNvSpPr>
          <p:nvPr>
            <p:ph type="title"/>
          </p:nvPr>
        </p:nvSpPr>
        <p:spPr>
          <a:xfrm>
            <a:off x="3910264" y="2766219"/>
            <a:ext cx="1664368" cy="1325563"/>
          </a:xfrm>
        </p:spPr>
        <p:txBody>
          <a:bodyPr>
            <a:normAutofit/>
          </a:bodyPr>
          <a:lstStyle/>
          <a:p>
            <a:r>
              <a:rPr lang="de-DE" dirty="0"/>
              <a:t>Aufbereitung</a:t>
            </a:r>
          </a:p>
        </p:txBody>
      </p:sp>
      <p:pic>
        <p:nvPicPr>
          <p:cNvPr id="8" name="Inhaltsplatzhalter 7">
            <a:extLst>
              <a:ext uri="{FF2B5EF4-FFF2-40B4-BE49-F238E27FC236}">
                <a16:creationId xmlns:a16="http://schemas.microsoft.com/office/drawing/2014/main" id="{938B7FB9-053D-8D4C-9B40-56FF1E7E366F}"/>
              </a:ext>
            </a:extLst>
          </p:cNvPr>
          <p:cNvPicPr>
            <a:picLocks noGrp="1" noChangeAspect="1"/>
          </p:cNvPicPr>
          <p:nvPr>
            <p:ph idx="1"/>
          </p:nvPr>
        </p:nvPicPr>
        <p:blipFill>
          <a:blip r:embed="rId2"/>
          <a:stretch>
            <a:fillRect/>
          </a:stretch>
        </p:blipFill>
        <p:spPr>
          <a:xfrm>
            <a:off x="2255376" y="991060"/>
            <a:ext cx="6638512" cy="5177205"/>
          </a:xfrm>
        </p:spPr>
      </p:pic>
      <p:pic>
        <p:nvPicPr>
          <p:cNvPr id="9" name="Picture 2" descr="page1image267898032">
            <a:extLst>
              <a:ext uri="{FF2B5EF4-FFF2-40B4-BE49-F238E27FC236}">
                <a16:creationId xmlns:a16="http://schemas.microsoft.com/office/drawing/2014/main" id="{8D3082E7-0AF7-6B42-88D7-F9373617C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02" y="3650785"/>
            <a:ext cx="2055429" cy="1689189"/>
          </a:xfrm>
          <a:prstGeom prst="rect">
            <a:avLst/>
          </a:prstGeom>
          <a:noFill/>
          <a:extLst>
            <a:ext uri="{909E8E84-426E-40DD-AFC4-6F175D3DCCD1}">
              <a14:hiddenFill xmlns:a14="http://schemas.microsoft.com/office/drawing/2010/main">
                <a:solidFill>
                  <a:srgbClr val="FFFFFF"/>
                </a:solidFill>
              </a14:hiddenFill>
            </a:ext>
          </a:extLst>
        </p:spPr>
      </p:pic>
      <p:sp>
        <p:nvSpPr>
          <p:cNvPr id="3" name="Rechteck 2"/>
          <p:cNvSpPr/>
          <p:nvPr/>
        </p:nvSpPr>
        <p:spPr>
          <a:xfrm>
            <a:off x="2543775" y="-72479"/>
            <a:ext cx="3724096" cy="646331"/>
          </a:xfrm>
          <a:prstGeom prst="rect">
            <a:avLst/>
          </a:prstGeom>
        </p:spPr>
        <p:txBody>
          <a:bodyPr wrap="none">
            <a:spAutoFit/>
          </a:bodyPr>
          <a:lstStyle/>
          <a:p>
            <a:r>
              <a:rPr lang="de-DE" sz="3600" dirty="0">
                <a:latin typeface="Times New Roman" panose="02020603050405020304" pitchFamily="18" charset="0"/>
                <a:cs typeface="Times New Roman" panose="02020603050405020304" pitchFamily="18" charset="0"/>
              </a:rPr>
              <a:t>Dual Fluid </a:t>
            </a:r>
            <a:r>
              <a:rPr lang="de-DE" sz="3600" dirty="0" err="1">
                <a:latin typeface="Times New Roman" panose="02020603050405020304" pitchFamily="18" charset="0"/>
                <a:cs typeface="Times New Roman" panose="02020603050405020304" pitchFamily="18" charset="0"/>
              </a:rPr>
              <a:t>Reactor</a:t>
            </a:r>
            <a:endParaRPr lang="de-DE" sz="3600" dirty="0">
              <a:latin typeface="Times New Roman" panose="02020603050405020304" pitchFamily="18" charset="0"/>
              <a:cs typeface="Times New Roman" panose="02020603050405020304" pitchFamily="18" charset="0"/>
            </a:endParaRPr>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122ADA18-D435-493F-8EC4-EA0845DFB3F6}"/>
              </a:ext>
            </a:extLst>
          </p:cNvPr>
          <p:cNvSpPr>
            <a:spLocks noGrp="1"/>
          </p:cNvSpPr>
          <p:nvPr>
            <p:ph type="sldNum" sz="quarter" idx="12"/>
          </p:nvPr>
        </p:nvSpPr>
        <p:spPr/>
        <p:txBody>
          <a:bodyPr/>
          <a:lstStyle/>
          <a:p>
            <a:pPr>
              <a:defRPr/>
            </a:pPr>
            <a:fld id="{1C2867A0-F623-427E-AB3E-7CA64D419047}" type="slidenum">
              <a:rPr lang="de-DE" altLang="de-DE" smtClean="0"/>
              <a:pPr>
                <a:defRPr/>
              </a:pPr>
              <a:t>219</a:t>
            </a:fld>
            <a:endParaRPr lang="de-DE" altLang="de-DE"/>
          </a:p>
        </p:txBody>
      </p:sp>
    </p:spTree>
    <p:extLst>
      <p:ext uri="{BB962C8B-B14F-4D97-AF65-F5344CB8AC3E}">
        <p14:creationId xmlns:p14="http://schemas.microsoft.com/office/powerpoint/2010/main" val="39021869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FC45AB-FF11-184A-86F7-411DE5F468AF}"/>
              </a:ext>
            </a:extLst>
          </p:cNvPr>
          <p:cNvSpPr>
            <a:spLocks noGrp="1"/>
          </p:cNvSpPr>
          <p:nvPr>
            <p:ph type="title"/>
          </p:nvPr>
        </p:nvSpPr>
        <p:spPr>
          <a:xfrm>
            <a:off x="3722048" y="2103438"/>
            <a:ext cx="3836504" cy="1325563"/>
          </a:xfrm>
        </p:spPr>
        <p:txBody>
          <a:bodyPr>
            <a:normAutofit/>
          </a:bodyPr>
          <a:lstStyle/>
          <a:p>
            <a:endParaRPr lang="de-DE" sz="3200" b="1" dirty="0"/>
          </a:p>
        </p:txBody>
      </p:sp>
      <p:sp>
        <p:nvSpPr>
          <p:cNvPr id="8" name="Rechteck 7"/>
          <p:cNvSpPr/>
          <p:nvPr/>
        </p:nvSpPr>
        <p:spPr>
          <a:xfrm>
            <a:off x="2690648" y="-6568"/>
            <a:ext cx="5237873" cy="646331"/>
          </a:xfrm>
          <a:prstGeom prst="rect">
            <a:avLst/>
          </a:prstGeom>
        </p:spPr>
        <p:txBody>
          <a:bodyPr wrap="square">
            <a:spAutoFit/>
          </a:bodyPr>
          <a:lstStyle/>
          <a:p>
            <a:r>
              <a:rPr lang="de-DE" sz="3600" dirty="0">
                <a:latin typeface="Times New Roman" panose="02020603050405020304" pitchFamily="18" charset="0"/>
                <a:cs typeface="Times New Roman" panose="02020603050405020304" pitchFamily="18" charset="0"/>
              </a:rPr>
              <a:t>Laufwellen Reaktor</a:t>
            </a:r>
          </a:p>
        </p:txBody>
      </p:sp>
      <p:sp>
        <p:nvSpPr>
          <p:cNvPr id="9" name="Rechteck 8"/>
          <p:cNvSpPr/>
          <p:nvPr/>
        </p:nvSpPr>
        <p:spPr>
          <a:xfrm>
            <a:off x="10184524" y="504497"/>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3" name="Gruppieren 12"/>
          <p:cNvGrpSpPr/>
          <p:nvPr/>
        </p:nvGrpSpPr>
        <p:grpSpPr>
          <a:xfrm>
            <a:off x="703208" y="704217"/>
            <a:ext cx="7737584" cy="5449568"/>
            <a:chOff x="703208" y="704217"/>
            <a:chExt cx="7737584" cy="5449568"/>
          </a:xfrm>
        </p:grpSpPr>
        <p:pic>
          <p:nvPicPr>
            <p:cNvPr id="6" name="Grafik 5"/>
            <p:cNvPicPr>
              <a:picLocks noChangeAspect="1"/>
            </p:cNvPicPr>
            <p:nvPr/>
          </p:nvPicPr>
          <p:blipFill>
            <a:blip r:embed="rId3"/>
            <a:stretch>
              <a:fillRect/>
            </a:stretch>
          </p:blipFill>
          <p:spPr>
            <a:xfrm>
              <a:off x="703208" y="704217"/>
              <a:ext cx="7737584" cy="5449568"/>
            </a:xfrm>
            <a:prstGeom prst="rect">
              <a:avLst/>
            </a:prstGeom>
          </p:spPr>
        </p:pic>
        <p:sp>
          <p:nvSpPr>
            <p:cNvPr id="11" name="Rechteck 10"/>
            <p:cNvSpPr/>
            <p:nvPr/>
          </p:nvSpPr>
          <p:spPr>
            <a:xfrm>
              <a:off x="4866291" y="704217"/>
              <a:ext cx="241738" cy="5449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942063" y="704217"/>
              <a:ext cx="241738" cy="5449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93B72E42-4019-4F20-9E72-A69CE61472CC}"/>
              </a:ext>
            </a:extLst>
          </p:cNvPr>
          <p:cNvSpPr>
            <a:spLocks noGrp="1"/>
          </p:cNvSpPr>
          <p:nvPr>
            <p:ph type="sldNum" sz="quarter" idx="12"/>
          </p:nvPr>
        </p:nvSpPr>
        <p:spPr/>
        <p:txBody>
          <a:bodyPr/>
          <a:lstStyle/>
          <a:p>
            <a:pPr>
              <a:defRPr/>
            </a:pPr>
            <a:fld id="{BF9384B9-D178-4EB3-9DF3-52B803BAE356}" type="slidenum">
              <a:rPr lang="de-DE" altLang="de-DE" smtClean="0"/>
              <a:pPr>
                <a:defRPr/>
              </a:pPr>
              <a:t>220</a:t>
            </a:fld>
            <a:endParaRPr lang="de-DE" altLang="de-DE"/>
          </a:p>
        </p:txBody>
      </p:sp>
    </p:spTree>
    <p:extLst>
      <p:ext uri="{BB962C8B-B14F-4D97-AF65-F5344CB8AC3E}">
        <p14:creationId xmlns:p14="http://schemas.microsoft.com/office/powerpoint/2010/main" val="177651812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6AE3556-3D26-0E4E-BA3A-D8898AFFEDB6}"/>
              </a:ext>
            </a:extLst>
          </p:cNvPr>
          <p:cNvPicPr>
            <a:picLocks noChangeAspect="1"/>
          </p:cNvPicPr>
          <p:nvPr/>
        </p:nvPicPr>
        <p:blipFill>
          <a:blip r:embed="rId3"/>
          <a:stretch>
            <a:fillRect/>
          </a:stretch>
        </p:blipFill>
        <p:spPr>
          <a:xfrm>
            <a:off x="3929822" y="1019504"/>
            <a:ext cx="5019978" cy="5336846"/>
          </a:xfrm>
          <a:prstGeom prst="rect">
            <a:avLst/>
          </a:prstGeom>
        </p:spPr>
      </p:pic>
      <p:sp>
        <p:nvSpPr>
          <p:cNvPr id="7" name="Titel 1">
            <a:extLst>
              <a:ext uri="{FF2B5EF4-FFF2-40B4-BE49-F238E27FC236}">
                <a16:creationId xmlns:a16="http://schemas.microsoft.com/office/drawing/2014/main" id="{EF70C9C1-9E8F-D141-A5A1-BA9569B79FF0}"/>
              </a:ext>
            </a:extLst>
          </p:cNvPr>
          <p:cNvSpPr txBox="1">
            <a:spLocks/>
          </p:cNvSpPr>
          <p:nvPr/>
        </p:nvSpPr>
        <p:spPr>
          <a:xfrm>
            <a:off x="562370" y="1276951"/>
            <a:ext cx="2790967" cy="58435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800" dirty="0">
                <a:latin typeface="Times New Roman" panose="02020603050405020304" pitchFamily="18" charset="0"/>
                <a:cs typeface="Times New Roman" panose="02020603050405020304" pitchFamily="18" charset="0"/>
              </a:rPr>
              <a:t> USA, China</a:t>
            </a:r>
            <a:endParaRPr lang="de-DE" sz="2800" dirty="0">
              <a:latin typeface="Times New Roman" panose="02020603050405020304" pitchFamily="18" charset="0"/>
              <a:ea typeface="+mn-ea"/>
              <a:cs typeface="Times New Roman" panose="02020603050405020304" pitchFamily="18" charset="0"/>
            </a:endParaRPr>
          </a:p>
        </p:txBody>
      </p:sp>
      <p:sp>
        <p:nvSpPr>
          <p:cNvPr id="6" name="Rechteck 5">
            <a:extLst>
              <a:ext uri="{FF2B5EF4-FFF2-40B4-BE49-F238E27FC236}">
                <a16:creationId xmlns:a16="http://schemas.microsoft.com/office/drawing/2014/main" id="{67392F25-5036-8146-9F13-3048DE9F41D8}"/>
              </a:ext>
            </a:extLst>
          </p:cNvPr>
          <p:cNvSpPr/>
          <p:nvPr/>
        </p:nvSpPr>
        <p:spPr>
          <a:xfrm>
            <a:off x="4022314" y="2464721"/>
            <a:ext cx="1196898" cy="646331"/>
          </a:xfrm>
          <a:prstGeom prst="rect">
            <a:avLst/>
          </a:prstGeom>
          <a:noFill/>
        </p:spPr>
        <p:txBody>
          <a:bodyPr wrap="square">
            <a:spAutoFit/>
          </a:bodyPr>
          <a:lstStyle/>
          <a:p>
            <a:r>
              <a:rPr lang="de-DE" b="1" dirty="0" err="1"/>
              <a:t>Reaktions</a:t>
            </a:r>
            <a:endParaRPr lang="de-DE" b="1" dirty="0"/>
          </a:p>
          <a:p>
            <a:r>
              <a:rPr lang="de-DE" b="1" dirty="0"/>
              <a:t>     </a:t>
            </a:r>
            <a:r>
              <a:rPr lang="de-DE" b="1" dirty="0" err="1"/>
              <a:t>zone</a:t>
            </a:r>
            <a:endParaRPr lang="de-DE" b="1" dirty="0"/>
          </a:p>
        </p:txBody>
      </p:sp>
      <p:pic>
        <p:nvPicPr>
          <p:cNvPr id="10" name="Grafik 9">
            <a:extLst>
              <a:ext uri="{FF2B5EF4-FFF2-40B4-BE49-F238E27FC236}">
                <a16:creationId xmlns:a16="http://schemas.microsoft.com/office/drawing/2014/main" id="{8225025A-A297-8C49-9BB1-14334D7AEBA6}"/>
              </a:ext>
            </a:extLst>
          </p:cNvPr>
          <p:cNvPicPr>
            <a:picLocks noChangeAspect="1"/>
          </p:cNvPicPr>
          <p:nvPr/>
        </p:nvPicPr>
        <p:blipFill>
          <a:blip r:embed="rId4"/>
          <a:stretch>
            <a:fillRect/>
          </a:stretch>
        </p:blipFill>
        <p:spPr>
          <a:xfrm>
            <a:off x="142846" y="1930071"/>
            <a:ext cx="2854759" cy="3614004"/>
          </a:xfrm>
          <a:prstGeom prst="rect">
            <a:avLst/>
          </a:prstGeom>
        </p:spPr>
      </p:pic>
      <p:sp>
        <p:nvSpPr>
          <p:cNvPr id="5" name="Rechteck 4">
            <a:extLst>
              <a:ext uri="{FF2B5EF4-FFF2-40B4-BE49-F238E27FC236}">
                <a16:creationId xmlns:a16="http://schemas.microsoft.com/office/drawing/2014/main" id="{3FA6D8A8-BC10-0C45-8E7F-1AB24D1ABD68}"/>
              </a:ext>
            </a:extLst>
          </p:cNvPr>
          <p:cNvSpPr/>
          <p:nvPr/>
        </p:nvSpPr>
        <p:spPr>
          <a:xfrm>
            <a:off x="3152369" y="3136957"/>
            <a:ext cx="1189749" cy="369332"/>
          </a:xfrm>
          <a:prstGeom prst="rect">
            <a:avLst/>
          </a:prstGeom>
        </p:spPr>
        <p:txBody>
          <a:bodyPr wrap="none">
            <a:spAutoFit/>
          </a:bodyPr>
          <a:lstStyle/>
          <a:p>
            <a:r>
              <a:rPr lang="de-DE" b="1" dirty="0"/>
              <a:t>Uran- Mix </a:t>
            </a:r>
            <a:endParaRPr lang="de-DE" dirty="0"/>
          </a:p>
        </p:txBody>
      </p:sp>
      <p:sp>
        <p:nvSpPr>
          <p:cNvPr id="8" name="Rechteck 7">
            <a:extLst>
              <a:ext uri="{FF2B5EF4-FFF2-40B4-BE49-F238E27FC236}">
                <a16:creationId xmlns:a16="http://schemas.microsoft.com/office/drawing/2014/main" id="{3965E3EB-67FC-5148-AECF-85AB762C3928}"/>
              </a:ext>
            </a:extLst>
          </p:cNvPr>
          <p:cNvSpPr/>
          <p:nvPr/>
        </p:nvSpPr>
        <p:spPr>
          <a:xfrm>
            <a:off x="3138410" y="3854808"/>
            <a:ext cx="1189749" cy="646331"/>
          </a:xfrm>
          <a:prstGeom prst="rect">
            <a:avLst/>
          </a:prstGeom>
        </p:spPr>
        <p:txBody>
          <a:bodyPr wrap="square">
            <a:spAutoFit/>
          </a:bodyPr>
          <a:lstStyle/>
          <a:p>
            <a:r>
              <a:rPr lang="de-DE" b="1" dirty="0"/>
              <a:t>Spalt</a:t>
            </a:r>
          </a:p>
          <a:p>
            <a:r>
              <a:rPr lang="de-DE" b="1" dirty="0" err="1"/>
              <a:t>produkte</a:t>
            </a:r>
            <a:endParaRPr lang="de-DE" dirty="0"/>
          </a:p>
        </p:txBody>
      </p:sp>
      <p:sp>
        <p:nvSpPr>
          <p:cNvPr id="11" name="Rechteck 10">
            <a:extLst>
              <a:ext uri="{FF2B5EF4-FFF2-40B4-BE49-F238E27FC236}">
                <a16:creationId xmlns:a16="http://schemas.microsoft.com/office/drawing/2014/main" id="{590D2751-B3E4-0B46-A5AA-C27B3101916A}"/>
              </a:ext>
            </a:extLst>
          </p:cNvPr>
          <p:cNvSpPr/>
          <p:nvPr/>
        </p:nvSpPr>
        <p:spPr>
          <a:xfrm>
            <a:off x="-14116" y="5660945"/>
            <a:ext cx="4114800" cy="461665"/>
          </a:xfrm>
          <a:prstGeom prst="rect">
            <a:avLst/>
          </a:prstGeom>
        </p:spPr>
        <p:txBody>
          <a:bodyPr wrap="square">
            <a:spAutoFit/>
          </a:bodyPr>
          <a:lstStyle/>
          <a:p>
            <a:r>
              <a:rPr lang="de-DE" sz="2400" b="1" dirty="0"/>
              <a:t>Graphitkern mit Rohrsystem</a:t>
            </a:r>
          </a:p>
        </p:txBody>
      </p:sp>
      <p:sp>
        <p:nvSpPr>
          <p:cNvPr id="12" name="Rechteck 11"/>
          <p:cNvSpPr/>
          <p:nvPr/>
        </p:nvSpPr>
        <p:spPr>
          <a:xfrm>
            <a:off x="325120" y="-75994"/>
            <a:ext cx="8818880" cy="646331"/>
          </a:xfrm>
          <a:prstGeom prst="rect">
            <a:avLst/>
          </a:prstGeom>
        </p:spPr>
        <p:txBody>
          <a:bodyPr wrap="square">
            <a:spAutoFit/>
          </a:bodyPr>
          <a:lstStyle/>
          <a:p>
            <a:pPr algn="ctr"/>
            <a:r>
              <a:rPr lang="de-DE" sz="3600" dirty="0">
                <a:latin typeface="Times New Roman" panose="02020603050405020304" pitchFamily="18" charset="0"/>
                <a:cs typeface="Times New Roman" panose="02020603050405020304" pitchFamily="18" charset="0"/>
              </a:rPr>
              <a:t>Flüssigsalzreaktor </a:t>
            </a:r>
          </a:p>
        </p:txBody>
      </p:sp>
      <p:sp>
        <p:nvSpPr>
          <p:cNvPr id="3" name="Rechteck 2">
            <a:extLst>
              <a:ext uri="{FF2B5EF4-FFF2-40B4-BE49-F238E27FC236}">
                <a16:creationId xmlns:a16="http://schemas.microsoft.com/office/drawing/2014/main" id="{769AE602-6EFF-A14E-8C1A-0542F4425472}"/>
              </a:ext>
            </a:extLst>
          </p:cNvPr>
          <p:cNvSpPr/>
          <p:nvPr/>
        </p:nvSpPr>
        <p:spPr>
          <a:xfrm>
            <a:off x="3488337" y="3445559"/>
            <a:ext cx="2167325" cy="369332"/>
          </a:xfrm>
          <a:prstGeom prst="rect">
            <a:avLst/>
          </a:prstGeom>
        </p:spPr>
        <p:txBody>
          <a:bodyPr wrap="none">
            <a:spAutoFit/>
          </a:bodyPr>
          <a:lstStyle/>
          <a:p>
            <a:r>
              <a:rPr lang="de-DE" b="1" dirty="0"/>
              <a:t>Aufbereitungsanlage</a:t>
            </a:r>
            <a:endParaRPr lang="de-DE" dirty="0"/>
          </a:p>
        </p:txBody>
      </p:sp>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2983BE36-DEEF-4FC0-9E23-D46A45FAEE06}"/>
              </a:ext>
            </a:extLst>
          </p:cNvPr>
          <p:cNvSpPr>
            <a:spLocks noGrp="1"/>
          </p:cNvSpPr>
          <p:nvPr>
            <p:ph type="sldNum" sz="quarter" idx="12"/>
          </p:nvPr>
        </p:nvSpPr>
        <p:spPr/>
        <p:txBody>
          <a:bodyPr/>
          <a:lstStyle/>
          <a:p>
            <a:pPr>
              <a:defRPr/>
            </a:pPr>
            <a:fld id="{BF9384B9-D178-4EB3-9DF3-52B803BAE356}" type="slidenum">
              <a:rPr lang="de-DE" altLang="de-DE" smtClean="0"/>
              <a:pPr>
                <a:defRPr/>
              </a:pPr>
              <a:t>221</a:t>
            </a:fld>
            <a:endParaRPr lang="de-DE" altLang="de-DE"/>
          </a:p>
        </p:txBody>
      </p:sp>
    </p:spTree>
    <p:extLst>
      <p:ext uri="{BB962C8B-B14F-4D97-AF65-F5344CB8AC3E}">
        <p14:creationId xmlns:p14="http://schemas.microsoft.com/office/powerpoint/2010/main" val="133901593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4C68440C-3A98-2E44-A333-3A5C032B1B71}"/>
              </a:ext>
            </a:extLst>
          </p:cNvPr>
          <p:cNvPicPr>
            <a:picLocks noChangeAspect="1"/>
          </p:cNvPicPr>
          <p:nvPr/>
        </p:nvPicPr>
        <p:blipFill>
          <a:blip r:embed="rId3"/>
          <a:stretch>
            <a:fillRect/>
          </a:stretch>
        </p:blipFill>
        <p:spPr>
          <a:xfrm>
            <a:off x="4302826" y="1030014"/>
            <a:ext cx="4666294" cy="4856057"/>
          </a:xfrm>
          <a:prstGeom prst="rect">
            <a:avLst/>
          </a:prstGeom>
        </p:spPr>
      </p:pic>
      <p:sp>
        <p:nvSpPr>
          <p:cNvPr id="5" name="Rechteck 4">
            <a:extLst>
              <a:ext uri="{FF2B5EF4-FFF2-40B4-BE49-F238E27FC236}">
                <a16:creationId xmlns:a16="http://schemas.microsoft.com/office/drawing/2014/main" id="{E7F3FC1B-760C-F642-A3BF-ECEA92CB577F}"/>
              </a:ext>
            </a:extLst>
          </p:cNvPr>
          <p:cNvSpPr/>
          <p:nvPr/>
        </p:nvSpPr>
        <p:spPr>
          <a:xfrm>
            <a:off x="174772" y="1654167"/>
            <a:ext cx="4211768" cy="1631216"/>
          </a:xfrm>
          <a:prstGeom prst="rect">
            <a:avLst/>
          </a:prstGeom>
        </p:spPr>
        <p:txBody>
          <a:bodyPr wrap="square">
            <a:spAutoFit/>
          </a:bodyPr>
          <a:lstStyle/>
          <a:p>
            <a:pPr marL="342900" indent="-342900">
              <a:buFont typeface="Arial" panose="020B0604020202020204" pitchFamily="34" charset="0"/>
              <a:buChar char="•"/>
            </a:pPr>
            <a:r>
              <a:rPr lang="de-DE" sz="2400" b="1" dirty="0"/>
              <a:t>Betriebstemperatur 550° C</a:t>
            </a:r>
          </a:p>
          <a:p>
            <a:pPr marL="342900" indent="-342900">
              <a:buFont typeface="Arial" panose="020B0604020202020204" pitchFamily="34" charset="0"/>
              <a:buChar char="•"/>
            </a:pPr>
            <a:r>
              <a:rPr lang="de-DE" sz="2400" b="1" dirty="0"/>
              <a:t>Flüssigmetall guter Wärmetransporteur</a:t>
            </a:r>
          </a:p>
          <a:p>
            <a:pPr marL="457200" indent="-457200">
              <a:buFont typeface="Arial" panose="020B0604020202020204" pitchFamily="34" charset="0"/>
              <a:buChar char="•"/>
            </a:pPr>
            <a:endParaRPr lang="de-DE" sz="2800" b="1" dirty="0"/>
          </a:p>
        </p:txBody>
      </p:sp>
      <p:sp>
        <p:nvSpPr>
          <p:cNvPr id="7" name="Titel 1">
            <a:extLst>
              <a:ext uri="{FF2B5EF4-FFF2-40B4-BE49-F238E27FC236}">
                <a16:creationId xmlns:a16="http://schemas.microsoft.com/office/drawing/2014/main" id="{0D6B2539-0AD3-8F4D-8F48-4B55573B90B3}"/>
              </a:ext>
            </a:extLst>
          </p:cNvPr>
          <p:cNvSpPr txBox="1">
            <a:spLocks/>
          </p:cNvSpPr>
          <p:nvPr/>
        </p:nvSpPr>
        <p:spPr>
          <a:xfrm>
            <a:off x="7790890" y="5886071"/>
            <a:ext cx="32004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400" b="1" dirty="0"/>
              <a:t>Russland</a:t>
            </a:r>
            <a:endParaRPr lang="de-DE" sz="1800" b="1" dirty="0"/>
          </a:p>
        </p:txBody>
      </p:sp>
      <p:sp>
        <p:nvSpPr>
          <p:cNvPr id="9" name="Rechteck 8">
            <a:extLst>
              <a:ext uri="{FF2B5EF4-FFF2-40B4-BE49-F238E27FC236}">
                <a16:creationId xmlns:a16="http://schemas.microsoft.com/office/drawing/2014/main" id="{333B42AA-8187-4842-89BC-E2025990DF64}"/>
              </a:ext>
            </a:extLst>
          </p:cNvPr>
          <p:cNvSpPr/>
          <p:nvPr/>
        </p:nvSpPr>
        <p:spPr>
          <a:xfrm>
            <a:off x="2734175" y="0"/>
            <a:ext cx="3223959" cy="646331"/>
          </a:xfrm>
          <a:prstGeom prst="rect">
            <a:avLst/>
          </a:prstGeom>
        </p:spPr>
        <p:txBody>
          <a:bodyPr wrap="none">
            <a:spAutoFit/>
          </a:bodyPr>
          <a:lstStyle/>
          <a:p>
            <a:r>
              <a:rPr lang="de-DE" sz="3600" dirty="0">
                <a:latin typeface="Times New Roman" panose="02020603050405020304" pitchFamily="18" charset="0"/>
                <a:cs typeface="Times New Roman" panose="02020603050405020304" pitchFamily="18" charset="0"/>
              </a:rPr>
              <a:t>Schneller Brüter</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B8FEF506-2CF8-4473-A774-2BF8C1F8C1F9}"/>
              </a:ext>
            </a:extLst>
          </p:cNvPr>
          <p:cNvSpPr>
            <a:spLocks noGrp="1"/>
          </p:cNvSpPr>
          <p:nvPr>
            <p:ph type="sldNum" sz="quarter" idx="12"/>
          </p:nvPr>
        </p:nvSpPr>
        <p:spPr/>
        <p:txBody>
          <a:bodyPr/>
          <a:lstStyle/>
          <a:p>
            <a:pPr>
              <a:defRPr/>
            </a:pPr>
            <a:fld id="{33B5730F-959D-4494-A2D7-32531961F69F}" type="slidenum">
              <a:rPr lang="de-DE" altLang="de-DE" smtClean="0"/>
              <a:pPr>
                <a:defRPr/>
              </a:pPr>
              <a:t>222</a:t>
            </a:fld>
            <a:endParaRPr lang="de-DE" altLang="de-DE"/>
          </a:p>
        </p:txBody>
      </p:sp>
    </p:spTree>
    <p:extLst>
      <p:ext uri="{BB962C8B-B14F-4D97-AF65-F5344CB8AC3E}">
        <p14:creationId xmlns:p14="http://schemas.microsoft.com/office/powerpoint/2010/main" val="382683378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fusion_Physi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7288" y="1052513"/>
            <a:ext cx="3959225"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bwMode="auto">
          <a:xfrm>
            <a:off x="2699792" y="14206"/>
            <a:ext cx="362150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tx2"/>
              </a:buClr>
              <a:buSzPct val="75000"/>
              <a:defRPr/>
            </a:pPr>
            <a:r>
              <a:rPr lang="de-DE" altLang="de-DE" sz="3600" dirty="0">
                <a:latin typeface="Times New Roman" panose="02020603050405020304" pitchFamily="18" charset="0"/>
                <a:cs typeface="Times New Roman" panose="02020603050405020304" pitchFamily="18" charset="0"/>
              </a:rPr>
              <a:t>Fusionskraftwerke</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BA6B690B-26D9-4A11-896C-60E424C3991C}"/>
              </a:ext>
            </a:extLst>
          </p:cNvPr>
          <p:cNvSpPr>
            <a:spLocks noGrp="1"/>
          </p:cNvSpPr>
          <p:nvPr>
            <p:ph type="sldNum" sz="quarter" idx="12"/>
          </p:nvPr>
        </p:nvSpPr>
        <p:spPr/>
        <p:txBody>
          <a:bodyPr/>
          <a:lstStyle/>
          <a:p>
            <a:pPr>
              <a:defRPr/>
            </a:pPr>
            <a:fld id="{BF9384B9-D178-4EB3-9DF3-52B803BAE356}" type="slidenum">
              <a:rPr lang="de-DE" altLang="de-DE" smtClean="0"/>
              <a:pPr>
                <a:defRPr/>
              </a:pPr>
              <a:t>223</a:t>
            </a:fld>
            <a:endParaRPr lang="de-DE" altLang="de-DE"/>
          </a:p>
        </p:txBody>
      </p:sp>
    </p:spTree>
    <p:extLst>
      <p:ext uri="{BB962C8B-B14F-4D97-AF65-F5344CB8AC3E}">
        <p14:creationId xmlns:p14="http://schemas.microsoft.com/office/powerpoint/2010/main" val="158609193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iter_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304925"/>
            <a:ext cx="8207375" cy="470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fusion_Phys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7288" y="1052513"/>
            <a:ext cx="3959225"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bwMode="auto">
          <a:xfrm>
            <a:off x="2663788" y="160772"/>
            <a:ext cx="362150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tx2"/>
              </a:buClr>
              <a:buSzPct val="75000"/>
              <a:defRPr/>
            </a:pPr>
            <a:r>
              <a:rPr lang="de-DE" altLang="de-DE" sz="3600" dirty="0">
                <a:latin typeface="Times New Roman" panose="02020603050405020304" pitchFamily="18" charset="0"/>
                <a:cs typeface="Times New Roman" panose="02020603050405020304" pitchFamily="18" charset="0"/>
              </a:rPr>
              <a:t>Fusionskraftwerke</a:t>
            </a:r>
          </a:p>
        </p:txBody>
      </p:sp>
      <p:sp>
        <p:nvSpPr>
          <p:cNvPr id="3" name="Fußzeilenplatzhalter 2"/>
          <p:cNvSpPr>
            <a:spLocks noGrp="1"/>
          </p:cNvSpPr>
          <p:nvPr>
            <p:ph type="ftr" sz="quarter" idx="11"/>
          </p:nvPr>
        </p:nvSpPr>
        <p:spPr>
          <a:xfrm>
            <a:off x="71500" y="6245225"/>
            <a:ext cx="4716524" cy="476250"/>
          </a:xfrm>
        </p:spPr>
        <p:txBody>
          <a:bodyPr/>
          <a:lstStyle/>
          <a:p>
            <a:pPr>
              <a:defRPr/>
            </a:pPr>
            <a:r>
              <a:rPr lang="de-DE" altLang="de-DE"/>
              <a:t>Konferenz des Schiller-Instituts in Berlin am 30.-31.05.2026                                                                                </a:t>
            </a:r>
            <a:endParaRPr lang="de-DE" altLang="de-DE" dirty="0"/>
          </a:p>
        </p:txBody>
      </p:sp>
      <p:sp>
        <p:nvSpPr>
          <p:cNvPr id="2" name="Foliennummernplatzhalter 1">
            <a:extLst>
              <a:ext uri="{FF2B5EF4-FFF2-40B4-BE49-F238E27FC236}">
                <a16:creationId xmlns:a16="http://schemas.microsoft.com/office/drawing/2014/main" id="{A70AC864-A3F1-4932-80BA-384B346D9C26}"/>
              </a:ext>
            </a:extLst>
          </p:cNvPr>
          <p:cNvSpPr>
            <a:spLocks noGrp="1"/>
          </p:cNvSpPr>
          <p:nvPr>
            <p:ph type="sldNum" sz="quarter" idx="12"/>
          </p:nvPr>
        </p:nvSpPr>
        <p:spPr/>
        <p:txBody>
          <a:bodyPr/>
          <a:lstStyle/>
          <a:p>
            <a:pPr>
              <a:defRPr/>
            </a:pPr>
            <a:fld id="{BF9384B9-D178-4EB3-9DF3-52B803BAE356}" type="slidenum">
              <a:rPr lang="de-DE" altLang="de-DE" smtClean="0"/>
              <a:pPr>
                <a:defRPr/>
              </a:pPr>
              <a:t>224</a:t>
            </a:fld>
            <a:endParaRPr lang="de-DE" altLang="de-DE"/>
          </a:p>
        </p:txBody>
      </p:sp>
    </p:spTree>
    <p:extLst>
      <p:ext uri="{BB962C8B-B14F-4D97-AF65-F5344CB8AC3E}">
        <p14:creationId xmlns:p14="http://schemas.microsoft.com/office/powerpoint/2010/main" val="55079462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tellator_teilseg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3550" y="944563"/>
            <a:ext cx="2881313"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Bildergebnis für wendelstein x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 y="2578100"/>
            <a:ext cx="5761038"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stellato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873125"/>
            <a:ext cx="3743325"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
          <p:cNvSpPr>
            <a:spLocks noChangeArrowheads="1"/>
          </p:cNvSpPr>
          <p:nvPr/>
        </p:nvSpPr>
        <p:spPr bwMode="auto">
          <a:xfrm>
            <a:off x="6227763" y="3187700"/>
            <a:ext cx="2916237" cy="3113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457" rIns="0" bIns="53958" anchor="ctr">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kumimoji="1" lang="en-US" altLang="de-DE" sz="2400" b="1" dirty="0"/>
              <a:t>FAZ</a:t>
            </a:r>
            <a:r>
              <a:rPr kumimoji="1" lang="en-US" altLang="de-DE" sz="1800" b="1" dirty="0"/>
              <a:t> </a:t>
            </a:r>
          </a:p>
          <a:p>
            <a:pPr algn="ctr">
              <a:lnSpc>
                <a:spcPct val="100000"/>
              </a:lnSpc>
              <a:spcBef>
                <a:spcPct val="0"/>
              </a:spcBef>
              <a:buClrTx/>
              <a:buSzTx/>
              <a:buFontTx/>
              <a:buNone/>
            </a:pPr>
            <a:r>
              <a:rPr kumimoji="1" lang="en-US" altLang="de-DE" sz="1800" b="1" dirty="0" err="1"/>
              <a:t>vom</a:t>
            </a:r>
            <a:r>
              <a:rPr kumimoji="1" lang="en-US" altLang="de-DE" sz="1800" b="1" dirty="0"/>
              <a:t> 03.02.2016</a:t>
            </a:r>
          </a:p>
          <a:p>
            <a:pPr algn="ctr">
              <a:lnSpc>
                <a:spcPct val="100000"/>
              </a:lnSpc>
              <a:spcBef>
                <a:spcPct val="0"/>
              </a:spcBef>
              <a:buClrTx/>
              <a:buSzTx/>
              <a:buFontTx/>
              <a:buNone/>
            </a:pPr>
            <a:endParaRPr kumimoji="1" lang="en-US" altLang="de-DE" sz="1800" b="1" dirty="0"/>
          </a:p>
          <a:p>
            <a:pPr algn="ctr">
              <a:lnSpc>
                <a:spcPct val="100000"/>
              </a:lnSpc>
              <a:spcBef>
                <a:spcPct val="0"/>
              </a:spcBef>
              <a:buClrTx/>
              <a:buSzTx/>
              <a:buFontTx/>
              <a:buNone/>
            </a:pPr>
            <a:r>
              <a:rPr kumimoji="1" lang="en-US" altLang="de-DE" sz="1400" b="1" dirty="0" err="1"/>
              <a:t>Fusionsanlage</a:t>
            </a:r>
            <a:r>
              <a:rPr kumimoji="1" lang="en-US" altLang="de-DE" sz="1400" b="1" dirty="0"/>
              <a:t> </a:t>
            </a:r>
            <a:r>
              <a:rPr kumimoji="1" lang="en-US" altLang="de-DE" sz="1400" b="1" dirty="0" err="1"/>
              <a:t>Wendelstein</a:t>
            </a:r>
            <a:r>
              <a:rPr kumimoji="1" lang="en-US" altLang="de-DE" sz="1400" b="1" dirty="0"/>
              <a:t> 7-X </a:t>
            </a:r>
            <a:r>
              <a:rPr kumimoji="1" lang="en-US" altLang="de-DE" sz="1400" b="1" dirty="0" err="1"/>
              <a:t>Sonnenfeuer</a:t>
            </a:r>
            <a:r>
              <a:rPr kumimoji="1" lang="en-US" altLang="de-DE" sz="1400" b="1" dirty="0"/>
              <a:t> </a:t>
            </a:r>
            <a:r>
              <a:rPr kumimoji="1" lang="en-US" altLang="de-DE" sz="1400" b="1" dirty="0" err="1"/>
              <a:t>mit</a:t>
            </a:r>
            <a:r>
              <a:rPr kumimoji="1" lang="en-US" altLang="de-DE" sz="1400" b="1" dirty="0"/>
              <a:t> </a:t>
            </a:r>
            <a:r>
              <a:rPr kumimoji="1" lang="en-US" altLang="de-DE" sz="1400" b="1" dirty="0" err="1"/>
              <a:t>Wasserstoffplasma</a:t>
            </a:r>
            <a:r>
              <a:rPr kumimoji="1" lang="en-US" altLang="de-DE" sz="1400" b="1" dirty="0"/>
              <a:t> </a:t>
            </a:r>
            <a:r>
              <a:rPr kumimoji="1" lang="en-US" altLang="de-DE" sz="1400" b="1" dirty="0" err="1"/>
              <a:t>entzündet</a:t>
            </a:r>
            <a:endParaRPr kumimoji="1" lang="en-US" altLang="de-DE" sz="1400" b="1" dirty="0"/>
          </a:p>
          <a:p>
            <a:pPr algn="ctr">
              <a:lnSpc>
                <a:spcPct val="100000"/>
              </a:lnSpc>
              <a:spcBef>
                <a:spcPct val="0"/>
              </a:spcBef>
              <a:buClrTx/>
              <a:buSzTx/>
              <a:buFontTx/>
              <a:buNone/>
            </a:pPr>
            <a:endParaRPr kumimoji="1" lang="en-US" altLang="de-DE" sz="1400" b="1" dirty="0"/>
          </a:p>
          <a:p>
            <a:pPr algn="ctr">
              <a:lnSpc>
                <a:spcPct val="100000"/>
              </a:lnSpc>
              <a:spcBef>
                <a:spcPct val="0"/>
              </a:spcBef>
              <a:buClrTx/>
              <a:buSzTx/>
              <a:buFontTx/>
              <a:buNone/>
            </a:pPr>
            <a:r>
              <a:rPr kumimoji="1" lang="en-US" altLang="de-DE" sz="1400" b="1" dirty="0"/>
              <a:t>In Greifswald </a:t>
            </a:r>
            <a:r>
              <a:rPr kumimoji="1" lang="en-US" altLang="de-DE" sz="1400" b="1" dirty="0" err="1"/>
              <a:t>ist</a:t>
            </a:r>
            <a:r>
              <a:rPr kumimoji="1" lang="en-US" altLang="de-DE" sz="1400" b="1" dirty="0"/>
              <a:t> </a:t>
            </a:r>
            <a:r>
              <a:rPr kumimoji="1" lang="en-US" altLang="de-DE" sz="1400" b="1" dirty="0" err="1"/>
              <a:t>es</a:t>
            </a:r>
            <a:r>
              <a:rPr kumimoji="1" lang="en-US" altLang="de-DE" sz="1400" b="1" dirty="0"/>
              <a:t> </a:t>
            </a:r>
            <a:r>
              <a:rPr kumimoji="1" lang="en-US" altLang="de-DE" sz="1400" b="1" dirty="0" err="1"/>
              <a:t>gelungen</a:t>
            </a:r>
            <a:r>
              <a:rPr kumimoji="1" lang="en-US" altLang="de-DE" sz="1400" b="1" dirty="0"/>
              <a:t>, </a:t>
            </a:r>
            <a:r>
              <a:rPr kumimoji="1" lang="en-US" altLang="de-DE" sz="1400" b="1" dirty="0" err="1"/>
              <a:t>ein</a:t>
            </a:r>
            <a:r>
              <a:rPr kumimoji="1" lang="en-US" altLang="de-DE" sz="1400" b="1" dirty="0"/>
              <a:t> Plasma </a:t>
            </a:r>
            <a:r>
              <a:rPr kumimoji="1" lang="en-US" altLang="de-DE" sz="1400" b="1" dirty="0" err="1"/>
              <a:t>aus</a:t>
            </a:r>
            <a:r>
              <a:rPr kumimoji="1" lang="en-US" altLang="de-DE" sz="1400" b="1" dirty="0"/>
              <a:t> </a:t>
            </a:r>
            <a:r>
              <a:rPr kumimoji="1" lang="en-US" altLang="de-DE" sz="1400" b="1" dirty="0" err="1"/>
              <a:t>Wasserstoff</a:t>
            </a:r>
            <a:r>
              <a:rPr kumimoji="1" lang="en-US" altLang="de-DE" sz="1400" b="1" dirty="0"/>
              <a:t> in der </a:t>
            </a:r>
            <a:r>
              <a:rPr kumimoji="1" lang="en-US" altLang="de-DE" sz="1400" b="1" dirty="0" err="1"/>
              <a:t>Fusionsanlage</a:t>
            </a:r>
            <a:r>
              <a:rPr kumimoji="1" lang="en-US" altLang="de-DE" sz="1400" b="1" dirty="0"/>
              <a:t> </a:t>
            </a:r>
            <a:r>
              <a:rPr kumimoji="1" lang="en-US" altLang="de-DE" sz="1400" b="1" dirty="0" err="1"/>
              <a:t>Wendelstein</a:t>
            </a:r>
            <a:r>
              <a:rPr kumimoji="1" lang="en-US" altLang="de-DE" sz="1400" b="1" dirty="0"/>
              <a:t> 7-X </a:t>
            </a:r>
            <a:r>
              <a:rPr kumimoji="1" lang="en-US" altLang="de-DE" sz="1400" b="1" dirty="0" err="1"/>
              <a:t>zu</a:t>
            </a:r>
            <a:r>
              <a:rPr kumimoji="1" lang="en-US" altLang="de-DE" sz="1400" b="1" dirty="0"/>
              <a:t> </a:t>
            </a:r>
            <a:r>
              <a:rPr kumimoji="1" lang="en-US" altLang="de-DE" sz="1400" b="1" dirty="0" err="1"/>
              <a:t>zünden</a:t>
            </a:r>
            <a:r>
              <a:rPr kumimoji="1" lang="en-US" altLang="de-DE" sz="1400" b="1" dirty="0"/>
              <a:t>.</a:t>
            </a:r>
          </a:p>
          <a:p>
            <a:pPr algn="ctr">
              <a:lnSpc>
                <a:spcPct val="100000"/>
              </a:lnSpc>
              <a:spcBef>
                <a:spcPct val="0"/>
              </a:spcBef>
              <a:buClrTx/>
              <a:buSzTx/>
              <a:buFontTx/>
              <a:buNone/>
            </a:pPr>
            <a:r>
              <a:rPr kumimoji="1" lang="en-US" altLang="de-DE" sz="1400" b="1" dirty="0" err="1"/>
              <a:t>Damit</a:t>
            </a:r>
            <a:r>
              <a:rPr kumimoji="1" lang="en-US" altLang="de-DE" sz="1400" b="1" dirty="0"/>
              <a:t> hat der </a:t>
            </a:r>
            <a:r>
              <a:rPr kumimoji="1" lang="en-US" altLang="de-DE" sz="1400" b="1" dirty="0" err="1"/>
              <a:t>eigentliche</a:t>
            </a:r>
            <a:r>
              <a:rPr kumimoji="1" lang="en-US" altLang="de-DE" sz="1400" b="1" dirty="0"/>
              <a:t> </a:t>
            </a:r>
            <a:r>
              <a:rPr kumimoji="1" lang="en-US" altLang="de-DE" sz="1400" b="1" dirty="0" err="1"/>
              <a:t>wissenschaftliche</a:t>
            </a:r>
            <a:r>
              <a:rPr kumimoji="1" lang="en-US" altLang="de-DE" sz="1400" b="1" dirty="0"/>
              <a:t> </a:t>
            </a:r>
            <a:r>
              <a:rPr kumimoji="1" lang="en-US" altLang="de-DE" sz="1400" b="1" dirty="0" err="1"/>
              <a:t>Betrieb</a:t>
            </a:r>
            <a:r>
              <a:rPr kumimoji="1" lang="en-US" altLang="de-DE" sz="1400" b="1" dirty="0"/>
              <a:t> </a:t>
            </a:r>
            <a:r>
              <a:rPr kumimoji="1" lang="en-US" altLang="de-DE" sz="1400" b="1" dirty="0" err="1"/>
              <a:t>begonnen</a:t>
            </a:r>
            <a:r>
              <a:rPr kumimoji="1" lang="en-US" altLang="de-DE" sz="1400" b="1" dirty="0"/>
              <a:t>.</a:t>
            </a:r>
          </a:p>
        </p:txBody>
      </p:sp>
      <p:sp>
        <p:nvSpPr>
          <p:cNvPr id="9" name="Rectangle 2"/>
          <p:cNvSpPr>
            <a:spLocks noGrp="1" noChangeArrowheads="1"/>
          </p:cNvSpPr>
          <p:nvPr>
            <p:ph type="title"/>
          </p:nvPr>
        </p:nvSpPr>
        <p:spPr bwMode="auto">
          <a:xfrm>
            <a:off x="1870162" y="18770"/>
            <a:ext cx="5258107" cy="82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lnSpc>
                <a:spcPct val="90000"/>
              </a:lnSpc>
              <a:spcBef>
                <a:spcPct val="20000"/>
              </a:spcBef>
              <a:buClr>
                <a:schemeClr val="tx2"/>
              </a:buClr>
              <a:buSzPct val="75000"/>
              <a:buFont typeface="Wingdings" panose="05000000000000000000" pitchFamily="2" charset="2"/>
              <a:buNone/>
              <a:defRPr/>
            </a:pPr>
            <a:r>
              <a:rPr lang="de-DE" altLang="de-DE" sz="3600" dirty="0">
                <a:latin typeface="Times New Roman" panose="02020603050405020304" pitchFamily="18" charset="0"/>
                <a:cs typeface="Times New Roman" panose="02020603050405020304" pitchFamily="18" charset="0"/>
              </a:rPr>
              <a:t>Fusionskraftwerke</a:t>
            </a:r>
          </a:p>
          <a:p>
            <a:pPr algn="ctr" eaLnBrk="1" hangingPunct="1">
              <a:lnSpc>
                <a:spcPct val="90000"/>
              </a:lnSpc>
              <a:spcBef>
                <a:spcPct val="20000"/>
              </a:spcBef>
              <a:buClr>
                <a:schemeClr val="tx2"/>
              </a:buClr>
              <a:buSzPct val="75000"/>
              <a:buFont typeface="Wingdings" panose="05000000000000000000" pitchFamily="2" charset="2"/>
              <a:buNone/>
              <a:defRPr/>
            </a:pPr>
            <a:r>
              <a:rPr lang="de-DE" altLang="de-DE" sz="1400" dirty="0">
                <a:solidFill>
                  <a:schemeClr val="tx2"/>
                </a:solidFill>
              </a:rPr>
              <a:t>Max-Planck-Institut für Plasmaphysik, Wendelstein 7-x, </a:t>
            </a:r>
            <a:r>
              <a:rPr lang="de-DE" altLang="de-DE" sz="1400" dirty="0" err="1">
                <a:solidFill>
                  <a:schemeClr val="tx2"/>
                </a:solidFill>
              </a:rPr>
              <a:t>Stellator</a:t>
            </a:r>
            <a:endParaRPr lang="de-DE" altLang="de-DE" sz="1400" dirty="0">
              <a:solidFill>
                <a:schemeClr val="tx2"/>
              </a:solidFill>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E8B2733D-B682-4F6D-95B5-CF9284F8AA72}"/>
              </a:ext>
            </a:extLst>
          </p:cNvPr>
          <p:cNvSpPr>
            <a:spLocks noGrp="1"/>
          </p:cNvSpPr>
          <p:nvPr>
            <p:ph type="sldNum" sz="quarter" idx="12"/>
          </p:nvPr>
        </p:nvSpPr>
        <p:spPr/>
        <p:txBody>
          <a:bodyPr/>
          <a:lstStyle/>
          <a:p>
            <a:pPr>
              <a:defRPr/>
            </a:pPr>
            <a:fld id="{BF9384B9-D178-4EB3-9DF3-52B803BAE356}" type="slidenum">
              <a:rPr lang="de-DE" altLang="de-DE" smtClean="0"/>
              <a:pPr>
                <a:defRPr/>
              </a:pPr>
              <a:t>225</a:t>
            </a:fld>
            <a:endParaRPr lang="de-DE" altLang="de-DE"/>
          </a:p>
        </p:txBody>
      </p:sp>
    </p:spTree>
    <p:extLst>
      <p:ext uri="{BB962C8B-B14F-4D97-AF65-F5344CB8AC3E}">
        <p14:creationId xmlns:p14="http://schemas.microsoft.com/office/powerpoint/2010/main" val="218665804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7842" y="329510"/>
            <a:ext cx="8308316" cy="566527"/>
          </a:xfrm>
        </p:spPr>
        <p:txBody>
          <a:bodyPr>
            <a:normAutofit fontScale="90000"/>
          </a:bodyPr>
          <a:lstStyle/>
          <a:p>
            <a:r>
              <a:rPr lang="de-DE" sz="4000" dirty="0">
                <a:latin typeface="Times New Roman" panose="02020603050405020304" pitchFamily="18" charset="0"/>
                <a:cs typeface="Times New Roman" panose="02020603050405020304" pitchFamily="18" charset="0"/>
              </a:rPr>
              <a:t>Laser-Direktantrieb</a:t>
            </a:r>
            <a:br>
              <a:rPr lang="de-DE" dirty="0">
                <a:latin typeface="Times New Roman" panose="02020603050405020304" pitchFamily="18" charset="0"/>
                <a:cs typeface="Times New Roman" panose="02020603050405020304" pitchFamily="18" charset="0"/>
              </a:rPr>
            </a:br>
            <a:r>
              <a:rPr lang="de-DE" sz="2000" dirty="0">
                <a:latin typeface="Times New Roman" panose="02020603050405020304" pitchFamily="18" charset="0"/>
                <a:cs typeface="Times New Roman" panose="02020603050405020304" pitchFamily="18" charset="0"/>
              </a:rPr>
              <a:t>Bei einem direkt angetriebenen Ziel treffen starke Laserstrahlen direkt auf die Brennstoffkapsel. </a:t>
            </a:r>
            <a:endParaRPr lang="de-DE" dirty="0">
              <a:latin typeface="Times New Roman" panose="02020603050405020304" pitchFamily="18" charset="0"/>
              <a:cs typeface="Times New Roman" panose="02020603050405020304" pitchFamily="18" charset="0"/>
            </a:endParaRPr>
          </a:p>
        </p:txBody>
      </p:sp>
      <p:pic>
        <p:nvPicPr>
          <p:cNvPr id="5" name="Grafik 4"/>
          <p:cNvPicPr>
            <a:picLocks noChangeAspect="1"/>
          </p:cNvPicPr>
          <p:nvPr/>
        </p:nvPicPr>
        <p:blipFill>
          <a:blip r:embed="rId2"/>
          <a:stretch>
            <a:fillRect/>
          </a:stretch>
        </p:blipFill>
        <p:spPr>
          <a:xfrm>
            <a:off x="123825" y="1547812"/>
            <a:ext cx="8896350" cy="3762375"/>
          </a:xfrm>
          <a:prstGeom prst="rect">
            <a:avLst/>
          </a:prstGeom>
        </p:spPr>
      </p:pic>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CA9E2C1E-1FE5-4D3D-82CD-4DEFC0C10847}"/>
              </a:ext>
            </a:extLst>
          </p:cNvPr>
          <p:cNvSpPr>
            <a:spLocks noGrp="1"/>
          </p:cNvSpPr>
          <p:nvPr>
            <p:ph type="sldNum" sz="quarter" idx="12"/>
          </p:nvPr>
        </p:nvSpPr>
        <p:spPr/>
        <p:txBody>
          <a:bodyPr/>
          <a:lstStyle/>
          <a:p>
            <a:pPr>
              <a:defRPr/>
            </a:pPr>
            <a:fld id="{BF9384B9-D178-4EB3-9DF3-52B803BAE356}" type="slidenum">
              <a:rPr lang="de-DE" altLang="de-DE" smtClean="0"/>
              <a:pPr>
                <a:defRPr/>
              </a:pPr>
              <a:t>226</a:t>
            </a:fld>
            <a:endParaRPr lang="de-DE" altLang="de-DE"/>
          </a:p>
        </p:txBody>
      </p:sp>
    </p:spTree>
    <p:extLst>
      <p:ext uri="{BB962C8B-B14F-4D97-AF65-F5344CB8AC3E}">
        <p14:creationId xmlns:p14="http://schemas.microsoft.com/office/powerpoint/2010/main" val="55640119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45057" y="328142"/>
            <a:ext cx="8308316" cy="566527"/>
          </a:xfrm>
        </p:spPr>
        <p:txBody>
          <a:bodyPr>
            <a:normAutofit fontScale="90000"/>
          </a:bodyPr>
          <a:lstStyle/>
          <a:p>
            <a:r>
              <a:rPr lang="de-DE" sz="4000" dirty="0">
                <a:latin typeface="Times New Roman" panose="02020603050405020304" pitchFamily="18" charset="0"/>
                <a:cs typeface="Times New Roman" panose="02020603050405020304" pitchFamily="18" charset="0"/>
              </a:rPr>
              <a:t>Laser-Direktantrieb</a:t>
            </a:r>
            <a:br>
              <a:rPr lang="de-DE" dirty="0">
                <a:latin typeface="Times New Roman" panose="02020603050405020304" pitchFamily="18" charset="0"/>
                <a:cs typeface="Times New Roman" panose="02020603050405020304" pitchFamily="18" charset="0"/>
              </a:rPr>
            </a:br>
            <a:r>
              <a:rPr lang="de-DE" sz="2000" dirty="0">
                <a:latin typeface="Times New Roman" panose="02020603050405020304" pitchFamily="18" charset="0"/>
                <a:cs typeface="Times New Roman" panose="02020603050405020304" pitchFamily="18" charset="0"/>
              </a:rPr>
              <a:t>Bei einem direkt angetriebenen Ziel treffen starke Laserstrahlen direkt auf die Brennstoffkapsel</a:t>
            </a:r>
            <a:r>
              <a:rPr lang="de-DE" sz="2000" dirty="0"/>
              <a:t>. </a:t>
            </a:r>
            <a:endParaRPr lang="de-DE" dirty="0"/>
          </a:p>
        </p:txBody>
      </p:sp>
      <p:pic>
        <p:nvPicPr>
          <p:cNvPr id="6" name="Grafik 5"/>
          <p:cNvPicPr>
            <a:picLocks noChangeAspect="1"/>
          </p:cNvPicPr>
          <p:nvPr/>
        </p:nvPicPr>
        <p:blipFill>
          <a:blip r:embed="rId3"/>
          <a:stretch>
            <a:fillRect/>
          </a:stretch>
        </p:blipFill>
        <p:spPr>
          <a:xfrm>
            <a:off x="3247697" y="1300654"/>
            <a:ext cx="2732690" cy="4759435"/>
          </a:xfrm>
          <a:prstGeom prst="rect">
            <a:avLst/>
          </a:prstGeom>
        </p:spPr>
      </p:pic>
      <p:sp>
        <p:nvSpPr>
          <p:cNvPr id="4" name="Fußzeilenplatzhalter 3"/>
          <p:cNvSpPr>
            <a:spLocks noGrp="1"/>
          </p:cNvSpPr>
          <p:nvPr>
            <p:ph type="ftr" sz="quarter" idx="11"/>
          </p:nvPr>
        </p:nvSpPr>
        <p:spPr>
          <a:xfrm>
            <a:off x="71500" y="6245225"/>
            <a:ext cx="4860540" cy="476250"/>
          </a:xfrm>
        </p:spPr>
        <p:txBody>
          <a:bodyPr/>
          <a:lstStyle/>
          <a:p>
            <a:pPr>
              <a:defRPr/>
            </a:pPr>
            <a:r>
              <a:rPr lang="de-DE" altLang="de-DE"/>
              <a:t>Konferenz des Schiller-Instituts in Berlin am 30.-31.05.2026                                                                                </a:t>
            </a:r>
            <a:endParaRPr lang="de-DE" altLang="de-DE" dirty="0"/>
          </a:p>
        </p:txBody>
      </p:sp>
      <p:sp>
        <p:nvSpPr>
          <p:cNvPr id="3" name="Foliennummernplatzhalter 2">
            <a:extLst>
              <a:ext uri="{FF2B5EF4-FFF2-40B4-BE49-F238E27FC236}">
                <a16:creationId xmlns:a16="http://schemas.microsoft.com/office/drawing/2014/main" id="{CB2CF42C-39C0-41A7-9B94-BE418F2E6A29}"/>
              </a:ext>
            </a:extLst>
          </p:cNvPr>
          <p:cNvSpPr>
            <a:spLocks noGrp="1"/>
          </p:cNvSpPr>
          <p:nvPr>
            <p:ph type="sldNum" sz="quarter" idx="12"/>
          </p:nvPr>
        </p:nvSpPr>
        <p:spPr/>
        <p:txBody>
          <a:bodyPr/>
          <a:lstStyle/>
          <a:p>
            <a:pPr>
              <a:defRPr/>
            </a:pPr>
            <a:fld id="{BF9384B9-D178-4EB3-9DF3-52B803BAE356}" type="slidenum">
              <a:rPr lang="de-DE" altLang="de-DE" smtClean="0"/>
              <a:pPr>
                <a:defRPr/>
              </a:pPr>
              <a:t>227</a:t>
            </a:fld>
            <a:endParaRPr lang="de-DE" altLang="de-DE"/>
          </a:p>
        </p:txBody>
      </p:sp>
    </p:spTree>
    <p:extLst>
      <p:ext uri="{BB962C8B-B14F-4D97-AF65-F5344CB8AC3E}">
        <p14:creationId xmlns:p14="http://schemas.microsoft.com/office/powerpoint/2010/main" val="2290112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a:stretch>
            <a:fillRect/>
          </a:stretch>
        </p:blipFill>
        <p:spPr>
          <a:xfrm>
            <a:off x="2859896" y="817481"/>
            <a:ext cx="5948742" cy="5267513"/>
          </a:xfrm>
          <a:prstGeom prst="rect">
            <a:avLst/>
          </a:prstGeom>
        </p:spPr>
      </p:pic>
      <p:pic>
        <p:nvPicPr>
          <p:cNvPr id="9" name="Grafik 8"/>
          <p:cNvPicPr>
            <a:picLocks noChangeAspect="1"/>
          </p:cNvPicPr>
          <p:nvPr/>
        </p:nvPicPr>
        <p:blipFill>
          <a:blip r:embed="rId3"/>
          <a:stretch>
            <a:fillRect/>
          </a:stretch>
        </p:blipFill>
        <p:spPr>
          <a:xfrm>
            <a:off x="179512" y="805885"/>
            <a:ext cx="2308067" cy="2311551"/>
          </a:xfrm>
          <a:prstGeom prst="rect">
            <a:avLst/>
          </a:prstGeom>
        </p:spPr>
      </p:pic>
      <p:pic>
        <p:nvPicPr>
          <p:cNvPr id="10" name="Grafik 9"/>
          <p:cNvPicPr>
            <a:picLocks noChangeAspect="1"/>
          </p:cNvPicPr>
          <p:nvPr/>
        </p:nvPicPr>
        <p:blipFill>
          <a:blip r:embed="rId4"/>
          <a:stretch>
            <a:fillRect/>
          </a:stretch>
        </p:blipFill>
        <p:spPr>
          <a:xfrm>
            <a:off x="178145" y="3251320"/>
            <a:ext cx="2416080" cy="2833674"/>
          </a:xfrm>
          <a:prstGeom prst="rect">
            <a:avLst/>
          </a:prstGeom>
        </p:spPr>
      </p:pic>
      <p:sp>
        <p:nvSpPr>
          <p:cNvPr id="12" name="Rechteck 11"/>
          <p:cNvSpPr/>
          <p:nvPr/>
        </p:nvSpPr>
        <p:spPr>
          <a:xfrm>
            <a:off x="899592" y="79438"/>
            <a:ext cx="7456080" cy="646331"/>
          </a:xfrm>
          <a:prstGeom prst="rect">
            <a:avLst/>
          </a:prstGeom>
        </p:spPr>
        <p:txBody>
          <a:bodyPr wrap="none">
            <a:spAutoFit/>
          </a:bodyPr>
          <a:lstStyle/>
          <a:p>
            <a:r>
              <a:rPr lang="de-DE" sz="3600" dirty="0">
                <a:cs typeface="Times New Roman" panose="02020603050405020304" pitchFamily="18" charset="0"/>
              </a:rPr>
              <a:t>Unterschiedliche Ansätze im Überblick</a:t>
            </a:r>
            <a:endParaRPr lang="de-DE" sz="3600" dirty="0"/>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53F40CF8-3DF9-4F67-A5A0-8514398C3BD7}"/>
              </a:ext>
            </a:extLst>
          </p:cNvPr>
          <p:cNvSpPr>
            <a:spLocks noGrp="1"/>
          </p:cNvSpPr>
          <p:nvPr>
            <p:ph type="sldNum" sz="quarter" idx="12"/>
          </p:nvPr>
        </p:nvSpPr>
        <p:spPr/>
        <p:txBody>
          <a:bodyPr/>
          <a:lstStyle/>
          <a:p>
            <a:pPr>
              <a:defRPr/>
            </a:pPr>
            <a:fld id="{BF9384B9-D178-4EB3-9DF3-52B803BAE356}" type="slidenum">
              <a:rPr lang="de-DE" altLang="de-DE" smtClean="0"/>
              <a:pPr>
                <a:defRPr/>
              </a:pPr>
              <a:t>228</a:t>
            </a:fld>
            <a:endParaRPr lang="de-DE" altLang="de-DE"/>
          </a:p>
        </p:txBody>
      </p:sp>
    </p:spTree>
    <p:extLst>
      <p:ext uri="{BB962C8B-B14F-4D97-AF65-F5344CB8AC3E}">
        <p14:creationId xmlns:p14="http://schemas.microsoft.com/office/powerpoint/2010/main" val="411600836"/>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A788A556-AD93-2A48-BB28-CD6550002A5A}"/>
              </a:ext>
            </a:extLst>
          </p:cNvPr>
          <p:cNvSpPr/>
          <p:nvPr/>
        </p:nvSpPr>
        <p:spPr>
          <a:xfrm>
            <a:off x="1776249" y="1408580"/>
            <a:ext cx="6653048" cy="3046988"/>
          </a:xfrm>
          <a:prstGeom prst="rect">
            <a:avLst/>
          </a:prstGeom>
        </p:spPr>
        <p:txBody>
          <a:bodyPr wrap="square">
            <a:spAutoFit/>
          </a:bodyPr>
          <a:lstStyle/>
          <a:p>
            <a:r>
              <a:rPr lang="de-DE" sz="2400" b="1" dirty="0"/>
              <a:t>Vorteile</a:t>
            </a:r>
          </a:p>
          <a:p>
            <a:pPr marL="342900" indent="-342900">
              <a:buFontTx/>
              <a:buChar char="-"/>
            </a:pPr>
            <a:r>
              <a:rPr lang="de-DE" sz="2400" dirty="0"/>
              <a:t>100% des Brennstoffes wird verbraucht</a:t>
            </a:r>
          </a:p>
          <a:p>
            <a:pPr marL="342900" indent="-342900">
              <a:buFontTx/>
              <a:buChar char="-"/>
            </a:pPr>
            <a:r>
              <a:rPr lang="de-DE" sz="2400" dirty="0"/>
              <a:t>wenig radioaktive Abfälle </a:t>
            </a:r>
          </a:p>
          <a:p>
            <a:pPr marL="342900" indent="-342900">
              <a:buFontTx/>
              <a:buChar char="-"/>
            </a:pPr>
            <a:r>
              <a:rPr lang="de-DE" sz="2400" dirty="0"/>
              <a:t>kurze Endlagerzeiten  (300 Jahre)</a:t>
            </a:r>
          </a:p>
          <a:p>
            <a:pPr marL="342900" indent="-342900">
              <a:buFontTx/>
              <a:buChar char="-"/>
            </a:pPr>
            <a:r>
              <a:rPr lang="de-DE" sz="2400" dirty="0"/>
              <a:t>niedriger Systemdruck</a:t>
            </a:r>
          </a:p>
          <a:p>
            <a:pPr marL="342900" indent="-342900">
              <a:buFontTx/>
              <a:buChar char="-"/>
            </a:pPr>
            <a:r>
              <a:rPr lang="de-DE" sz="2400" dirty="0"/>
              <a:t>kompakte Bauweise</a:t>
            </a:r>
          </a:p>
          <a:p>
            <a:pPr marL="342900" indent="-342900">
              <a:buFontTx/>
              <a:buChar char="-"/>
            </a:pPr>
            <a:r>
              <a:rPr lang="de-DE" sz="2400" dirty="0"/>
              <a:t>inhärente Sicherheit</a:t>
            </a:r>
          </a:p>
          <a:p>
            <a:endParaRPr lang="de-DE" sz="2400" b="1" dirty="0"/>
          </a:p>
        </p:txBody>
      </p:sp>
      <p:sp>
        <p:nvSpPr>
          <p:cNvPr id="7" name="Titel 1">
            <a:extLst>
              <a:ext uri="{FF2B5EF4-FFF2-40B4-BE49-F238E27FC236}">
                <a16:creationId xmlns:a16="http://schemas.microsoft.com/office/drawing/2014/main" id="{C7091067-A1E3-194D-B7F2-0C289674702E}"/>
              </a:ext>
            </a:extLst>
          </p:cNvPr>
          <p:cNvSpPr txBox="1">
            <a:spLocks/>
          </p:cNvSpPr>
          <p:nvPr/>
        </p:nvSpPr>
        <p:spPr>
          <a:xfrm>
            <a:off x="1166648" y="0"/>
            <a:ext cx="6611007" cy="13226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600" dirty="0">
                <a:latin typeface="Times New Roman" panose="02020603050405020304" pitchFamily="18" charset="0"/>
                <a:cs typeface="Times New Roman" panose="02020603050405020304" pitchFamily="18" charset="0"/>
              </a:rPr>
              <a:t>Vorteile / Nachteile</a:t>
            </a:r>
          </a:p>
          <a:p>
            <a:pPr algn="ctr"/>
            <a:r>
              <a:rPr lang="de-DE" sz="2800" dirty="0">
                <a:latin typeface="Times New Roman" panose="02020603050405020304" pitchFamily="18" charset="0"/>
                <a:cs typeface="Times New Roman" panose="02020603050405020304" pitchFamily="18" charset="0"/>
              </a:rPr>
              <a:t>Dual Fluid Reaktor Laufwellenreaktor</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7BC2EF8C-AD8F-4FE3-B3A6-1AD97852E8B6}"/>
              </a:ext>
            </a:extLst>
          </p:cNvPr>
          <p:cNvSpPr>
            <a:spLocks noGrp="1"/>
          </p:cNvSpPr>
          <p:nvPr>
            <p:ph type="sldNum" sz="quarter" idx="12"/>
          </p:nvPr>
        </p:nvSpPr>
        <p:spPr/>
        <p:txBody>
          <a:bodyPr/>
          <a:lstStyle/>
          <a:p>
            <a:pPr>
              <a:defRPr/>
            </a:pPr>
            <a:fld id="{33B5730F-959D-4494-A2D7-32531961F69F}" type="slidenum">
              <a:rPr lang="de-DE" altLang="de-DE" smtClean="0"/>
              <a:pPr>
                <a:defRPr/>
              </a:pPr>
              <a:t>229</a:t>
            </a:fld>
            <a:endParaRPr lang="de-DE" altLang="de-DE"/>
          </a:p>
        </p:txBody>
      </p:sp>
    </p:spTree>
    <p:extLst>
      <p:ext uri="{BB962C8B-B14F-4D97-AF65-F5344CB8AC3E}">
        <p14:creationId xmlns:p14="http://schemas.microsoft.com/office/powerpoint/2010/main" val="183691292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A788A556-AD93-2A48-BB28-CD6550002A5A}"/>
              </a:ext>
            </a:extLst>
          </p:cNvPr>
          <p:cNvSpPr/>
          <p:nvPr/>
        </p:nvSpPr>
        <p:spPr>
          <a:xfrm>
            <a:off x="1776249" y="1408580"/>
            <a:ext cx="6653048" cy="4154984"/>
          </a:xfrm>
          <a:prstGeom prst="rect">
            <a:avLst/>
          </a:prstGeom>
        </p:spPr>
        <p:txBody>
          <a:bodyPr wrap="square">
            <a:spAutoFit/>
          </a:bodyPr>
          <a:lstStyle/>
          <a:p>
            <a:r>
              <a:rPr lang="de-DE" sz="2400" b="1" dirty="0"/>
              <a:t>Vorteile</a:t>
            </a:r>
          </a:p>
          <a:p>
            <a:pPr marL="342900" indent="-342900">
              <a:buFontTx/>
              <a:buChar char="-"/>
            </a:pPr>
            <a:r>
              <a:rPr lang="de-DE" sz="2400" dirty="0"/>
              <a:t>100% des Brennstoffes wird verbraucht</a:t>
            </a:r>
          </a:p>
          <a:p>
            <a:pPr marL="342900" indent="-342900">
              <a:buFontTx/>
              <a:buChar char="-"/>
            </a:pPr>
            <a:r>
              <a:rPr lang="de-DE" sz="2400" dirty="0"/>
              <a:t>wenig radioaktive Abfälle </a:t>
            </a:r>
          </a:p>
          <a:p>
            <a:pPr marL="342900" indent="-342900">
              <a:buFontTx/>
              <a:buChar char="-"/>
            </a:pPr>
            <a:r>
              <a:rPr lang="de-DE" sz="2400" dirty="0"/>
              <a:t>kurze Endlagerzeiten (300 Jahre)</a:t>
            </a:r>
          </a:p>
          <a:p>
            <a:pPr marL="342900" indent="-342900">
              <a:buFontTx/>
              <a:buChar char="-"/>
            </a:pPr>
            <a:r>
              <a:rPr lang="de-DE" sz="2400" dirty="0"/>
              <a:t>niedriger Systemdruck</a:t>
            </a:r>
          </a:p>
          <a:p>
            <a:pPr marL="342900" indent="-342900">
              <a:buFontTx/>
              <a:buChar char="-"/>
            </a:pPr>
            <a:r>
              <a:rPr lang="de-DE" sz="2400" dirty="0"/>
              <a:t>kompakte Bauweise</a:t>
            </a:r>
          </a:p>
          <a:p>
            <a:pPr marL="342900" indent="-342900">
              <a:buFontTx/>
              <a:buChar char="-"/>
            </a:pPr>
            <a:r>
              <a:rPr lang="de-DE" sz="2400" dirty="0"/>
              <a:t>inhärente Sicherheit</a:t>
            </a:r>
          </a:p>
          <a:p>
            <a:endParaRPr lang="de-DE" sz="2400" b="1" dirty="0"/>
          </a:p>
          <a:p>
            <a:r>
              <a:rPr lang="de-DE" sz="2400" b="1" dirty="0"/>
              <a:t>Nachteile</a:t>
            </a:r>
          </a:p>
          <a:p>
            <a:pPr marL="342900" indent="-342900">
              <a:buFontTx/>
              <a:buChar char="-"/>
            </a:pPr>
            <a:r>
              <a:rPr lang="de-DE" sz="2400" dirty="0"/>
              <a:t>korrosive Salze und hohe Temperaturen</a:t>
            </a:r>
          </a:p>
          <a:p>
            <a:pPr marL="342900" indent="-342900">
              <a:buFontTx/>
              <a:buChar char="-"/>
            </a:pPr>
            <a:r>
              <a:rPr lang="de-DE" sz="2400" dirty="0"/>
              <a:t>hochwertige Werkstoffe</a:t>
            </a:r>
          </a:p>
        </p:txBody>
      </p:sp>
      <p:sp>
        <p:nvSpPr>
          <p:cNvPr id="7" name="Titel 1">
            <a:extLst>
              <a:ext uri="{FF2B5EF4-FFF2-40B4-BE49-F238E27FC236}">
                <a16:creationId xmlns:a16="http://schemas.microsoft.com/office/drawing/2014/main" id="{C7091067-A1E3-194D-B7F2-0C289674702E}"/>
              </a:ext>
            </a:extLst>
          </p:cNvPr>
          <p:cNvSpPr txBox="1">
            <a:spLocks/>
          </p:cNvSpPr>
          <p:nvPr/>
        </p:nvSpPr>
        <p:spPr>
          <a:xfrm>
            <a:off x="1166648" y="0"/>
            <a:ext cx="6611007" cy="13226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600" dirty="0">
                <a:latin typeface="Times New Roman" panose="02020603050405020304" pitchFamily="18" charset="0"/>
                <a:cs typeface="Times New Roman" panose="02020603050405020304" pitchFamily="18" charset="0"/>
              </a:rPr>
              <a:t>Vorteile / Nachteile</a:t>
            </a:r>
          </a:p>
          <a:p>
            <a:pPr algn="ctr"/>
            <a:r>
              <a:rPr lang="de-DE" sz="2800" dirty="0">
                <a:latin typeface="Times New Roman" panose="02020603050405020304" pitchFamily="18" charset="0"/>
                <a:cs typeface="Times New Roman" panose="02020603050405020304" pitchFamily="18" charset="0"/>
              </a:rPr>
              <a:t>Dual Fluid Reaktor Laufwellenreaktor</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9FDDC032-DCC2-4135-B213-D79A481638CC}"/>
              </a:ext>
            </a:extLst>
          </p:cNvPr>
          <p:cNvSpPr>
            <a:spLocks noGrp="1"/>
          </p:cNvSpPr>
          <p:nvPr>
            <p:ph type="sldNum" sz="quarter" idx="12"/>
          </p:nvPr>
        </p:nvSpPr>
        <p:spPr/>
        <p:txBody>
          <a:bodyPr/>
          <a:lstStyle/>
          <a:p>
            <a:pPr>
              <a:defRPr/>
            </a:pPr>
            <a:fld id="{33B5730F-959D-4494-A2D7-32531961F69F}" type="slidenum">
              <a:rPr lang="de-DE" altLang="de-DE" smtClean="0"/>
              <a:pPr>
                <a:defRPr/>
              </a:pPr>
              <a:t>230</a:t>
            </a:fld>
            <a:endParaRPr lang="de-DE" altLang="de-DE"/>
          </a:p>
        </p:txBody>
      </p:sp>
    </p:spTree>
    <p:extLst>
      <p:ext uri="{BB962C8B-B14F-4D97-AF65-F5344CB8AC3E}">
        <p14:creationId xmlns:p14="http://schemas.microsoft.com/office/powerpoint/2010/main" val="109874648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87524" y="2816932"/>
            <a:ext cx="8229600" cy="896963"/>
          </a:xfrm>
        </p:spPr>
        <p:txBody>
          <a:bodyPr/>
          <a:lstStyle/>
          <a:p>
            <a:pPr marL="0" indent="0" algn="ctr">
              <a:buNone/>
            </a:pPr>
            <a:r>
              <a:rPr lang="de-DE" sz="6000" dirty="0"/>
              <a:t>Sonstige - Folien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8A101BEA-A275-4181-9731-A4A338AD66E0}"/>
              </a:ext>
            </a:extLst>
          </p:cNvPr>
          <p:cNvSpPr>
            <a:spLocks noGrp="1"/>
          </p:cNvSpPr>
          <p:nvPr>
            <p:ph type="sldNum" sz="quarter" idx="12"/>
          </p:nvPr>
        </p:nvSpPr>
        <p:spPr/>
        <p:txBody>
          <a:bodyPr/>
          <a:lstStyle/>
          <a:p>
            <a:pPr>
              <a:defRPr/>
            </a:pPr>
            <a:fld id="{1C2867A0-F623-427E-AB3E-7CA64D419047}" type="slidenum">
              <a:rPr lang="de-DE" altLang="de-DE" smtClean="0"/>
              <a:pPr>
                <a:defRPr/>
              </a:pPr>
              <a:t>231</a:t>
            </a:fld>
            <a:endParaRPr lang="de-DE" altLang="de-DE"/>
          </a:p>
        </p:txBody>
      </p:sp>
    </p:spTree>
    <p:extLst>
      <p:ext uri="{BB962C8B-B14F-4D97-AF65-F5344CB8AC3E}">
        <p14:creationId xmlns:p14="http://schemas.microsoft.com/office/powerpoint/2010/main" val="173963391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1219"/>
            <a:ext cx="8229600" cy="778098"/>
          </a:xfrm>
        </p:spPr>
        <p:txBody>
          <a:bodyPr/>
          <a:lstStyle/>
          <a:p>
            <a:r>
              <a:rPr lang="de-DE" dirty="0"/>
              <a:t>Strom - Marktdesign </a:t>
            </a:r>
          </a:p>
        </p:txBody>
      </p:sp>
      <p:pic>
        <p:nvPicPr>
          <p:cNvPr id="3" name="Grafik 2"/>
          <p:cNvPicPr>
            <a:picLocks noChangeAspect="1"/>
          </p:cNvPicPr>
          <p:nvPr/>
        </p:nvPicPr>
        <p:blipFill>
          <a:blip r:embed="rId3"/>
          <a:stretch>
            <a:fillRect/>
          </a:stretch>
        </p:blipFill>
        <p:spPr>
          <a:xfrm>
            <a:off x="1026969" y="2262546"/>
            <a:ext cx="7451465" cy="3982679"/>
          </a:xfrm>
          <a:prstGeom prst="rect">
            <a:avLst/>
          </a:prstGeom>
        </p:spPr>
      </p:pic>
      <p:sp>
        <p:nvSpPr>
          <p:cNvPr id="8" name="Textfeld 7"/>
          <p:cNvSpPr txBox="1"/>
          <p:nvPr/>
        </p:nvSpPr>
        <p:spPr>
          <a:xfrm>
            <a:off x="1439652" y="2062491"/>
            <a:ext cx="2092239" cy="400110"/>
          </a:xfrm>
          <a:prstGeom prst="rect">
            <a:avLst/>
          </a:prstGeom>
          <a:noFill/>
        </p:spPr>
        <p:txBody>
          <a:bodyPr wrap="none" rtlCol="0">
            <a:spAutoFit/>
          </a:bodyPr>
          <a:lstStyle/>
          <a:p>
            <a:r>
              <a:rPr lang="de-DE" sz="2000" b="1" dirty="0"/>
              <a:t>Einspeisevorrang</a:t>
            </a:r>
          </a:p>
        </p:txBody>
      </p:sp>
      <p:pic>
        <p:nvPicPr>
          <p:cNvPr id="6" name="Grafik 5"/>
          <p:cNvPicPr>
            <a:picLocks noChangeAspect="1"/>
          </p:cNvPicPr>
          <p:nvPr/>
        </p:nvPicPr>
        <p:blipFill>
          <a:blip r:embed="rId4"/>
          <a:stretch>
            <a:fillRect/>
          </a:stretch>
        </p:blipFill>
        <p:spPr>
          <a:xfrm>
            <a:off x="5760132" y="2462600"/>
            <a:ext cx="2592288" cy="3666699"/>
          </a:xfrm>
          <a:prstGeom prst="rect">
            <a:avLst/>
          </a:prstGeom>
        </p:spPr>
      </p:pic>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00D4CF4F-A170-4D03-AD8C-0E9395BF3719}"/>
              </a:ext>
            </a:extLst>
          </p:cNvPr>
          <p:cNvSpPr>
            <a:spLocks noGrp="1"/>
          </p:cNvSpPr>
          <p:nvPr>
            <p:ph type="sldNum" sz="quarter" idx="12"/>
          </p:nvPr>
        </p:nvSpPr>
        <p:spPr/>
        <p:txBody>
          <a:bodyPr/>
          <a:lstStyle/>
          <a:p>
            <a:pPr>
              <a:defRPr/>
            </a:pPr>
            <a:fld id="{1C2867A0-F623-427E-AB3E-7CA64D419047}" type="slidenum">
              <a:rPr lang="de-DE" altLang="de-DE" smtClean="0"/>
              <a:pPr>
                <a:defRPr/>
              </a:pPr>
              <a:t>232</a:t>
            </a:fld>
            <a:endParaRPr lang="de-DE" altLang="de-DE"/>
          </a:p>
        </p:txBody>
      </p:sp>
    </p:spTree>
    <p:extLst>
      <p:ext uri="{BB962C8B-B14F-4D97-AF65-F5344CB8AC3E}">
        <p14:creationId xmlns:p14="http://schemas.microsoft.com/office/powerpoint/2010/main" val="395710915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1219"/>
            <a:ext cx="8229600" cy="778098"/>
          </a:xfrm>
        </p:spPr>
        <p:txBody>
          <a:bodyPr/>
          <a:lstStyle/>
          <a:p>
            <a:r>
              <a:rPr lang="de-DE" dirty="0"/>
              <a:t>Strom - Marktdesign </a:t>
            </a:r>
          </a:p>
        </p:txBody>
      </p:sp>
      <p:pic>
        <p:nvPicPr>
          <p:cNvPr id="3" name="Grafik 2"/>
          <p:cNvPicPr>
            <a:picLocks noChangeAspect="1"/>
          </p:cNvPicPr>
          <p:nvPr/>
        </p:nvPicPr>
        <p:blipFill>
          <a:blip r:embed="rId3"/>
          <a:stretch>
            <a:fillRect/>
          </a:stretch>
        </p:blipFill>
        <p:spPr>
          <a:xfrm>
            <a:off x="1026969" y="2262546"/>
            <a:ext cx="7451465" cy="3982679"/>
          </a:xfrm>
          <a:prstGeom prst="rect">
            <a:avLst/>
          </a:prstGeom>
        </p:spPr>
      </p:pic>
      <p:sp>
        <p:nvSpPr>
          <p:cNvPr id="8" name="Textfeld 7"/>
          <p:cNvSpPr txBox="1"/>
          <p:nvPr/>
        </p:nvSpPr>
        <p:spPr>
          <a:xfrm>
            <a:off x="1439652" y="2062491"/>
            <a:ext cx="2092239" cy="400110"/>
          </a:xfrm>
          <a:prstGeom prst="rect">
            <a:avLst/>
          </a:prstGeom>
          <a:noFill/>
        </p:spPr>
        <p:txBody>
          <a:bodyPr wrap="none" rtlCol="0">
            <a:spAutoFit/>
          </a:bodyPr>
          <a:lstStyle/>
          <a:p>
            <a:r>
              <a:rPr lang="de-DE" sz="2000" b="1" dirty="0"/>
              <a:t>Einspeisevorrang</a:t>
            </a:r>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4F9633D1-035C-43A4-AA8F-FD3435C5390D}"/>
              </a:ext>
            </a:extLst>
          </p:cNvPr>
          <p:cNvSpPr>
            <a:spLocks noGrp="1"/>
          </p:cNvSpPr>
          <p:nvPr>
            <p:ph type="sldNum" sz="quarter" idx="12"/>
          </p:nvPr>
        </p:nvSpPr>
        <p:spPr/>
        <p:txBody>
          <a:bodyPr/>
          <a:lstStyle/>
          <a:p>
            <a:pPr>
              <a:defRPr/>
            </a:pPr>
            <a:fld id="{1C2867A0-F623-427E-AB3E-7CA64D419047}" type="slidenum">
              <a:rPr lang="de-DE" altLang="de-DE" smtClean="0"/>
              <a:pPr>
                <a:defRPr/>
              </a:pPr>
              <a:t>233</a:t>
            </a:fld>
            <a:endParaRPr lang="de-DE" altLang="de-DE"/>
          </a:p>
        </p:txBody>
      </p:sp>
    </p:spTree>
    <p:extLst>
      <p:ext uri="{BB962C8B-B14F-4D97-AF65-F5344CB8AC3E}">
        <p14:creationId xmlns:p14="http://schemas.microsoft.com/office/powerpoint/2010/main" val="4094224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1219"/>
            <a:ext cx="8229600" cy="778098"/>
          </a:xfrm>
        </p:spPr>
        <p:txBody>
          <a:bodyPr/>
          <a:lstStyle/>
          <a:p>
            <a:r>
              <a:rPr lang="de-DE" dirty="0"/>
              <a:t>Strom - Marktdesign </a:t>
            </a:r>
          </a:p>
        </p:txBody>
      </p:sp>
      <p:pic>
        <p:nvPicPr>
          <p:cNvPr id="3" name="Grafik 2"/>
          <p:cNvPicPr>
            <a:picLocks noChangeAspect="1"/>
          </p:cNvPicPr>
          <p:nvPr/>
        </p:nvPicPr>
        <p:blipFill>
          <a:blip r:embed="rId3"/>
          <a:stretch>
            <a:fillRect/>
          </a:stretch>
        </p:blipFill>
        <p:spPr>
          <a:xfrm>
            <a:off x="1026969" y="2304967"/>
            <a:ext cx="7451465" cy="3982679"/>
          </a:xfrm>
          <a:prstGeom prst="rect">
            <a:avLst/>
          </a:prstGeom>
        </p:spPr>
      </p:pic>
      <p:sp>
        <p:nvSpPr>
          <p:cNvPr id="8" name="Textfeld 7"/>
          <p:cNvSpPr txBox="1"/>
          <p:nvPr/>
        </p:nvSpPr>
        <p:spPr>
          <a:xfrm>
            <a:off x="1439652" y="2062491"/>
            <a:ext cx="2092239" cy="400110"/>
          </a:xfrm>
          <a:prstGeom prst="rect">
            <a:avLst/>
          </a:prstGeom>
          <a:noFill/>
        </p:spPr>
        <p:txBody>
          <a:bodyPr wrap="none" rtlCol="0">
            <a:spAutoFit/>
          </a:bodyPr>
          <a:lstStyle/>
          <a:p>
            <a:r>
              <a:rPr lang="de-DE" sz="2000" b="1" dirty="0"/>
              <a:t>Einspeisevorrang</a:t>
            </a:r>
          </a:p>
        </p:txBody>
      </p:sp>
      <p:sp>
        <p:nvSpPr>
          <p:cNvPr id="10" name="Textfeld 9"/>
          <p:cNvSpPr txBox="1"/>
          <p:nvPr/>
        </p:nvSpPr>
        <p:spPr>
          <a:xfrm>
            <a:off x="2915816" y="671100"/>
            <a:ext cx="4792081" cy="400110"/>
          </a:xfrm>
          <a:prstGeom prst="rect">
            <a:avLst/>
          </a:prstGeom>
          <a:noFill/>
        </p:spPr>
        <p:txBody>
          <a:bodyPr wrap="none" rtlCol="0">
            <a:spAutoFit/>
          </a:bodyPr>
          <a:lstStyle/>
          <a:p>
            <a:r>
              <a:rPr lang="de-DE" sz="2000" b="1" dirty="0"/>
              <a:t>Einspeisung nur wenn zu wenig EE Strom</a:t>
            </a:r>
          </a:p>
        </p:txBody>
      </p:sp>
      <p:grpSp>
        <p:nvGrpSpPr>
          <p:cNvPr id="40" name="Gruppieren 39"/>
          <p:cNvGrpSpPr/>
          <p:nvPr/>
        </p:nvGrpSpPr>
        <p:grpSpPr>
          <a:xfrm>
            <a:off x="2782488" y="1614689"/>
            <a:ext cx="2161893" cy="847912"/>
            <a:chOff x="2782488" y="1614689"/>
            <a:chExt cx="2161893" cy="847912"/>
          </a:xfrm>
        </p:grpSpPr>
        <p:cxnSp>
          <p:nvCxnSpPr>
            <p:cNvPr id="12" name="Gewinkelte Verbindung 11"/>
            <p:cNvCxnSpPr/>
            <p:nvPr/>
          </p:nvCxnSpPr>
          <p:spPr bwMode="auto">
            <a:xfrm>
              <a:off x="2782488" y="1614689"/>
              <a:ext cx="2161893" cy="847912"/>
            </a:xfrm>
            <a:prstGeom prst="bentConnector3">
              <a:avLst>
                <a:gd name="adj1" fmla="val 98609"/>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Textfeld 29"/>
            <p:cNvSpPr txBox="1"/>
            <p:nvPr/>
          </p:nvSpPr>
          <p:spPr>
            <a:xfrm>
              <a:off x="3766182" y="1654688"/>
              <a:ext cx="617477" cy="338554"/>
            </a:xfrm>
            <a:prstGeom prst="rect">
              <a:avLst/>
            </a:prstGeom>
            <a:noFill/>
          </p:spPr>
          <p:txBody>
            <a:bodyPr wrap="none" rtlCol="0">
              <a:spAutoFit/>
            </a:bodyPr>
            <a:lstStyle/>
            <a:p>
              <a:r>
                <a:rPr lang="de-DE" b="1" dirty="0"/>
                <a:t>kWh</a:t>
              </a:r>
            </a:p>
          </p:txBody>
        </p:sp>
      </p:grpSp>
      <p:grpSp>
        <p:nvGrpSpPr>
          <p:cNvPr id="38" name="Gruppieren 37"/>
          <p:cNvGrpSpPr/>
          <p:nvPr/>
        </p:nvGrpSpPr>
        <p:grpSpPr>
          <a:xfrm>
            <a:off x="409465" y="530801"/>
            <a:ext cx="2435603" cy="1423268"/>
            <a:chOff x="409465" y="530801"/>
            <a:chExt cx="2435603" cy="1423268"/>
          </a:xfrm>
        </p:grpSpPr>
        <p:pic>
          <p:nvPicPr>
            <p:cNvPr id="9" name="Grafik 8"/>
            <p:cNvPicPr>
              <a:picLocks noChangeAspect="1"/>
            </p:cNvPicPr>
            <p:nvPr/>
          </p:nvPicPr>
          <p:blipFill>
            <a:blip r:embed="rId4"/>
            <a:stretch>
              <a:fillRect/>
            </a:stretch>
          </p:blipFill>
          <p:spPr>
            <a:xfrm>
              <a:off x="1339015" y="871155"/>
              <a:ext cx="1435305" cy="1082914"/>
            </a:xfrm>
            <a:prstGeom prst="rect">
              <a:avLst/>
            </a:prstGeom>
          </p:spPr>
        </p:pic>
        <p:sp>
          <p:nvSpPr>
            <p:cNvPr id="35" name="Textfeld 34"/>
            <p:cNvSpPr txBox="1"/>
            <p:nvPr/>
          </p:nvSpPr>
          <p:spPr>
            <a:xfrm>
              <a:off x="1247066" y="530801"/>
              <a:ext cx="1598002" cy="338554"/>
            </a:xfrm>
            <a:prstGeom prst="rect">
              <a:avLst/>
            </a:prstGeom>
            <a:noFill/>
          </p:spPr>
          <p:txBody>
            <a:bodyPr wrap="none" rtlCol="0">
              <a:spAutoFit/>
            </a:bodyPr>
            <a:lstStyle/>
            <a:p>
              <a:r>
                <a:rPr lang="de-DE" b="1" dirty="0"/>
                <a:t>Grundlaststrom</a:t>
              </a:r>
            </a:p>
          </p:txBody>
        </p:sp>
        <p:sp>
          <p:nvSpPr>
            <p:cNvPr id="36" name="Textfeld 35"/>
            <p:cNvSpPr txBox="1"/>
            <p:nvPr/>
          </p:nvSpPr>
          <p:spPr>
            <a:xfrm>
              <a:off x="409465" y="1210657"/>
              <a:ext cx="883575" cy="369332"/>
            </a:xfrm>
            <a:prstGeom prst="rect">
              <a:avLst/>
            </a:prstGeom>
            <a:noFill/>
          </p:spPr>
          <p:txBody>
            <a:bodyPr wrap="none" rtlCol="0">
              <a:spAutoFit/>
            </a:bodyPr>
            <a:lstStyle/>
            <a:p>
              <a:r>
                <a:rPr lang="de-DE" sz="1800" b="1" dirty="0"/>
                <a:t>80 GW</a:t>
              </a:r>
            </a:p>
          </p:txBody>
        </p:sp>
      </p:grpSp>
      <p:grpSp>
        <p:nvGrpSpPr>
          <p:cNvPr id="39" name="Gruppieren 38"/>
          <p:cNvGrpSpPr/>
          <p:nvPr/>
        </p:nvGrpSpPr>
        <p:grpSpPr>
          <a:xfrm>
            <a:off x="2782493" y="1210657"/>
            <a:ext cx="4933577" cy="1253744"/>
            <a:chOff x="2782493" y="1210657"/>
            <a:chExt cx="4933577" cy="1253744"/>
          </a:xfrm>
        </p:grpSpPr>
        <p:cxnSp>
          <p:nvCxnSpPr>
            <p:cNvPr id="22" name="Gewinkelte Verbindung 21"/>
            <p:cNvCxnSpPr/>
            <p:nvPr/>
          </p:nvCxnSpPr>
          <p:spPr bwMode="auto">
            <a:xfrm rot="10800000">
              <a:off x="2782493" y="1210658"/>
              <a:ext cx="4925404" cy="1253743"/>
            </a:xfrm>
            <a:prstGeom prst="bentConnector3">
              <a:avLst>
                <a:gd name="adj1" fmla="val 124"/>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feld 30"/>
            <p:cNvSpPr txBox="1"/>
            <p:nvPr/>
          </p:nvSpPr>
          <p:spPr>
            <a:xfrm>
              <a:off x="7256249" y="1614689"/>
              <a:ext cx="364202" cy="523220"/>
            </a:xfrm>
            <a:prstGeom prst="rect">
              <a:avLst/>
            </a:prstGeom>
            <a:noFill/>
          </p:spPr>
          <p:txBody>
            <a:bodyPr wrap="none" rtlCol="0">
              <a:spAutoFit/>
            </a:bodyPr>
            <a:lstStyle/>
            <a:p>
              <a:r>
                <a:rPr lang="de-DE" sz="2800" b="1" dirty="0">
                  <a:solidFill>
                    <a:srgbClr val="FF0000"/>
                  </a:solidFill>
                </a:rPr>
                <a:t>€</a:t>
              </a:r>
            </a:p>
          </p:txBody>
        </p:sp>
        <p:sp>
          <p:nvSpPr>
            <p:cNvPr id="37" name="Textfeld 36"/>
            <p:cNvSpPr txBox="1"/>
            <p:nvPr/>
          </p:nvSpPr>
          <p:spPr>
            <a:xfrm>
              <a:off x="5526368" y="1210657"/>
              <a:ext cx="2189702" cy="369332"/>
            </a:xfrm>
            <a:prstGeom prst="rect">
              <a:avLst/>
            </a:prstGeom>
            <a:noFill/>
          </p:spPr>
          <p:txBody>
            <a:bodyPr wrap="none" rtlCol="0">
              <a:spAutoFit/>
            </a:bodyPr>
            <a:lstStyle/>
            <a:p>
              <a:r>
                <a:rPr lang="de-DE" sz="1800" b="1" dirty="0">
                  <a:solidFill>
                    <a:srgbClr val="FF0000"/>
                  </a:solidFill>
                </a:rPr>
                <a:t>Vermarktungserlöse</a:t>
              </a:r>
            </a:p>
          </p:txBody>
        </p:sp>
      </p:grpSp>
      <p:grpSp>
        <p:nvGrpSpPr>
          <p:cNvPr id="17" name="Gruppieren 16"/>
          <p:cNvGrpSpPr/>
          <p:nvPr/>
        </p:nvGrpSpPr>
        <p:grpSpPr>
          <a:xfrm>
            <a:off x="1460688" y="3609020"/>
            <a:ext cx="2715268" cy="2367503"/>
            <a:chOff x="1460688" y="3609020"/>
            <a:chExt cx="2715268" cy="2367503"/>
          </a:xfrm>
        </p:grpSpPr>
        <p:pic>
          <p:nvPicPr>
            <p:cNvPr id="6" name="Grafik 5"/>
            <p:cNvPicPr>
              <a:picLocks noChangeAspect="1"/>
            </p:cNvPicPr>
            <p:nvPr/>
          </p:nvPicPr>
          <p:blipFill>
            <a:blip r:embed="rId5"/>
            <a:stretch>
              <a:fillRect/>
            </a:stretch>
          </p:blipFill>
          <p:spPr>
            <a:xfrm>
              <a:off x="1460688" y="4932582"/>
              <a:ext cx="1023788" cy="1043941"/>
            </a:xfrm>
            <a:prstGeom prst="rect">
              <a:avLst/>
            </a:prstGeom>
          </p:spPr>
        </p:pic>
        <p:sp>
          <p:nvSpPr>
            <p:cNvPr id="13" name="Textfeld 12"/>
            <p:cNvSpPr txBox="1"/>
            <p:nvPr/>
          </p:nvSpPr>
          <p:spPr>
            <a:xfrm>
              <a:off x="1474529" y="5087531"/>
              <a:ext cx="1024640" cy="707886"/>
            </a:xfrm>
            <a:prstGeom prst="rect">
              <a:avLst/>
            </a:prstGeom>
            <a:noFill/>
          </p:spPr>
          <p:txBody>
            <a:bodyPr wrap="none" rtlCol="0">
              <a:spAutoFit/>
            </a:bodyPr>
            <a:lstStyle/>
            <a:p>
              <a:pPr algn="ctr"/>
              <a:r>
                <a:rPr lang="de-DE" sz="2000" b="1" dirty="0">
                  <a:solidFill>
                    <a:schemeClr val="bg1"/>
                  </a:solidFill>
                </a:rPr>
                <a:t>GT</a:t>
              </a:r>
            </a:p>
            <a:p>
              <a:pPr algn="ctr"/>
              <a:r>
                <a:rPr lang="de-DE" sz="2000" b="1" dirty="0">
                  <a:solidFill>
                    <a:schemeClr val="bg1"/>
                  </a:solidFill>
                </a:rPr>
                <a:t>1,2 GW</a:t>
              </a:r>
            </a:p>
          </p:txBody>
        </p:sp>
        <p:cxnSp>
          <p:nvCxnSpPr>
            <p:cNvPr id="15" name="Gerade Verbindung mit Pfeil 14"/>
            <p:cNvCxnSpPr/>
            <p:nvPr/>
          </p:nvCxnSpPr>
          <p:spPr bwMode="auto">
            <a:xfrm flipV="1">
              <a:off x="1986849" y="3609020"/>
              <a:ext cx="2189107" cy="1243014"/>
            </a:xfrm>
            <a:prstGeom prst="straightConnector1">
              <a:avLst/>
            </a:prstGeom>
            <a:solidFill>
              <a:schemeClr val="accent1"/>
            </a:solidFill>
            <a:ln w="1905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8" name="Textfeld 17"/>
          <p:cNvSpPr txBox="1"/>
          <p:nvPr/>
        </p:nvSpPr>
        <p:spPr>
          <a:xfrm>
            <a:off x="1026969" y="5996729"/>
            <a:ext cx="2773388" cy="338554"/>
          </a:xfrm>
          <a:prstGeom prst="rect">
            <a:avLst/>
          </a:prstGeom>
          <a:noFill/>
        </p:spPr>
        <p:txBody>
          <a:bodyPr wrap="none" rtlCol="0">
            <a:spAutoFit/>
          </a:bodyPr>
          <a:lstStyle/>
          <a:p>
            <a:r>
              <a:rPr lang="de-DE" b="1" dirty="0"/>
              <a:t>Vergütung über Netzumlagen</a:t>
            </a:r>
          </a:p>
        </p:txBody>
      </p:sp>
      <p:sp>
        <p:nvSpPr>
          <p:cNvPr id="11" name="Fußzeilenplatzhalter 10"/>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DA27481-C6BF-4381-B703-6A13F45EC656}"/>
              </a:ext>
            </a:extLst>
          </p:cNvPr>
          <p:cNvSpPr>
            <a:spLocks noGrp="1"/>
          </p:cNvSpPr>
          <p:nvPr>
            <p:ph type="sldNum" sz="quarter" idx="12"/>
          </p:nvPr>
        </p:nvSpPr>
        <p:spPr/>
        <p:txBody>
          <a:bodyPr/>
          <a:lstStyle/>
          <a:p>
            <a:pPr>
              <a:defRPr/>
            </a:pPr>
            <a:fld id="{1C2867A0-F623-427E-AB3E-7CA64D419047}" type="slidenum">
              <a:rPr lang="de-DE" altLang="de-DE" smtClean="0"/>
              <a:pPr>
                <a:defRPr/>
              </a:pPr>
              <a:t>234</a:t>
            </a:fld>
            <a:endParaRPr lang="de-DE" altLang="de-DE"/>
          </a:p>
        </p:txBody>
      </p:sp>
    </p:spTree>
    <p:extLst>
      <p:ext uri="{BB962C8B-B14F-4D97-AF65-F5344CB8AC3E}">
        <p14:creationId xmlns:p14="http://schemas.microsoft.com/office/powerpoint/2010/main" val="358258068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circle(out)">
                                      <p:cBhvr>
                                        <p:cTn id="7" dur="2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out)">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circle(out)">
                                      <p:cBhvr>
                                        <p:cTn id="17" dur="20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circle(out)">
                                      <p:cBhvr>
                                        <p:cTn id="22" dur="20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out)">
                                      <p:cBhvr>
                                        <p:cTn id="27" dur="20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circle(out)">
                                      <p:cBhvr>
                                        <p:cTn id="3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Entwicklung der Treibhausgasemissionen </a:t>
            </a:r>
          </a:p>
        </p:txBody>
      </p:sp>
      <p:pic>
        <p:nvPicPr>
          <p:cNvPr id="2" name="Grafik 1"/>
          <p:cNvPicPr>
            <a:picLocks noChangeAspect="1"/>
          </p:cNvPicPr>
          <p:nvPr/>
        </p:nvPicPr>
        <p:blipFill>
          <a:blip r:embed="rId3"/>
          <a:stretch>
            <a:fillRect/>
          </a:stretch>
        </p:blipFill>
        <p:spPr>
          <a:xfrm>
            <a:off x="251520" y="980728"/>
            <a:ext cx="8640960" cy="5248622"/>
          </a:xfrm>
          <a:prstGeom prst="rect">
            <a:avLst/>
          </a:prstGeom>
        </p:spPr>
      </p:pic>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7A9EAA3D-FC2E-4E43-AF1C-913D92EA97D0}"/>
              </a:ext>
            </a:extLst>
          </p:cNvPr>
          <p:cNvSpPr>
            <a:spLocks noGrp="1"/>
          </p:cNvSpPr>
          <p:nvPr>
            <p:ph type="sldNum" sz="quarter" idx="12"/>
          </p:nvPr>
        </p:nvSpPr>
        <p:spPr/>
        <p:txBody>
          <a:bodyPr/>
          <a:lstStyle/>
          <a:p>
            <a:pPr>
              <a:defRPr/>
            </a:pPr>
            <a:fld id="{1C2867A0-F623-427E-AB3E-7CA64D419047}" type="slidenum">
              <a:rPr lang="de-DE" altLang="de-DE" smtClean="0"/>
              <a:pPr>
                <a:defRPr/>
              </a:pPr>
              <a:t>235</a:t>
            </a:fld>
            <a:endParaRPr lang="de-DE" altLang="de-DE"/>
          </a:p>
        </p:txBody>
      </p:sp>
    </p:spTree>
    <p:extLst>
      <p:ext uri="{BB962C8B-B14F-4D97-AF65-F5344CB8AC3E}">
        <p14:creationId xmlns:p14="http://schemas.microsoft.com/office/powerpoint/2010/main" val="223492737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bwMode="auto">
          <a:xfrm>
            <a:off x="7613589" y="1282322"/>
            <a:ext cx="1314895" cy="413479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7" name="Rectangle 5"/>
          <p:cNvSpPr>
            <a:spLocks noChangeArrowheads="1"/>
          </p:cNvSpPr>
          <p:nvPr/>
        </p:nvSpPr>
        <p:spPr bwMode="auto">
          <a:xfrm>
            <a:off x="287338" y="0"/>
            <a:ext cx="8496300" cy="100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Primärenergieverbrauch Deutschland</a:t>
            </a:r>
          </a:p>
          <a:p>
            <a:pPr algn="ctr" eaLnBrk="1" hangingPunct="1">
              <a:defRPr/>
            </a:pPr>
            <a:r>
              <a:rPr lang="de-DE" altLang="de-DE" sz="2400" dirty="0">
                <a:effectLst/>
                <a:latin typeface="Times New Roman" panose="02020603050405020304" pitchFamily="18" charset="0"/>
              </a:rPr>
              <a:t>3.500 TWh </a:t>
            </a:r>
            <a:r>
              <a:rPr lang="de-DE" altLang="de-DE" sz="2400" baseline="-25000" dirty="0" err="1">
                <a:effectLst/>
                <a:latin typeface="Times New Roman" panose="02020603050405020304" pitchFamily="18" charset="0"/>
              </a:rPr>
              <a:t>th</a:t>
            </a:r>
            <a:endParaRPr lang="de-DE" altLang="de-DE" sz="2400" baseline="-25000" dirty="0">
              <a:effectLst/>
              <a:latin typeface="Times New Roman" panose="02020603050405020304" pitchFamily="18" charset="0"/>
            </a:endParaRPr>
          </a:p>
        </p:txBody>
      </p:sp>
      <p:pic>
        <p:nvPicPr>
          <p:cNvPr id="2" name="Grafik 1"/>
          <p:cNvPicPr>
            <a:picLocks noChangeAspect="1"/>
          </p:cNvPicPr>
          <p:nvPr/>
        </p:nvPicPr>
        <p:blipFill>
          <a:blip r:embed="rId3"/>
          <a:stretch>
            <a:fillRect/>
          </a:stretch>
        </p:blipFill>
        <p:spPr>
          <a:xfrm>
            <a:off x="196765" y="1282322"/>
            <a:ext cx="7416824" cy="4536960"/>
          </a:xfrm>
          <a:prstGeom prst="rect">
            <a:avLst/>
          </a:prstGeom>
        </p:spPr>
      </p:pic>
      <p:cxnSp>
        <p:nvCxnSpPr>
          <p:cNvPr id="6" name="Gerader Verbinder 5"/>
          <p:cNvCxnSpPr/>
          <p:nvPr/>
        </p:nvCxnSpPr>
        <p:spPr bwMode="auto">
          <a:xfrm>
            <a:off x="6552220" y="5434986"/>
            <a:ext cx="2016224"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feld 12"/>
          <p:cNvSpPr txBox="1"/>
          <p:nvPr/>
        </p:nvSpPr>
        <p:spPr>
          <a:xfrm>
            <a:off x="7286185" y="5434986"/>
            <a:ext cx="492443" cy="276999"/>
          </a:xfrm>
          <a:prstGeom prst="rect">
            <a:avLst/>
          </a:prstGeom>
          <a:noFill/>
        </p:spPr>
        <p:txBody>
          <a:bodyPr wrap="none" rtlCol="0">
            <a:spAutoFit/>
          </a:bodyPr>
          <a:lstStyle/>
          <a:p>
            <a:r>
              <a:rPr lang="de-DE" sz="1200" dirty="0"/>
              <a:t>2030</a:t>
            </a:r>
          </a:p>
        </p:txBody>
      </p:sp>
      <p:sp>
        <p:nvSpPr>
          <p:cNvPr id="18" name="Textfeld 17"/>
          <p:cNvSpPr txBox="1"/>
          <p:nvPr/>
        </p:nvSpPr>
        <p:spPr>
          <a:xfrm>
            <a:off x="8224687" y="5430627"/>
            <a:ext cx="492443" cy="276999"/>
          </a:xfrm>
          <a:prstGeom prst="rect">
            <a:avLst/>
          </a:prstGeom>
          <a:noFill/>
        </p:spPr>
        <p:txBody>
          <a:bodyPr wrap="none" rtlCol="0">
            <a:spAutoFit/>
          </a:bodyPr>
          <a:lstStyle/>
          <a:p>
            <a:r>
              <a:rPr lang="de-DE" sz="1200" dirty="0"/>
              <a:t>2040</a:t>
            </a:r>
          </a:p>
        </p:txBody>
      </p:sp>
      <p:sp>
        <p:nvSpPr>
          <p:cNvPr id="20" name="Textfeld 19"/>
          <p:cNvSpPr txBox="1"/>
          <p:nvPr/>
        </p:nvSpPr>
        <p:spPr>
          <a:xfrm>
            <a:off x="1735491" y="3862662"/>
            <a:ext cx="2799997" cy="707886"/>
          </a:xfrm>
          <a:prstGeom prst="rect">
            <a:avLst/>
          </a:prstGeom>
          <a:noFill/>
        </p:spPr>
        <p:txBody>
          <a:bodyPr wrap="none" rtlCol="0">
            <a:spAutoFit/>
          </a:bodyPr>
          <a:lstStyle/>
          <a:p>
            <a:r>
              <a:rPr lang="de-DE" sz="2400" dirty="0">
                <a:solidFill>
                  <a:schemeClr val="bg1"/>
                </a:solidFill>
              </a:rPr>
              <a:t>Fossile Energieträger</a:t>
            </a:r>
          </a:p>
          <a:p>
            <a:pPr algn="ctr"/>
            <a:r>
              <a:rPr lang="de-DE" dirty="0">
                <a:solidFill>
                  <a:schemeClr val="bg1"/>
                </a:solidFill>
              </a:rPr>
              <a:t>Kohle, Erdgas, Erdöl </a:t>
            </a:r>
          </a:p>
        </p:txBody>
      </p:sp>
      <p:grpSp>
        <p:nvGrpSpPr>
          <p:cNvPr id="31" name="Gruppieren 30"/>
          <p:cNvGrpSpPr/>
          <p:nvPr/>
        </p:nvGrpSpPr>
        <p:grpSpPr>
          <a:xfrm>
            <a:off x="6544149" y="2060849"/>
            <a:ext cx="2492347" cy="3356270"/>
            <a:chOff x="6544149" y="2304248"/>
            <a:chExt cx="2492347" cy="3158341"/>
          </a:xfrm>
          <a:solidFill>
            <a:schemeClr val="bg2">
              <a:lumMod val="75000"/>
            </a:schemeClr>
          </a:solidFill>
        </p:grpSpPr>
        <p:sp>
          <p:nvSpPr>
            <p:cNvPr id="19" name="Gleichschenkliges Dreieck 18"/>
            <p:cNvSpPr/>
            <p:nvPr/>
          </p:nvSpPr>
          <p:spPr bwMode="auto">
            <a:xfrm>
              <a:off x="6552220" y="2304248"/>
              <a:ext cx="2484276" cy="3158341"/>
            </a:xfrm>
            <a:prstGeom prst="triangle">
              <a:avLst>
                <a:gd name="adj" fmla="val 0"/>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cxnSp>
          <p:nvCxnSpPr>
            <p:cNvPr id="22" name="Gerader Verbinder 21"/>
            <p:cNvCxnSpPr/>
            <p:nvPr/>
          </p:nvCxnSpPr>
          <p:spPr bwMode="auto">
            <a:xfrm flipV="1">
              <a:off x="6552220" y="4712990"/>
              <a:ext cx="1866401" cy="7912"/>
            </a:xfrm>
            <a:prstGeom prst="line">
              <a:avLst/>
            </a:prstGeom>
            <a:grp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Gerader Verbinder 25"/>
            <p:cNvCxnSpPr/>
            <p:nvPr/>
          </p:nvCxnSpPr>
          <p:spPr bwMode="auto">
            <a:xfrm>
              <a:off x="6552220" y="3219027"/>
              <a:ext cx="733965" cy="0"/>
            </a:xfrm>
            <a:prstGeom prst="line">
              <a:avLst/>
            </a:prstGeom>
            <a:grp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Gerader Verbinder 26"/>
            <p:cNvCxnSpPr/>
            <p:nvPr/>
          </p:nvCxnSpPr>
          <p:spPr bwMode="auto">
            <a:xfrm>
              <a:off x="6544149" y="3966058"/>
              <a:ext cx="1250209" cy="352"/>
            </a:xfrm>
            <a:prstGeom prst="line">
              <a:avLst/>
            </a:prstGeom>
            <a:grp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0" name="Gerader Verbinder 9"/>
          <p:cNvCxnSpPr/>
          <p:nvPr/>
        </p:nvCxnSpPr>
        <p:spPr bwMode="auto">
          <a:xfrm>
            <a:off x="683568" y="1484784"/>
            <a:ext cx="13662" cy="111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01F05BAA-5F45-498C-9294-08AF4A9E26AB}"/>
              </a:ext>
            </a:extLst>
          </p:cNvPr>
          <p:cNvSpPr>
            <a:spLocks noGrp="1"/>
          </p:cNvSpPr>
          <p:nvPr>
            <p:ph type="sldNum" sz="quarter" idx="12"/>
          </p:nvPr>
        </p:nvSpPr>
        <p:spPr/>
        <p:txBody>
          <a:bodyPr/>
          <a:lstStyle/>
          <a:p>
            <a:pPr>
              <a:defRPr/>
            </a:pPr>
            <a:fld id="{1C2867A0-F623-427E-AB3E-7CA64D419047}" type="slidenum">
              <a:rPr lang="de-DE" altLang="de-DE" smtClean="0"/>
              <a:pPr>
                <a:defRPr/>
              </a:pPr>
              <a:t>236</a:t>
            </a:fld>
            <a:endParaRPr lang="de-DE" altLang="de-DE"/>
          </a:p>
        </p:txBody>
      </p:sp>
    </p:spTree>
    <p:extLst>
      <p:ext uri="{BB962C8B-B14F-4D97-AF65-F5344CB8AC3E}">
        <p14:creationId xmlns:p14="http://schemas.microsoft.com/office/powerpoint/2010/main" val="153377369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140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900"/>
                                        <p:tgtEl>
                                          <p:spTgt spid="2"/>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6749"/>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circle(out)">
                                      <p:cBhvr>
                                        <p:cTn id="18"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287338" y="0"/>
            <a:ext cx="84963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Stromverbrauchverbrauch der Welt</a:t>
            </a:r>
          </a:p>
        </p:txBody>
      </p:sp>
      <p:pic>
        <p:nvPicPr>
          <p:cNvPr id="3" name="Grafik 2"/>
          <p:cNvPicPr>
            <a:picLocks noChangeAspect="1"/>
          </p:cNvPicPr>
          <p:nvPr/>
        </p:nvPicPr>
        <p:blipFill>
          <a:blip r:embed="rId3"/>
          <a:stretch>
            <a:fillRect/>
          </a:stretch>
        </p:blipFill>
        <p:spPr>
          <a:xfrm>
            <a:off x="341436" y="765175"/>
            <a:ext cx="8623051" cy="5465730"/>
          </a:xfrm>
          <a:prstGeom prst="rect">
            <a:avLst/>
          </a:prstGeom>
        </p:spPr>
      </p:pic>
      <p:cxnSp>
        <p:nvCxnSpPr>
          <p:cNvPr id="18" name="Gerader Verbinder 17"/>
          <p:cNvCxnSpPr/>
          <p:nvPr/>
        </p:nvCxnSpPr>
        <p:spPr bwMode="auto">
          <a:xfrm>
            <a:off x="3720262" y="2817622"/>
            <a:ext cx="1000328" cy="129717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Gerader Verbinder 21"/>
          <p:cNvCxnSpPr>
            <a:stCxn id="25" idx="2"/>
          </p:cNvCxnSpPr>
          <p:nvPr/>
        </p:nvCxnSpPr>
        <p:spPr bwMode="auto">
          <a:xfrm>
            <a:off x="4820366" y="2281518"/>
            <a:ext cx="633824" cy="78604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feld 20"/>
          <p:cNvSpPr txBox="1"/>
          <p:nvPr/>
        </p:nvSpPr>
        <p:spPr>
          <a:xfrm>
            <a:off x="2940111" y="2433970"/>
            <a:ext cx="1646605" cy="369332"/>
          </a:xfrm>
          <a:prstGeom prst="rect">
            <a:avLst/>
          </a:prstGeom>
          <a:solidFill>
            <a:schemeClr val="accent5"/>
          </a:solidFill>
        </p:spPr>
        <p:txBody>
          <a:bodyPr wrap="none" rtlCol="0">
            <a:spAutoFit/>
          </a:bodyPr>
          <a:lstStyle/>
          <a:p>
            <a:r>
              <a:rPr lang="de-DE" sz="1800" b="1" dirty="0"/>
              <a:t>Lateinamerika</a:t>
            </a:r>
          </a:p>
        </p:txBody>
      </p:sp>
      <p:sp>
        <p:nvSpPr>
          <p:cNvPr id="25" name="Textfeld 24"/>
          <p:cNvSpPr txBox="1"/>
          <p:nvPr/>
        </p:nvSpPr>
        <p:spPr>
          <a:xfrm>
            <a:off x="4401020" y="1912186"/>
            <a:ext cx="838691" cy="369332"/>
          </a:xfrm>
          <a:prstGeom prst="rect">
            <a:avLst/>
          </a:prstGeom>
          <a:solidFill>
            <a:srgbClr val="FF0066"/>
          </a:solidFill>
        </p:spPr>
        <p:txBody>
          <a:bodyPr wrap="none" rtlCol="0">
            <a:spAutoFit/>
          </a:bodyPr>
          <a:lstStyle/>
          <a:p>
            <a:r>
              <a:rPr lang="de-DE" sz="1800" b="1" dirty="0"/>
              <a:t>Afrika</a:t>
            </a:r>
          </a:p>
        </p:txBody>
      </p:sp>
      <p:sp>
        <p:nvSpPr>
          <p:cNvPr id="23" name="Textfeld 22"/>
          <p:cNvSpPr txBox="1"/>
          <p:nvPr/>
        </p:nvSpPr>
        <p:spPr>
          <a:xfrm>
            <a:off x="7184273" y="2988032"/>
            <a:ext cx="920445" cy="461665"/>
          </a:xfrm>
          <a:prstGeom prst="rect">
            <a:avLst/>
          </a:prstGeom>
          <a:noFill/>
        </p:spPr>
        <p:txBody>
          <a:bodyPr wrap="none" rtlCol="0">
            <a:spAutoFit/>
          </a:bodyPr>
          <a:lstStyle/>
          <a:p>
            <a:r>
              <a:rPr lang="de-DE" sz="2400" b="1" dirty="0"/>
              <a:t>Asien</a:t>
            </a:r>
          </a:p>
        </p:txBody>
      </p:sp>
      <p:sp>
        <p:nvSpPr>
          <p:cNvPr id="28" name="Textfeld 27"/>
          <p:cNvSpPr txBox="1"/>
          <p:nvPr/>
        </p:nvSpPr>
        <p:spPr>
          <a:xfrm>
            <a:off x="6838497" y="4234825"/>
            <a:ext cx="1518364" cy="369332"/>
          </a:xfrm>
          <a:prstGeom prst="rect">
            <a:avLst/>
          </a:prstGeom>
          <a:noFill/>
        </p:spPr>
        <p:txBody>
          <a:bodyPr wrap="none" rtlCol="0">
            <a:spAutoFit/>
          </a:bodyPr>
          <a:lstStyle/>
          <a:p>
            <a:r>
              <a:rPr lang="de-DE" sz="1800" b="1" dirty="0"/>
              <a:t>Nordamerika</a:t>
            </a:r>
          </a:p>
        </p:txBody>
      </p:sp>
      <p:sp>
        <p:nvSpPr>
          <p:cNvPr id="30" name="Textfeld 29"/>
          <p:cNvSpPr txBox="1"/>
          <p:nvPr/>
        </p:nvSpPr>
        <p:spPr>
          <a:xfrm>
            <a:off x="7140282" y="5014890"/>
            <a:ext cx="858212" cy="338554"/>
          </a:xfrm>
          <a:prstGeom prst="rect">
            <a:avLst/>
          </a:prstGeom>
          <a:solidFill>
            <a:schemeClr val="bg1"/>
          </a:solidFill>
        </p:spPr>
        <p:txBody>
          <a:bodyPr wrap="square" rtlCol="0">
            <a:spAutoFit/>
          </a:bodyPr>
          <a:lstStyle/>
          <a:p>
            <a:r>
              <a:rPr lang="de-DE" b="1" dirty="0"/>
              <a:t>Europa</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D5096CD4-B23D-4673-B405-0FF4F5A0AEBC}"/>
              </a:ext>
            </a:extLst>
          </p:cNvPr>
          <p:cNvSpPr>
            <a:spLocks noGrp="1"/>
          </p:cNvSpPr>
          <p:nvPr>
            <p:ph type="sldNum" sz="quarter" idx="12"/>
          </p:nvPr>
        </p:nvSpPr>
        <p:spPr/>
        <p:txBody>
          <a:bodyPr/>
          <a:lstStyle/>
          <a:p>
            <a:pPr>
              <a:defRPr/>
            </a:pPr>
            <a:fld id="{1C2867A0-F623-427E-AB3E-7CA64D419047}" type="slidenum">
              <a:rPr lang="de-DE" altLang="de-DE" smtClean="0"/>
              <a:pPr>
                <a:defRPr/>
              </a:pPr>
              <a:t>237</a:t>
            </a:fld>
            <a:endParaRPr lang="de-DE" altLang="de-DE"/>
          </a:p>
        </p:txBody>
      </p:sp>
    </p:spTree>
    <p:extLst>
      <p:ext uri="{BB962C8B-B14F-4D97-AF65-F5344CB8AC3E}">
        <p14:creationId xmlns:p14="http://schemas.microsoft.com/office/powerpoint/2010/main" val="409045967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par>
                                <p:cTn id="8" presetID="6" presetClass="entr" presetSubtype="16" fill="hold" grpId="0" nodeType="withEffect">
                                  <p:stCondLst>
                                    <p:cond delay="3900"/>
                                  </p:stCondLst>
                                  <p:childTnLst>
                                    <p:set>
                                      <p:cBhvr>
                                        <p:cTn id="9" dur="1" fill="hold">
                                          <p:stCondLst>
                                            <p:cond delay="0"/>
                                          </p:stCondLst>
                                        </p:cTn>
                                        <p:tgtEl>
                                          <p:spTgt spid="30"/>
                                        </p:tgtEl>
                                        <p:attrNameLst>
                                          <p:attrName>style.visibility</p:attrName>
                                        </p:attrNameLst>
                                      </p:cBhvr>
                                      <p:to>
                                        <p:strVal val="visible"/>
                                      </p:to>
                                    </p:set>
                                    <p:animEffect transition="in" filter="circle(in)">
                                      <p:cBhvr>
                                        <p:cTn id="10" dur="2000"/>
                                        <p:tgtEl>
                                          <p:spTgt spid="30"/>
                                        </p:tgtEl>
                                      </p:cBhvr>
                                    </p:animEffect>
                                  </p:childTnLst>
                                </p:cTn>
                              </p:par>
                              <p:par>
                                <p:cTn id="11" presetID="6" presetClass="entr" presetSubtype="16" fill="hold" grpId="0" nodeType="withEffect">
                                  <p:stCondLst>
                                    <p:cond delay="5900"/>
                                  </p:stCondLst>
                                  <p:childTnLst>
                                    <p:set>
                                      <p:cBhvr>
                                        <p:cTn id="12" dur="1" fill="hold">
                                          <p:stCondLst>
                                            <p:cond delay="0"/>
                                          </p:stCondLst>
                                        </p:cTn>
                                        <p:tgtEl>
                                          <p:spTgt spid="28"/>
                                        </p:tgtEl>
                                        <p:attrNameLst>
                                          <p:attrName>style.visibility</p:attrName>
                                        </p:attrNameLst>
                                      </p:cBhvr>
                                      <p:to>
                                        <p:strVal val="visible"/>
                                      </p:to>
                                    </p:set>
                                    <p:animEffect transition="in" filter="circle(in)">
                                      <p:cBhvr>
                                        <p:cTn id="13" dur="2000"/>
                                        <p:tgtEl>
                                          <p:spTgt spid="28"/>
                                        </p:tgtEl>
                                      </p:cBhvr>
                                    </p:animEffect>
                                  </p:childTnLst>
                                </p:cTn>
                              </p:par>
                              <p:par>
                                <p:cTn id="14" presetID="6" presetClass="entr" presetSubtype="16" fill="hold" grpId="0" nodeType="withEffect">
                                  <p:stCondLst>
                                    <p:cond delay="7800"/>
                                  </p:stCondLst>
                                  <p:childTnLst>
                                    <p:set>
                                      <p:cBhvr>
                                        <p:cTn id="15" dur="1" fill="hold">
                                          <p:stCondLst>
                                            <p:cond delay="0"/>
                                          </p:stCondLst>
                                        </p:cTn>
                                        <p:tgtEl>
                                          <p:spTgt spid="23"/>
                                        </p:tgtEl>
                                        <p:attrNameLst>
                                          <p:attrName>style.visibility</p:attrName>
                                        </p:attrNameLst>
                                      </p:cBhvr>
                                      <p:to>
                                        <p:strVal val="visible"/>
                                      </p:to>
                                    </p:set>
                                    <p:animEffect transition="in" filter="circle(in)">
                                      <p:cBhvr>
                                        <p:cTn id="16" dur="2000"/>
                                        <p:tgtEl>
                                          <p:spTgt spid="23"/>
                                        </p:tgtEl>
                                      </p:cBhvr>
                                    </p:animEffect>
                                  </p:childTnLst>
                                </p:cTn>
                              </p:par>
                              <p:par>
                                <p:cTn id="17" presetID="6" presetClass="entr" presetSubtype="16" fill="hold" grpId="0" nodeType="withEffect">
                                  <p:stCondLst>
                                    <p:cond delay="12100"/>
                                  </p:stCondLst>
                                  <p:childTnLst>
                                    <p:set>
                                      <p:cBhvr>
                                        <p:cTn id="18" dur="1" fill="hold">
                                          <p:stCondLst>
                                            <p:cond delay="0"/>
                                          </p:stCondLst>
                                        </p:cTn>
                                        <p:tgtEl>
                                          <p:spTgt spid="21"/>
                                        </p:tgtEl>
                                        <p:attrNameLst>
                                          <p:attrName>style.visibility</p:attrName>
                                        </p:attrNameLst>
                                      </p:cBhvr>
                                      <p:to>
                                        <p:strVal val="visible"/>
                                      </p:to>
                                    </p:set>
                                    <p:animEffect transition="in" filter="circle(in)">
                                      <p:cBhvr>
                                        <p:cTn id="19" dur="2000"/>
                                        <p:tgtEl>
                                          <p:spTgt spid="21"/>
                                        </p:tgtEl>
                                      </p:cBhvr>
                                    </p:animEffect>
                                  </p:childTnLst>
                                </p:cTn>
                              </p:par>
                              <p:par>
                                <p:cTn id="20" presetID="6" presetClass="entr" presetSubtype="16" fill="hold" nodeType="withEffect">
                                  <p:stCondLst>
                                    <p:cond delay="12200"/>
                                  </p:stCondLst>
                                  <p:childTnLst>
                                    <p:set>
                                      <p:cBhvr>
                                        <p:cTn id="21" dur="1" fill="hold">
                                          <p:stCondLst>
                                            <p:cond delay="0"/>
                                          </p:stCondLst>
                                        </p:cTn>
                                        <p:tgtEl>
                                          <p:spTgt spid="18"/>
                                        </p:tgtEl>
                                        <p:attrNameLst>
                                          <p:attrName>style.visibility</p:attrName>
                                        </p:attrNameLst>
                                      </p:cBhvr>
                                      <p:to>
                                        <p:strVal val="visible"/>
                                      </p:to>
                                    </p:set>
                                    <p:animEffect transition="in" filter="circle(in)">
                                      <p:cBhvr>
                                        <p:cTn id="22" dur="2000"/>
                                        <p:tgtEl>
                                          <p:spTgt spid="18"/>
                                        </p:tgtEl>
                                      </p:cBhvr>
                                    </p:animEffect>
                                  </p:childTnLst>
                                </p:cTn>
                              </p:par>
                              <p:par>
                                <p:cTn id="23" presetID="6" presetClass="entr" presetSubtype="16" fill="hold" grpId="0" nodeType="withEffect">
                                  <p:stCondLst>
                                    <p:cond delay="16600"/>
                                  </p:stCondLst>
                                  <p:childTnLst>
                                    <p:set>
                                      <p:cBhvr>
                                        <p:cTn id="24" dur="1" fill="hold">
                                          <p:stCondLst>
                                            <p:cond delay="0"/>
                                          </p:stCondLst>
                                        </p:cTn>
                                        <p:tgtEl>
                                          <p:spTgt spid="25"/>
                                        </p:tgtEl>
                                        <p:attrNameLst>
                                          <p:attrName>style.visibility</p:attrName>
                                        </p:attrNameLst>
                                      </p:cBhvr>
                                      <p:to>
                                        <p:strVal val="visible"/>
                                      </p:to>
                                    </p:set>
                                    <p:animEffect transition="in" filter="circle(in)">
                                      <p:cBhvr>
                                        <p:cTn id="25" dur="2000"/>
                                        <p:tgtEl>
                                          <p:spTgt spid="25"/>
                                        </p:tgtEl>
                                      </p:cBhvr>
                                    </p:animEffect>
                                  </p:childTnLst>
                                </p:cTn>
                              </p:par>
                              <p:par>
                                <p:cTn id="26" presetID="6" presetClass="entr" presetSubtype="16" fill="hold" nodeType="withEffect">
                                  <p:stCondLst>
                                    <p:cond delay="16600"/>
                                  </p:stCondLst>
                                  <p:childTnLst>
                                    <p:set>
                                      <p:cBhvr>
                                        <p:cTn id="27" dur="1" fill="hold">
                                          <p:stCondLst>
                                            <p:cond delay="0"/>
                                          </p:stCondLst>
                                        </p:cTn>
                                        <p:tgtEl>
                                          <p:spTgt spid="22"/>
                                        </p:tgtEl>
                                        <p:attrNameLst>
                                          <p:attrName>style.visibility</p:attrName>
                                        </p:attrNameLst>
                                      </p:cBhvr>
                                      <p:to>
                                        <p:strVal val="visible"/>
                                      </p:to>
                                    </p:set>
                                    <p:animEffect transition="in" filter="circle(in)">
                                      <p:cBhvr>
                                        <p:cTn id="28"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3" grpId="0"/>
      <p:bldP spid="28" grpId="0"/>
      <p:bldP spid="30"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9" name="Rectangle 5"/>
          <p:cNvSpPr>
            <a:spLocks noChangeArrowheads="1"/>
          </p:cNvSpPr>
          <p:nvPr/>
        </p:nvSpPr>
        <p:spPr bwMode="auto">
          <a:xfrm>
            <a:off x="287338" y="0"/>
            <a:ext cx="84963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Klimaerwärmung</a:t>
            </a:r>
          </a:p>
        </p:txBody>
      </p:sp>
      <p:pic>
        <p:nvPicPr>
          <p:cNvPr id="47109" name="Picture 8" descr="Puls_Abb_1_Groen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728663"/>
            <a:ext cx="8496300" cy="553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6FB1550A-826C-4237-86C8-339B21320135}"/>
              </a:ext>
            </a:extLst>
          </p:cNvPr>
          <p:cNvSpPr>
            <a:spLocks noGrp="1"/>
          </p:cNvSpPr>
          <p:nvPr>
            <p:ph type="sldNum" sz="quarter" idx="12"/>
          </p:nvPr>
        </p:nvSpPr>
        <p:spPr/>
        <p:txBody>
          <a:bodyPr/>
          <a:lstStyle/>
          <a:p>
            <a:pPr>
              <a:defRPr/>
            </a:pPr>
            <a:fld id="{1C2867A0-F623-427E-AB3E-7CA64D419047}" type="slidenum">
              <a:rPr lang="de-DE" altLang="de-DE" smtClean="0"/>
              <a:pPr>
                <a:defRPr/>
              </a:pPr>
              <a:t>238</a:t>
            </a:fld>
            <a:endParaRPr lang="de-DE" altLang="de-DE"/>
          </a:p>
        </p:txBody>
      </p:sp>
    </p:spTree>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65" name="Picture 19" descr="Erdbahnparam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1808163"/>
            <a:ext cx="7019925" cy="4177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AutoShape 2" descr="2Q=="/>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600"/>
          </a:p>
        </p:txBody>
      </p:sp>
      <p:sp>
        <p:nvSpPr>
          <p:cNvPr id="49157" name="AutoShape 3" descr="2Q=="/>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600"/>
          </a:p>
        </p:txBody>
      </p:sp>
      <p:sp>
        <p:nvSpPr>
          <p:cNvPr id="49158" name="AutoShape 4" descr="2Q=="/>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endParaRPr lang="de-DE" altLang="de-DE" sz="1600"/>
          </a:p>
        </p:txBody>
      </p:sp>
      <p:sp>
        <p:nvSpPr>
          <p:cNvPr id="650248" name="Rectangle 8"/>
          <p:cNvSpPr>
            <a:spLocks noChangeArrowheads="1"/>
          </p:cNvSpPr>
          <p:nvPr/>
        </p:nvSpPr>
        <p:spPr bwMode="auto">
          <a:xfrm>
            <a:off x="0" y="0"/>
            <a:ext cx="9144000"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Der lange Zyklus</a:t>
            </a:r>
          </a:p>
        </p:txBody>
      </p:sp>
      <p:pic>
        <p:nvPicPr>
          <p:cNvPr id="49160"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7400" y="404813"/>
            <a:ext cx="1835150" cy="259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61" name="Text Box 12"/>
          <p:cNvSpPr txBox="1">
            <a:spLocks noChangeArrowheads="1"/>
          </p:cNvSpPr>
          <p:nvPr/>
        </p:nvSpPr>
        <p:spPr bwMode="auto">
          <a:xfrm>
            <a:off x="717550" y="765175"/>
            <a:ext cx="5465763"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gn="ctr">
              <a:lnSpc>
                <a:spcPct val="100000"/>
              </a:lnSpc>
              <a:spcBef>
                <a:spcPct val="0"/>
              </a:spcBef>
              <a:buClrTx/>
              <a:buSzTx/>
              <a:buFontTx/>
              <a:buNone/>
            </a:pPr>
            <a:r>
              <a:rPr lang="de-DE" altLang="de-DE" sz="2800" b="1" dirty="0">
                <a:solidFill>
                  <a:srgbClr val="C00000"/>
                </a:solidFill>
              </a:rPr>
              <a:t>Die Temperatur auf der Erde wird</a:t>
            </a:r>
          </a:p>
          <a:p>
            <a:pPr algn="ctr">
              <a:lnSpc>
                <a:spcPct val="100000"/>
              </a:lnSpc>
              <a:spcBef>
                <a:spcPct val="0"/>
              </a:spcBef>
              <a:buClrTx/>
              <a:buSzTx/>
              <a:buFontTx/>
              <a:buNone/>
            </a:pPr>
            <a:r>
              <a:rPr lang="de-DE" altLang="de-DE" sz="2800" b="1" dirty="0">
                <a:solidFill>
                  <a:srgbClr val="C00000"/>
                </a:solidFill>
              </a:rPr>
              <a:t>von der Sonne beeinflusst</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30F353CF-9EF6-4C4B-8E55-78E6D170CB00}"/>
              </a:ext>
            </a:extLst>
          </p:cNvPr>
          <p:cNvSpPr>
            <a:spLocks noGrp="1"/>
          </p:cNvSpPr>
          <p:nvPr>
            <p:ph type="sldNum" sz="quarter" idx="12"/>
          </p:nvPr>
        </p:nvSpPr>
        <p:spPr/>
        <p:txBody>
          <a:bodyPr/>
          <a:lstStyle/>
          <a:p>
            <a:pPr>
              <a:defRPr/>
            </a:pPr>
            <a:fld id="{1C2867A0-F623-427E-AB3E-7CA64D419047}" type="slidenum">
              <a:rPr lang="de-DE" altLang="de-DE" smtClean="0"/>
              <a:pPr>
                <a:defRPr/>
              </a:pPr>
              <a:t>239</a:t>
            </a:fld>
            <a:endParaRPr lang="de-DE" altLang="de-DE"/>
          </a:p>
        </p:txBody>
      </p:sp>
    </p:spTree>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49161"/>
                                        </p:tgtEl>
                                        <p:attrNameLst>
                                          <p:attrName>style.visibility</p:attrName>
                                        </p:attrNameLst>
                                      </p:cBhvr>
                                      <p:to>
                                        <p:strVal val="visible"/>
                                      </p:to>
                                    </p:set>
                                    <p:animEffect transition="in" filter="fade">
                                      <p:cBhvr>
                                        <p:cTn id="7" dur="3000"/>
                                        <p:tgtEl>
                                          <p:spTgt spid="49161"/>
                                        </p:tgtEl>
                                      </p:cBhvr>
                                    </p:animEffect>
                                    <p:anim calcmode="lin" valueType="num">
                                      <p:cBhvr>
                                        <p:cTn id="8" dur="3000" fill="hold"/>
                                        <p:tgtEl>
                                          <p:spTgt spid="49161"/>
                                        </p:tgtEl>
                                        <p:attrNameLst>
                                          <p:attrName>ppt_x</p:attrName>
                                        </p:attrNameLst>
                                      </p:cBhvr>
                                      <p:tavLst>
                                        <p:tav tm="0">
                                          <p:val>
                                            <p:strVal val="#ppt_x"/>
                                          </p:val>
                                        </p:tav>
                                        <p:tav tm="100000">
                                          <p:val>
                                            <p:strVal val="#ppt_x"/>
                                          </p:val>
                                        </p:tav>
                                      </p:tavLst>
                                    </p:anim>
                                    <p:anim calcmode="lin" valueType="num">
                                      <p:cBhvr>
                                        <p:cTn id="9" dur="3000" fill="hold"/>
                                        <p:tgtEl>
                                          <p:spTgt spid="49161"/>
                                        </p:tgtEl>
                                        <p:attrNameLst>
                                          <p:attrName>ppt_y</p:attrName>
                                        </p:attrNameLst>
                                      </p:cBhvr>
                                      <p:tavLst>
                                        <p:tav tm="0">
                                          <p:val>
                                            <p:strVal val="#ppt_y+.1"/>
                                          </p:val>
                                        </p:tav>
                                        <p:tav tm="100000">
                                          <p:val>
                                            <p:strVal val="#ppt_y"/>
                                          </p:val>
                                        </p:tav>
                                      </p:tavLst>
                                    </p:anim>
                                  </p:childTnLst>
                                </p:cTn>
                              </p:par>
                            </p:childTnLst>
                          </p:cTn>
                        </p:par>
                        <p:par>
                          <p:cTn id="10" fill="hold">
                            <p:stCondLst>
                              <p:cond delay="4000"/>
                            </p:stCondLst>
                            <p:childTnLst>
                              <p:par>
                                <p:cTn id="11" presetID="42" presetClass="entr" presetSubtype="0" fill="hold" nodeType="afterEffect">
                                  <p:stCondLst>
                                    <p:cond delay="2000"/>
                                  </p:stCondLst>
                                  <p:childTnLst>
                                    <p:set>
                                      <p:cBhvr>
                                        <p:cTn id="12" dur="1" fill="hold">
                                          <p:stCondLst>
                                            <p:cond delay="0"/>
                                          </p:stCondLst>
                                        </p:cTn>
                                        <p:tgtEl>
                                          <p:spTgt spid="49165"/>
                                        </p:tgtEl>
                                        <p:attrNameLst>
                                          <p:attrName>style.visibility</p:attrName>
                                        </p:attrNameLst>
                                      </p:cBhvr>
                                      <p:to>
                                        <p:strVal val="visible"/>
                                      </p:to>
                                    </p:set>
                                    <p:animEffect transition="in" filter="fade">
                                      <p:cBhvr>
                                        <p:cTn id="13" dur="3000"/>
                                        <p:tgtEl>
                                          <p:spTgt spid="49165"/>
                                        </p:tgtEl>
                                      </p:cBhvr>
                                    </p:animEffect>
                                    <p:anim calcmode="lin" valueType="num">
                                      <p:cBhvr>
                                        <p:cTn id="14" dur="3000" fill="hold"/>
                                        <p:tgtEl>
                                          <p:spTgt spid="49165"/>
                                        </p:tgtEl>
                                        <p:attrNameLst>
                                          <p:attrName>ppt_x</p:attrName>
                                        </p:attrNameLst>
                                      </p:cBhvr>
                                      <p:tavLst>
                                        <p:tav tm="0">
                                          <p:val>
                                            <p:strVal val="#ppt_x"/>
                                          </p:val>
                                        </p:tav>
                                        <p:tav tm="100000">
                                          <p:val>
                                            <p:strVal val="#ppt_x"/>
                                          </p:val>
                                        </p:tav>
                                      </p:tavLst>
                                    </p:anim>
                                    <p:anim calcmode="lin" valueType="num">
                                      <p:cBhvr>
                                        <p:cTn id="15" dur="3000" fill="hold"/>
                                        <p:tgtEl>
                                          <p:spTgt spid="49165"/>
                                        </p:tgtEl>
                                        <p:attrNameLst>
                                          <p:attrName>ppt_y</p:attrName>
                                        </p:attrNameLst>
                                      </p:cBhvr>
                                      <p:tavLst>
                                        <p:tav tm="0">
                                          <p:val>
                                            <p:strVal val="#ppt_y+.1"/>
                                          </p:val>
                                        </p:tav>
                                        <p:tav tm="100000">
                                          <p:val>
                                            <p:strVal val="#ppt_y"/>
                                          </p:val>
                                        </p:tav>
                                      </p:tavLst>
                                    </p:anim>
                                  </p:childTnLst>
                                </p:cTn>
                              </p:par>
                            </p:childTnLst>
                          </p:cTn>
                        </p:par>
                        <p:par>
                          <p:cTn id="16" fill="hold">
                            <p:stCondLst>
                              <p:cond delay="9000"/>
                            </p:stCondLst>
                            <p:childTnLst>
                              <p:par>
                                <p:cTn id="17" presetID="42" presetClass="entr" presetSubtype="0" fill="hold" nodeType="afterEffect">
                                  <p:stCondLst>
                                    <p:cond delay="12000"/>
                                  </p:stCondLst>
                                  <p:childTnLst>
                                    <p:set>
                                      <p:cBhvr>
                                        <p:cTn id="18" dur="1" fill="hold">
                                          <p:stCondLst>
                                            <p:cond delay="0"/>
                                          </p:stCondLst>
                                        </p:cTn>
                                        <p:tgtEl>
                                          <p:spTgt spid="49160"/>
                                        </p:tgtEl>
                                        <p:attrNameLst>
                                          <p:attrName>style.visibility</p:attrName>
                                        </p:attrNameLst>
                                      </p:cBhvr>
                                      <p:to>
                                        <p:strVal val="visible"/>
                                      </p:to>
                                    </p:set>
                                    <p:animEffect transition="in" filter="fade">
                                      <p:cBhvr>
                                        <p:cTn id="19" dur="3000"/>
                                        <p:tgtEl>
                                          <p:spTgt spid="49160"/>
                                        </p:tgtEl>
                                      </p:cBhvr>
                                    </p:animEffect>
                                    <p:anim calcmode="lin" valueType="num">
                                      <p:cBhvr>
                                        <p:cTn id="20" dur="3000" fill="hold"/>
                                        <p:tgtEl>
                                          <p:spTgt spid="49160"/>
                                        </p:tgtEl>
                                        <p:attrNameLst>
                                          <p:attrName>ppt_x</p:attrName>
                                        </p:attrNameLst>
                                      </p:cBhvr>
                                      <p:tavLst>
                                        <p:tav tm="0">
                                          <p:val>
                                            <p:strVal val="#ppt_x"/>
                                          </p:val>
                                        </p:tav>
                                        <p:tav tm="100000">
                                          <p:val>
                                            <p:strVal val="#ppt_x"/>
                                          </p:val>
                                        </p:tav>
                                      </p:tavLst>
                                    </p:anim>
                                    <p:anim calcmode="lin" valueType="num">
                                      <p:cBhvr>
                                        <p:cTn id="21" dur="3000" fill="hold"/>
                                        <p:tgtEl>
                                          <p:spTgt spid="491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1" grpId="0"/>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Klimaziele</a:t>
            </a:r>
            <a:endParaRPr lang="de-DE" altLang="de-DE" dirty="0">
              <a:solidFill>
                <a:schemeClr val="tx2"/>
              </a:solidFill>
            </a:endParaRPr>
          </a:p>
        </p:txBody>
      </p:sp>
      <p:sp>
        <p:nvSpPr>
          <p:cNvPr id="5" name="Rechteck 4"/>
          <p:cNvSpPr/>
          <p:nvPr/>
        </p:nvSpPr>
        <p:spPr>
          <a:xfrm>
            <a:off x="302612" y="1055793"/>
            <a:ext cx="8563125" cy="4585871"/>
          </a:xfrm>
          <a:prstGeom prst="rect">
            <a:avLst/>
          </a:prstGeom>
          <a:solidFill>
            <a:schemeClr val="bg1"/>
          </a:solidFill>
        </p:spPr>
        <p:txBody>
          <a:bodyPr wrap="square">
            <a:spAutoFit/>
          </a:bodyPr>
          <a:lstStyle/>
          <a:p>
            <a:pPr>
              <a:spcAft>
                <a:spcPts val="0"/>
              </a:spcAft>
            </a:pPr>
            <a:endParaRPr lang="de-DE" sz="1200"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Senkung der Treibhausgase um 80 %  bis 2030 bezogen auf den </a:t>
            </a:r>
            <a:r>
              <a:rPr lang="de-DE" sz="2000" b="1" dirty="0">
                <a:ea typeface="Calibri" panose="020F0502020204030204" pitchFamily="34" charset="0"/>
              </a:rPr>
              <a:t>Endenergieverbrauch </a:t>
            </a:r>
            <a:r>
              <a:rPr lang="de-DE" sz="2000" dirty="0">
                <a:ea typeface="Calibri" panose="020F0502020204030204" pitchFamily="34" charset="0"/>
              </a:rPr>
              <a:t>von </a:t>
            </a:r>
            <a:r>
              <a:rPr lang="de-DE" sz="2000" b="1" dirty="0">
                <a:ea typeface="Calibri" panose="020F0502020204030204" pitchFamily="34" charset="0"/>
              </a:rPr>
              <a:t>2.500 TWh </a:t>
            </a:r>
            <a:r>
              <a:rPr lang="de-DE" sz="1800" b="1" dirty="0">
                <a:solidFill>
                  <a:srgbClr val="C00000"/>
                </a:solidFill>
                <a:ea typeface="Calibri" panose="020F0502020204030204" pitchFamily="34" charset="0"/>
              </a:rPr>
              <a:t>(Pariser Klimaziele)</a:t>
            </a:r>
            <a:r>
              <a:rPr lang="de-DE" sz="2000" b="1" dirty="0">
                <a:solidFill>
                  <a:srgbClr val="C00000"/>
                </a:solidFill>
                <a:ea typeface="Calibri" panose="020F0502020204030204" pitchFamily="34" charset="0"/>
              </a:rPr>
              <a:t> </a:t>
            </a:r>
            <a:endParaRPr lang="de-DE" sz="2000" b="1" dirty="0">
              <a:ea typeface="Calibri" panose="020F0502020204030204" pitchFamily="34" charset="0"/>
            </a:endParaRPr>
          </a:p>
          <a:p>
            <a:pPr marL="342900" lvl="0" indent="-342900">
              <a:spcAft>
                <a:spcPts val="0"/>
              </a:spcAft>
              <a:buFont typeface="+mj-lt"/>
              <a:buAutoNum type="arabicPeriod"/>
            </a:pPr>
            <a:endParaRPr lang="de-DE"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solidFill>
                  <a:schemeClr val="accent2"/>
                </a:solidFill>
                <a:ea typeface="Calibri" panose="020F0502020204030204" pitchFamily="34" charset="0"/>
              </a:rPr>
              <a:t>Senkung der Treibhausgase um 65% bis 2030, bezogen auf den </a:t>
            </a:r>
            <a:r>
              <a:rPr lang="de-DE" sz="2000" b="1" dirty="0">
                <a:solidFill>
                  <a:schemeClr val="accent2"/>
                </a:solidFill>
                <a:ea typeface="Calibri" panose="020F0502020204030204" pitchFamily="34" charset="0"/>
              </a:rPr>
              <a:t>Endenergieverbrauch </a:t>
            </a:r>
            <a:r>
              <a:rPr lang="de-DE" sz="2000" dirty="0">
                <a:solidFill>
                  <a:schemeClr val="accent2"/>
                </a:solidFill>
                <a:ea typeface="Calibri" panose="020F0502020204030204" pitchFamily="34" charset="0"/>
              </a:rPr>
              <a:t>von </a:t>
            </a:r>
            <a:r>
              <a:rPr lang="de-DE" sz="2000" b="1" dirty="0">
                <a:solidFill>
                  <a:schemeClr val="accent2"/>
                </a:solidFill>
                <a:ea typeface="Calibri" panose="020F0502020204030204" pitchFamily="34" charset="0"/>
              </a:rPr>
              <a:t>2.500 TWh </a:t>
            </a:r>
            <a:r>
              <a:rPr lang="de-DE" sz="1800" b="1" dirty="0">
                <a:solidFill>
                  <a:srgbClr val="C00000"/>
                </a:solidFill>
                <a:ea typeface="Calibri" panose="020F0502020204030204" pitchFamily="34" charset="0"/>
              </a:rPr>
              <a:t>(Deutsches Klimaschutzgesetz) </a:t>
            </a:r>
          </a:p>
          <a:p>
            <a:pPr marL="342900" lvl="0" indent="-342900">
              <a:spcAft>
                <a:spcPts val="0"/>
              </a:spcAft>
              <a:buFont typeface="+mj-lt"/>
              <a:buAutoNum type="arabicPeriod"/>
            </a:pPr>
            <a:endParaRPr lang="de-DE"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80% des Stromes aus erneuerbaren Energien bis 2030 </a:t>
            </a:r>
            <a:r>
              <a:rPr lang="de-DE" sz="2000" dirty="0">
                <a:solidFill>
                  <a:srgbClr val="C00000"/>
                </a:solidFill>
                <a:ea typeface="Calibri" panose="020F0502020204030204" pitchFamily="34" charset="0"/>
              </a:rPr>
              <a:t> </a:t>
            </a:r>
            <a:r>
              <a:rPr lang="de-DE" sz="2000" dirty="0">
                <a:ea typeface="Calibri" panose="020F0502020204030204" pitchFamily="34" charset="0"/>
              </a:rPr>
              <a:t>bezogen auf einen </a:t>
            </a:r>
            <a:r>
              <a:rPr lang="de-DE" sz="2000" b="1" dirty="0">
                <a:ea typeface="Calibri" panose="020F0502020204030204" pitchFamily="34" charset="0"/>
              </a:rPr>
              <a:t>Strombedarf  </a:t>
            </a:r>
            <a:r>
              <a:rPr lang="de-DE" sz="2000" dirty="0">
                <a:ea typeface="Calibri" panose="020F0502020204030204" pitchFamily="34" charset="0"/>
              </a:rPr>
              <a:t>von  </a:t>
            </a:r>
            <a:r>
              <a:rPr lang="de-DE" sz="2000" b="1" dirty="0">
                <a:ea typeface="Calibri" panose="020F0502020204030204" pitchFamily="34" charset="0"/>
              </a:rPr>
              <a:t>715 TWh </a:t>
            </a:r>
            <a:r>
              <a:rPr lang="de-DE" sz="1800" b="1" dirty="0">
                <a:solidFill>
                  <a:srgbClr val="C00000"/>
                </a:solidFill>
                <a:ea typeface="Calibri" panose="020F0502020204030204" pitchFamily="34" charset="0"/>
              </a:rPr>
              <a:t>(Koalitionsvertrag) </a:t>
            </a:r>
          </a:p>
          <a:p>
            <a:pPr marL="342900" lvl="0" indent="-342900">
              <a:spcAft>
                <a:spcPts val="0"/>
              </a:spcAft>
              <a:buFont typeface="+mj-lt"/>
              <a:buAutoNum type="arabicPeriod"/>
            </a:pPr>
            <a:endParaRPr lang="de-DE"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Ausstieg aus Kohle bis 2030</a:t>
            </a:r>
            <a:r>
              <a:rPr lang="de-DE" sz="2000" b="1" dirty="0">
                <a:solidFill>
                  <a:srgbClr val="C00000"/>
                </a:solidFill>
                <a:ea typeface="Calibri" panose="020F0502020204030204" pitchFamily="34" charset="0"/>
              </a:rPr>
              <a:t> </a:t>
            </a:r>
            <a:r>
              <a:rPr lang="de-DE" sz="2000" dirty="0">
                <a:ea typeface="Calibri" panose="020F0502020204030204" pitchFamily="34" charset="0"/>
              </a:rPr>
              <a:t>bezogen auf die </a:t>
            </a:r>
            <a:r>
              <a:rPr lang="de-DE" sz="2000" b="1" dirty="0">
                <a:ea typeface="Calibri" panose="020F0502020204030204" pitchFamily="34" charset="0"/>
              </a:rPr>
              <a:t>Stromerzeugung </a:t>
            </a:r>
            <a:r>
              <a:rPr lang="de-DE" sz="1800" b="1" dirty="0">
                <a:solidFill>
                  <a:srgbClr val="C00000"/>
                </a:solidFill>
                <a:ea typeface="Calibri" panose="020F0502020204030204" pitchFamily="34" charset="0"/>
              </a:rPr>
              <a:t>(angestrebtes Ziel im Koalitionsvertrag)  </a:t>
            </a:r>
          </a:p>
          <a:p>
            <a:pPr lvl="0">
              <a:spcAft>
                <a:spcPts val="0"/>
              </a:spcAft>
            </a:pPr>
            <a:endParaRPr lang="de-DE" b="1" dirty="0">
              <a:solidFill>
                <a:srgbClr val="C00000"/>
              </a:solidFill>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Senkung der Treibhausgase um 55% bis 2030</a:t>
            </a:r>
            <a:r>
              <a:rPr lang="de-DE" sz="1800" dirty="0">
                <a:ea typeface="Calibri" panose="020F0502020204030204" pitchFamily="34" charset="0"/>
              </a:rPr>
              <a:t>, </a:t>
            </a:r>
            <a:r>
              <a:rPr lang="de-DE" sz="1800" b="1" dirty="0">
                <a:solidFill>
                  <a:srgbClr val="C00000"/>
                </a:solidFill>
                <a:ea typeface="Calibri" panose="020F0502020204030204" pitchFamily="34" charset="0"/>
              </a:rPr>
              <a:t>(EU-Klimaschutzgesetz) </a:t>
            </a:r>
          </a:p>
          <a:p>
            <a:pPr lvl="0">
              <a:spcAft>
                <a:spcPts val="0"/>
              </a:spcAft>
            </a:pPr>
            <a:endParaRPr lang="de-DE" sz="1800" b="1" dirty="0">
              <a:solidFill>
                <a:srgbClr val="C00000"/>
              </a:solidFill>
              <a:ea typeface="Calibri" panose="020F0502020204030204" pitchFamily="34" charset="0"/>
            </a:endParaRPr>
          </a:p>
          <a:p>
            <a:pPr lvl="0">
              <a:spcAft>
                <a:spcPts val="0"/>
              </a:spcAft>
            </a:pPr>
            <a:r>
              <a:rPr lang="de-DE" sz="1800" dirty="0">
                <a:ea typeface="Calibri" panose="020F0502020204030204" pitchFamily="34" charset="0"/>
              </a:rPr>
              <a:t>6.   42,5 % EE Anlagen bis 2030 auf der Endenergieverbrauch </a:t>
            </a:r>
            <a:r>
              <a:rPr lang="de-DE" b="1" dirty="0">
                <a:solidFill>
                  <a:srgbClr val="C00000"/>
                </a:solidFill>
                <a:ea typeface="Calibri" panose="020F0502020204030204" pitchFamily="34" charset="0"/>
              </a:rPr>
              <a:t>(EU-</a:t>
            </a:r>
            <a:r>
              <a:rPr lang="de-DE" b="1" dirty="0" err="1">
                <a:solidFill>
                  <a:srgbClr val="C00000"/>
                </a:solidFill>
                <a:ea typeface="Calibri" panose="020F0502020204030204" pitchFamily="34" charset="0"/>
              </a:rPr>
              <a:t>Richtline</a:t>
            </a:r>
            <a:r>
              <a:rPr lang="de-DE" b="1" dirty="0">
                <a:solidFill>
                  <a:srgbClr val="C00000"/>
                </a:solidFill>
                <a:ea typeface="Calibri" panose="020F0502020204030204" pitchFamily="34" charset="0"/>
              </a:rPr>
              <a:t> vom 12.09.23)</a:t>
            </a:r>
            <a:endParaRPr lang="de-DE" sz="2400" dirty="0">
              <a:ea typeface="Calibri" panose="020F0502020204030204" pitchFamily="34" charset="0"/>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691697BA-4DD3-4A2A-B398-E2197E699C3C}"/>
              </a:ext>
            </a:extLst>
          </p:cNvPr>
          <p:cNvSpPr>
            <a:spLocks noGrp="1"/>
          </p:cNvSpPr>
          <p:nvPr>
            <p:ph type="sldNum" sz="quarter" idx="12"/>
          </p:nvPr>
        </p:nvSpPr>
        <p:spPr/>
        <p:txBody>
          <a:bodyPr/>
          <a:lstStyle/>
          <a:p>
            <a:pPr>
              <a:defRPr/>
            </a:pPr>
            <a:fld id="{1C2867A0-F623-427E-AB3E-7CA64D419047}" type="slidenum">
              <a:rPr lang="de-DE" altLang="de-DE" smtClean="0"/>
              <a:pPr>
                <a:defRPr/>
              </a:pPr>
              <a:t>240</a:t>
            </a:fld>
            <a:endParaRPr lang="de-DE" altLang="de-DE"/>
          </a:p>
        </p:txBody>
      </p:sp>
    </p:spTree>
    <p:extLst>
      <p:ext uri="{BB962C8B-B14F-4D97-AF65-F5344CB8AC3E}">
        <p14:creationId xmlns:p14="http://schemas.microsoft.com/office/powerpoint/2010/main" val="100906422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ircle(out)">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circle(out)">
                                      <p:cBhvr>
                                        <p:cTn id="12" dur="20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circle(out)">
                                      <p:cBhvr>
                                        <p:cTn id="17" dur="20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circle(out)">
                                      <p:cBhvr>
                                        <p:cTn id="22" dur="20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animEffect transition="in" filter="circle(out)">
                                      <p:cBhvr>
                                        <p:cTn id="27" dur="2000"/>
                                        <p:tgtEl>
                                          <p:spTgt spid="5">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nodeType="clickEffect">
                                  <p:stCondLst>
                                    <p:cond delay="0"/>
                                  </p:stCondLst>
                                  <p:childTnLst>
                                    <p:set>
                                      <p:cBhvr>
                                        <p:cTn id="31" dur="1" fill="hold">
                                          <p:stCondLst>
                                            <p:cond delay="0"/>
                                          </p:stCondLst>
                                        </p:cTn>
                                        <p:tgtEl>
                                          <p:spTgt spid="5">
                                            <p:txEl>
                                              <p:pRg st="11" end="11"/>
                                            </p:txEl>
                                          </p:spTgt>
                                        </p:tgtEl>
                                        <p:attrNameLst>
                                          <p:attrName>style.visibility</p:attrName>
                                        </p:attrNameLst>
                                      </p:cBhvr>
                                      <p:to>
                                        <p:strVal val="visible"/>
                                      </p:to>
                                    </p:set>
                                    <p:animEffect transition="in" filter="circle(out)">
                                      <p:cBhvr>
                                        <p:cTn id="32" dur="20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altLang="de-DE" sz="3200" dirty="0">
                <a:solidFill>
                  <a:schemeClr val="tx2"/>
                </a:solidFill>
              </a:rPr>
              <a:t>Wichtige Gesetze und Verordnungen im Klimaschutz</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691697BA-4DD3-4A2A-B398-E2197E699C3C}"/>
              </a:ext>
            </a:extLst>
          </p:cNvPr>
          <p:cNvSpPr>
            <a:spLocks noGrp="1"/>
          </p:cNvSpPr>
          <p:nvPr>
            <p:ph type="sldNum" sz="quarter" idx="12"/>
          </p:nvPr>
        </p:nvSpPr>
        <p:spPr/>
        <p:txBody>
          <a:bodyPr/>
          <a:lstStyle/>
          <a:p>
            <a:pPr>
              <a:defRPr/>
            </a:pPr>
            <a:fld id="{1C2867A0-F623-427E-AB3E-7CA64D419047}" type="slidenum">
              <a:rPr lang="de-DE" altLang="de-DE" smtClean="0"/>
              <a:pPr>
                <a:defRPr/>
              </a:pPr>
              <a:t>241</a:t>
            </a:fld>
            <a:endParaRPr lang="de-DE" altLang="de-DE"/>
          </a:p>
        </p:txBody>
      </p:sp>
      <p:sp>
        <p:nvSpPr>
          <p:cNvPr id="4" name="Rectangle 1">
            <a:extLst>
              <a:ext uri="{FF2B5EF4-FFF2-40B4-BE49-F238E27FC236}">
                <a16:creationId xmlns:a16="http://schemas.microsoft.com/office/drawing/2014/main" id="{5B26D304-2B6B-43D9-A960-B554FC29446D}"/>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8" name="Textfeld 7">
            <a:extLst>
              <a:ext uri="{FF2B5EF4-FFF2-40B4-BE49-F238E27FC236}">
                <a16:creationId xmlns:a16="http://schemas.microsoft.com/office/drawing/2014/main" id="{BEC2F9D0-AA92-41D1-8915-907F5A81DF22}"/>
              </a:ext>
            </a:extLst>
          </p:cNvPr>
          <p:cNvSpPr txBox="1"/>
          <p:nvPr/>
        </p:nvSpPr>
        <p:spPr>
          <a:xfrm>
            <a:off x="137681" y="228600"/>
            <a:ext cx="8943486" cy="58785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2000" b="1" dirty="0">
              <a:solidFill>
                <a:srgbClr val="0A0A0A"/>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8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Senkung der Treibhausgase um 80 %  bis 2030 bezogen auf den </a:t>
            </a: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Endenergieverbrauch </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von   </a:t>
            </a: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2.500 TWh (Pariser Klimaziele) </a:t>
            </a:r>
            <a:endParaRPr kumimoji="0" lang="de-DE" altLang="de-DE" sz="8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Bundes-Klimaschutzgesetz (KSG):</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Das zentrale Klimaschutzgesetz, das Klimaneutralität bis 2045 als verbindliches Ziel festlegt.</a:t>
            </a:r>
            <a:endParaRPr kumimoji="0" lang="de-DE" altLang="de-DE" sz="1400" b="0" i="0" u="none" strike="noStrike" cap="none" normalizeH="0" baseline="0" dirty="0">
              <a:ln>
                <a:noFill/>
              </a:ln>
              <a:solidFill>
                <a:srgbClr val="0A0A0A"/>
              </a:solidFill>
              <a:effectLst/>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hlinkClick r:id="rId3"/>
              </a:rPr>
              <a:t>Grundgesetz</a:t>
            </a:r>
            <a:r>
              <a:rPr kumimoji="0" lang="de-DE" altLang="de-DE" sz="1400" b="1" i="0" u="none" strike="noStrike" cap="none" normalizeH="0" baseline="0" dirty="0">
                <a:ln>
                  <a:noFill/>
                </a:ln>
                <a:solidFill>
                  <a:srgbClr val="0A0A0A"/>
                </a:solidFill>
                <a:effectLst/>
                <a:ea typeface="Calibri" panose="020F0502020204030204" pitchFamily="34" charset="0"/>
              </a:rPr>
              <a:t> (Art. 20a GG):</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Verankert den Klimaschutz als Staatsziel.</a:t>
            </a:r>
            <a:endParaRPr kumimoji="0" lang="de-DE" altLang="de-DE" sz="1400" b="0" i="0" u="none" strike="noStrike" cap="none" normalizeH="0" baseline="0" dirty="0">
              <a:ln>
                <a:noFill/>
              </a:ln>
              <a:solidFill>
                <a:srgbClr val="0A0A0A"/>
              </a:solidFill>
              <a:effectLst/>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hlinkClick r:id="rId4"/>
              </a:rPr>
              <a:t>Treibhausgas-Emissionshandelsgesetz</a:t>
            </a:r>
            <a:r>
              <a:rPr kumimoji="0" lang="de-DE" altLang="de-DE" sz="1400" b="1" i="0" u="none" strike="noStrike" cap="none" normalizeH="0" baseline="0" dirty="0">
                <a:ln>
                  <a:noFill/>
                </a:ln>
                <a:solidFill>
                  <a:srgbClr val="0A0A0A"/>
                </a:solidFill>
                <a:effectLst/>
                <a:ea typeface="Calibri" panose="020F0502020204030204" pitchFamily="34" charset="0"/>
              </a:rPr>
              <a:t> (TEHG):</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Regelt den CO2-Preis für Industrie und Energie.</a:t>
            </a:r>
            <a:endParaRPr kumimoji="0" lang="de-DE" altLang="de-DE" sz="1400" b="0" i="0" u="none" strike="noStrike" cap="none" normalizeH="0" baseline="0" dirty="0">
              <a:ln>
                <a:noFill/>
              </a:ln>
              <a:solidFill>
                <a:srgbClr val="0A0A0A"/>
              </a:solidFill>
              <a:effectLst/>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hlinkClick r:id="rId5"/>
              </a:rPr>
              <a:t>Brennstoffemissionshandelsgesetz</a:t>
            </a:r>
            <a:r>
              <a:rPr kumimoji="0" lang="de-DE" altLang="de-DE" sz="1400" b="1" i="0" u="none" strike="noStrike" cap="none" normalizeH="0" baseline="0" dirty="0">
                <a:ln>
                  <a:noFill/>
                </a:ln>
                <a:solidFill>
                  <a:srgbClr val="0A0A0A"/>
                </a:solidFill>
                <a:effectLst/>
                <a:ea typeface="Calibri" panose="020F0502020204030204" pitchFamily="34" charset="0"/>
              </a:rPr>
              <a:t> (BEHG):</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Einführung einer CO2-Bepreisung für Wärme und Verkehr.</a:t>
            </a:r>
            <a:endParaRPr kumimoji="0" lang="de-DE" altLang="de-DE" sz="1400" b="0" i="0" u="none" strike="noStrike" cap="none" normalizeH="0" baseline="0" dirty="0">
              <a:ln>
                <a:noFill/>
              </a:ln>
              <a:solidFill>
                <a:srgbClr val="0A0A0A"/>
              </a:solidFill>
              <a:effectLst/>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hlinkClick r:id="rId6"/>
              </a:rPr>
              <a:t>Gebäudeenergiegesetz</a:t>
            </a:r>
            <a:r>
              <a:rPr kumimoji="0" lang="de-DE" altLang="de-DE" sz="1400" b="1" i="0" u="none" strike="noStrike" cap="none" normalizeH="0" baseline="0" dirty="0">
                <a:ln>
                  <a:noFill/>
                </a:ln>
                <a:solidFill>
                  <a:srgbClr val="0A0A0A"/>
                </a:solidFill>
                <a:effectLst/>
                <a:ea typeface="Calibri" panose="020F0502020204030204" pitchFamily="34" charset="0"/>
              </a:rPr>
              <a:t> (GEG):</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Vorgaben für nachhaltiges Heizen und Energieeffizienz in Gebäuden.</a:t>
            </a:r>
            <a:endParaRPr kumimoji="0" lang="de-DE" altLang="de-DE" sz="1400" b="0" i="0" u="none" strike="noStrike" cap="none" normalizeH="0" baseline="0" dirty="0">
              <a:ln>
                <a:noFill/>
              </a:ln>
              <a:solidFill>
                <a:srgbClr val="0A0A0A"/>
              </a:solidFill>
              <a:effectLst/>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hlinkClick r:id="rId7"/>
              </a:rPr>
              <a:t>Erneuerbare-Energien-Gesetz</a:t>
            </a:r>
            <a:r>
              <a:rPr kumimoji="0" lang="de-DE" altLang="de-DE" sz="1400" b="1" i="0" u="none" strike="noStrike" cap="none" normalizeH="0" baseline="0" dirty="0">
                <a:ln>
                  <a:noFill/>
                </a:ln>
                <a:solidFill>
                  <a:srgbClr val="0A0A0A"/>
                </a:solidFill>
                <a:effectLst/>
                <a:ea typeface="Calibri" panose="020F0502020204030204" pitchFamily="34" charset="0"/>
              </a:rPr>
              <a:t> (EEG):</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Fördert den Ausbau erneuerbarer Energien.</a:t>
            </a:r>
            <a:endParaRPr kumimoji="0" lang="de-DE" altLang="de-DE" sz="1400" b="0" i="0" u="none" strike="noStrike" cap="none" normalizeH="0" baseline="0" dirty="0">
              <a:ln>
                <a:noFill/>
              </a:ln>
              <a:solidFill>
                <a:srgbClr val="0A0A0A"/>
              </a:solidFill>
              <a:effectLst/>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EU-Klimagesetz (Verordnung 2021/1119):</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Verbindliches Ziel der EU zur Senkung der Netto-Treibhausgase um mindestens 55 % bis 2030.</a:t>
            </a:r>
            <a:endParaRPr kumimoji="0" lang="de-DE" altLang="de-DE" sz="1400" b="0" i="0" u="none" strike="noStrike" cap="none" normalizeH="0" baseline="0" dirty="0">
              <a:ln>
                <a:noFill/>
              </a:ln>
              <a:solidFill>
                <a:srgbClr val="0A0A0A"/>
              </a:solidFill>
              <a:effectLst/>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EU-Lastenteilungsverordnung (2018/842):</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Verbindliche jährliche Treibhausgasemissionsziele für Mitgliedsstaaten.</a:t>
            </a:r>
            <a:endParaRPr kumimoji="0" lang="de-DE" altLang="de-DE" sz="1400" b="0" i="0" u="none" strike="noStrike" cap="none" normalizeH="0" baseline="0" dirty="0">
              <a:ln>
                <a:noFill/>
              </a:ln>
              <a:solidFill>
                <a:schemeClr val="tx1"/>
              </a:solidFill>
              <a:effectLst/>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1"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EU-Verpackungsverordnung:</a:t>
            </a: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Setzt Recyclingquoten und Anforderungen an Verpackungen</a:t>
            </a:r>
          </a:p>
          <a:p>
            <a:pPr marL="342900" lvl="0" indent="-342900">
              <a:lnSpc>
                <a:spcPts val="1800"/>
              </a:lnSpc>
              <a:spcAft>
                <a:spcPts val="900"/>
              </a:spcAft>
              <a:buSzPts val="1000"/>
              <a:buFont typeface="Symbol" panose="05050102010706020507" pitchFamily="18" charset="2"/>
              <a:buChar char=""/>
              <a:tabLst>
                <a:tab pos="457200" algn="l"/>
              </a:tabLst>
            </a:pPr>
            <a:r>
              <a:rPr lang="de-DE" b="1" dirty="0">
                <a:solidFill>
                  <a:srgbClr val="0A0A0A"/>
                </a:solidFill>
                <a:effectLst/>
                <a:latin typeface="Arial" panose="020B0604020202020204" pitchFamily="34" charset="0"/>
                <a:ea typeface="Calibri" panose="020F0502020204030204" pitchFamily="34" charset="0"/>
              </a:rPr>
              <a:t>Ausstieg aus Kohle bis 2030</a:t>
            </a:r>
            <a:r>
              <a:rPr lang="de-DE" b="0" dirty="0">
                <a:solidFill>
                  <a:srgbClr val="0A0A0A"/>
                </a:solidFill>
                <a:effectLst/>
                <a:latin typeface="Arial" panose="020B0604020202020204" pitchFamily="34" charset="0"/>
                <a:ea typeface="Calibri" panose="020F0502020204030204" pitchFamily="34" charset="0"/>
              </a:rPr>
              <a:t> </a:t>
            </a:r>
            <a:r>
              <a:rPr lang="de-DE" b="1" dirty="0">
                <a:solidFill>
                  <a:srgbClr val="0A0A0A"/>
                </a:solidFill>
                <a:effectLst/>
                <a:latin typeface="Arial" panose="020B0604020202020204" pitchFamily="34" charset="0"/>
                <a:ea typeface="Calibri" panose="020F0502020204030204" pitchFamily="34" charset="0"/>
              </a:rPr>
              <a:t>bezogen auf die </a:t>
            </a:r>
            <a:r>
              <a:rPr lang="de-DE" b="0" dirty="0">
                <a:solidFill>
                  <a:srgbClr val="0A0A0A"/>
                </a:solidFill>
                <a:effectLst/>
                <a:latin typeface="Arial" panose="020B0604020202020204" pitchFamily="34" charset="0"/>
                <a:ea typeface="Calibri" panose="020F0502020204030204" pitchFamily="34" charset="0"/>
              </a:rPr>
              <a:t>Stromerzeugung (angestrebtes Ziel im Koalitionsvertrag) </a:t>
            </a:r>
            <a:endParaRPr lang="de-DE" dirty="0">
              <a:solidFill>
                <a:srgbClr val="0A0A0A"/>
              </a:solidFill>
              <a:effectLst/>
              <a:latin typeface="Calibri" panose="020F0502020204030204" pitchFamily="34" charset="0"/>
              <a:ea typeface="Calibri" panose="020F050202020403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de-DE" b="1" dirty="0">
                <a:solidFill>
                  <a:srgbClr val="0A0A0A"/>
                </a:solidFill>
                <a:effectLst/>
                <a:latin typeface="Arial" panose="020B0604020202020204" pitchFamily="34" charset="0"/>
                <a:ea typeface="Calibri" panose="020F0502020204030204" pitchFamily="34" charset="0"/>
              </a:rPr>
              <a:t>42,5 % EE Anlagen bis 2030 auf der Endenergieverbrauch </a:t>
            </a:r>
            <a:r>
              <a:rPr lang="de-DE" b="0" dirty="0">
                <a:solidFill>
                  <a:srgbClr val="0A0A0A"/>
                </a:solidFill>
                <a:effectLst/>
                <a:latin typeface="Arial" panose="020B0604020202020204" pitchFamily="34" charset="0"/>
                <a:ea typeface="Calibri" panose="020F0502020204030204" pitchFamily="34" charset="0"/>
              </a:rPr>
              <a:t>(EU-Richtline vom 12.09.2 </a:t>
            </a:r>
            <a:endParaRPr lang="de-DE" dirty="0">
              <a:solidFill>
                <a:srgbClr val="0A0A0A"/>
              </a:solidFill>
              <a:effectLst/>
              <a:latin typeface="Calibri" panose="020F0502020204030204" pitchFamily="34" charset="0"/>
              <a:ea typeface="Calibri" panose="020F050202020403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b="0" i="0" u="none" strike="noStrike" cap="none" normalizeH="0" baseline="0" dirty="0">
                <a:ln>
                  <a:noFill/>
                </a:ln>
                <a:solidFill>
                  <a:srgbClr val="0A0A0A"/>
                </a:solidFill>
                <a:effectLst/>
                <a:latin typeface="Arial" panose="020B0604020202020204" pitchFamily="34" charset="0"/>
                <a:ea typeface="Calibri" panose="020F0502020204030204" pitchFamily="34" charset="0"/>
                <a:cs typeface="Arial" panose="020B0604020202020204" pitchFamily="34" charset="0"/>
              </a:rPr>
              <a:t>. </a:t>
            </a:r>
            <a:endParaRPr kumimoji="0" lang="de-DE" altLang="de-DE" sz="800" b="0" i="0" u="none" strike="noStrike" cap="none" normalizeH="0" baseline="0" dirty="0">
              <a:ln>
                <a:noFill/>
              </a:ln>
              <a:solidFill>
                <a:schemeClr val="tx1"/>
              </a:solidFill>
              <a:effectLst/>
            </a:endParaRPr>
          </a:p>
        </p:txBody>
      </p:sp>
      <p:sp>
        <p:nvSpPr>
          <p:cNvPr id="10" name="Textfeld 9">
            <a:extLst>
              <a:ext uri="{FF2B5EF4-FFF2-40B4-BE49-F238E27FC236}">
                <a16:creationId xmlns:a16="http://schemas.microsoft.com/office/drawing/2014/main" id="{22DF36CB-63AD-4DF1-B041-DD165F26FCAD}"/>
              </a:ext>
            </a:extLst>
          </p:cNvPr>
          <p:cNvSpPr txBox="1"/>
          <p:nvPr/>
        </p:nvSpPr>
        <p:spPr>
          <a:xfrm>
            <a:off x="326391" y="5708909"/>
            <a:ext cx="8424936" cy="584775"/>
          </a:xfrm>
          <a:prstGeom prst="rect">
            <a:avLst/>
          </a:prstGeom>
          <a:noFill/>
        </p:spPr>
        <p:txBody>
          <a:bodyPr wrap="square">
            <a:spAutoFit/>
          </a:bodyPr>
          <a:lstStyle/>
          <a:p>
            <a:r>
              <a:rPr lang="de-DE" sz="1600" b="1" dirty="0">
                <a:solidFill>
                  <a:srgbClr val="C00000"/>
                </a:solidFill>
                <a:effectLst/>
                <a:latin typeface="Arial" panose="020B0604020202020204" pitchFamily="34" charset="0"/>
                <a:ea typeface="Calibri" panose="020F0502020204030204" pitchFamily="34" charset="0"/>
              </a:rPr>
              <a:t>Die Einhaltung der Ziele wird jährlich evaluiert. Das Bundesverfassungsgericht hat zudem betont, dass der Klimaschutz eine verfassungsrechtliche Pflicht darstellt. </a:t>
            </a:r>
            <a:endParaRPr lang="de-DE" sz="105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5712526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7" name="Rectangle 3"/>
          <p:cNvSpPr>
            <a:spLocks noChangeArrowheads="1"/>
          </p:cNvSpPr>
          <p:nvPr/>
        </p:nvSpPr>
        <p:spPr bwMode="auto">
          <a:xfrm>
            <a:off x="137681" y="81268"/>
            <a:ext cx="88929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Klimaziele</a:t>
            </a:r>
            <a:endParaRPr lang="de-DE" altLang="de-DE" dirty="0">
              <a:solidFill>
                <a:schemeClr val="tx2"/>
              </a:solidFill>
            </a:endParaRPr>
          </a:p>
        </p:txBody>
      </p:sp>
      <p:sp>
        <p:nvSpPr>
          <p:cNvPr id="5" name="Rechteck 4"/>
          <p:cNvSpPr/>
          <p:nvPr/>
        </p:nvSpPr>
        <p:spPr>
          <a:xfrm>
            <a:off x="302612" y="1055793"/>
            <a:ext cx="8563125" cy="4647426"/>
          </a:xfrm>
          <a:prstGeom prst="rect">
            <a:avLst/>
          </a:prstGeom>
          <a:solidFill>
            <a:schemeClr val="bg1"/>
          </a:solidFill>
        </p:spPr>
        <p:txBody>
          <a:bodyPr wrap="square">
            <a:spAutoFit/>
          </a:bodyPr>
          <a:lstStyle/>
          <a:p>
            <a:pPr>
              <a:spcAft>
                <a:spcPts val="0"/>
              </a:spcAft>
            </a:pPr>
            <a:endParaRPr lang="de-DE" sz="1200"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Senkung der Treibhausgase um 80 %  bis 2030 bezogen auf den </a:t>
            </a:r>
            <a:r>
              <a:rPr lang="de-DE" sz="2000" b="1" dirty="0">
                <a:ea typeface="Calibri" panose="020F0502020204030204" pitchFamily="34" charset="0"/>
              </a:rPr>
              <a:t>Endenergieverbrauch </a:t>
            </a:r>
            <a:r>
              <a:rPr lang="de-DE" sz="2000" dirty="0">
                <a:ea typeface="Calibri" panose="020F0502020204030204" pitchFamily="34" charset="0"/>
              </a:rPr>
              <a:t>von </a:t>
            </a:r>
            <a:r>
              <a:rPr lang="de-DE" sz="2000" b="1" dirty="0">
                <a:ea typeface="Calibri" panose="020F0502020204030204" pitchFamily="34" charset="0"/>
              </a:rPr>
              <a:t>2.500 TWh </a:t>
            </a:r>
            <a:r>
              <a:rPr lang="de-DE" sz="2000" b="1" dirty="0">
                <a:solidFill>
                  <a:srgbClr val="C00000"/>
                </a:solidFill>
                <a:ea typeface="Calibri" panose="020F0502020204030204" pitchFamily="34" charset="0"/>
              </a:rPr>
              <a:t>(Pariser Klimaziele) </a:t>
            </a:r>
            <a:endParaRPr lang="de-DE" sz="2000" b="1" dirty="0">
              <a:ea typeface="Calibri" panose="020F0502020204030204" pitchFamily="34" charset="0"/>
            </a:endParaRPr>
          </a:p>
          <a:p>
            <a:pPr marL="342900" lvl="0" indent="-342900">
              <a:spcAft>
                <a:spcPts val="0"/>
              </a:spcAft>
              <a:buFont typeface="+mj-lt"/>
              <a:buAutoNum type="arabicPeriod"/>
            </a:pPr>
            <a:endParaRPr lang="de-DE"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Senkung der Treibhausgase um 65% bis 2030, bezogen auf den </a:t>
            </a:r>
            <a:r>
              <a:rPr lang="de-DE" sz="2000" b="1" dirty="0">
                <a:ea typeface="Calibri" panose="020F0502020204030204" pitchFamily="34" charset="0"/>
              </a:rPr>
              <a:t>Endenergieverbrauch </a:t>
            </a:r>
            <a:r>
              <a:rPr lang="de-DE" sz="2000" dirty="0">
                <a:ea typeface="Calibri" panose="020F0502020204030204" pitchFamily="34" charset="0"/>
              </a:rPr>
              <a:t>von </a:t>
            </a:r>
            <a:r>
              <a:rPr lang="de-DE" sz="2000" b="1" dirty="0">
                <a:ea typeface="Calibri" panose="020F0502020204030204" pitchFamily="34" charset="0"/>
              </a:rPr>
              <a:t>2.500 TWh </a:t>
            </a:r>
            <a:r>
              <a:rPr lang="de-DE" sz="2400" b="1" dirty="0">
                <a:solidFill>
                  <a:srgbClr val="C00000"/>
                </a:solidFill>
                <a:ea typeface="Calibri" panose="020F0502020204030204" pitchFamily="34" charset="0"/>
              </a:rPr>
              <a:t>(</a:t>
            </a:r>
            <a:r>
              <a:rPr lang="de-DE" sz="2000" b="1" dirty="0">
                <a:solidFill>
                  <a:srgbClr val="C00000"/>
                </a:solidFill>
                <a:ea typeface="Calibri" panose="020F0502020204030204" pitchFamily="34" charset="0"/>
              </a:rPr>
              <a:t>Deutsches Klimaschutzgesetz)</a:t>
            </a:r>
            <a:r>
              <a:rPr lang="de-DE" sz="2000" dirty="0">
                <a:ea typeface="Calibri" panose="020F0502020204030204" pitchFamily="34" charset="0"/>
              </a:rPr>
              <a:t> </a:t>
            </a:r>
            <a:endParaRPr lang="de-DE" sz="2000" b="1" dirty="0">
              <a:ea typeface="Calibri" panose="020F0502020204030204" pitchFamily="34" charset="0"/>
            </a:endParaRPr>
          </a:p>
          <a:p>
            <a:pPr marL="342900" lvl="0" indent="-342900">
              <a:spcAft>
                <a:spcPts val="0"/>
              </a:spcAft>
              <a:buFont typeface="+mj-lt"/>
              <a:buAutoNum type="arabicPeriod"/>
            </a:pPr>
            <a:endParaRPr lang="de-DE"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80% des Stromes aus erneuerbaren Energien bis 2030 </a:t>
            </a:r>
            <a:r>
              <a:rPr lang="de-DE" sz="2000" dirty="0">
                <a:solidFill>
                  <a:srgbClr val="C00000"/>
                </a:solidFill>
                <a:ea typeface="Calibri" panose="020F0502020204030204" pitchFamily="34" charset="0"/>
              </a:rPr>
              <a:t> </a:t>
            </a:r>
            <a:r>
              <a:rPr lang="de-DE" sz="2000" dirty="0">
                <a:ea typeface="Calibri" panose="020F0502020204030204" pitchFamily="34" charset="0"/>
              </a:rPr>
              <a:t>bezogen auf einen </a:t>
            </a:r>
            <a:r>
              <a:rPr lang="de-DE" sz="2000" b="1" dirty="0">
                <a:ea typeface="Calibri" panose="020F0502020204030204" pitchFamily="34" charset="0"/>
              </a:rPr>
              <a:t>Strombedarf  </a:t>
            </a:r>
            <a:r>
              <a:rPr lang="de-DE" sz="2000" dirty="0">
                <a:ea typeface="Calibri" panose="020F0502020204030204" pitchFamily="34" charset="0"/>
              </a:rPr>
              <a:t>von  </a:t>
            </a:r>
            <a:r>
              <a:rPr lang="de-DE" sz="2000" b="1" dirty="0">
                <a:ea typeface="Calibri" panose="020F0502020204030204" pitchFamily="34" charset="0"/>
              </a:rPr>
              <a:t>715 TWh </a:t>
            </a:r>
            <a:r>
              <a:rPr lang="de-DE" sz="2000" b="1" dirty="0">
                <a:solidFill>
                  <a:srgbClr val="C00000"/>
                </a:solidFill>
                <a:ea typeface="Calibri" panose="020F0502020204030204" pitchFamily="34" charset="0"/>
              </a:rPr>
              <a:t>(Koalitionsvertrag) </a:t>
            </a:r>
            <a:endParaRPr lang="de-DE" sz="2000" b="1" dirty="0">
              <a:ea typeface="Calibri" panose="020F0502020204030204" pitchFamily="34" charset="0"/>
            </a:endParaRPr>
          </a:p>
          <a:p>
            <a:pPr marL="342900" lvl="0" indent="-342900">
              <a:spcAft>
                <a:spcPts val="0"/>
              </a:spcAft>
              <a:buFont typeface="+mj-lt"/>
              <a:buAutoNum type="arabicPeriod"/>
            </a:pPr>
            <a:endParaRPr lang="de-DE"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Ausstieg aus Kohle bis 2030</a:t>
            </a:r>
            <a:r>
              <a:rPr lang="de-DE" sz="2000" b="1" dirty="0">
                <a:solidFill>
                  <a:srgbClr val="C00000"/>
                </a:solidFill>
                <a:ea typeface="Calibri" panose="020F0502020204030204" pitchFamily="34" charset="0"/>
              </a:rPr>
              <a:t> </a:t>
            </a:r>
            <a:r>
              <a:rPr lang="de-DE" sz="2000" dirty="0">
                <a:ea typeface="Calibri" panose="020F0502020204030204" pitchFamily="34" charset="0"/>
              </a:rPr>
              <a:t>bezogen auf die </a:t>
            </a:r>
            <a:r>
              <a:rPr lang="de-DE" sz="2000" b="1" dirty="0">
                <a:ea typeface="Calibri" panose="020F0502020204030204" pitchFamily="34" charset="0"/>
              </a:rPr>
              <a:t>Stromerzeugung </a:t>
            </a:r>
            <a:r>
              <a:rPr lang="de-DE" sz="2000" b="1" dirty="0">
                <a:solidFill>
                  <a:srgbClr val="C00000"/>
                </a:solidFill>
                <a:ea typeface="Calibri" panose="020F0502020204030204" pitchFamily="34" charset="0"/>
              </a:rPr>
              <a:t>(angestrebtes Ziel im Koalitionsvertrag)</a:t>
            </a:r>
            <a:r>
              <a:rPr lang="de-DE" sz="2000" b="1" dirty="0">
                <a:ea typeface="Calibri" panose="020F0502020204030204" pitchFamily="34" charset="0"/>
              </a:rPr>
              <a:t>  </a:t>
            </a:r>
          </a:p>
          <a:p>
            <a:pPr marL="342900" lvl="0" indent="-342900">
              <a:spcAft>
                <a:spcPts val="0"/>
              </a:spcAft>
              <a:buFont typeface="+mj-lt"/>
              <a:buAutoNum type="arabicPeriod"/>
            </a:pPr>
            <a:endParaRPr lang="de-DE" dirty="0">
              <a:latin typeface="Calibri" panose="020F0502020204030204" pitchFamily="34" charset="0"/>
              <a:ea typeface="Calibri" panose="020F0502020204030204" pitchFamily="34" charset="0"/>
            </a:endParaRPr>
          </a:p>
          <a:p>
            <a:pPr marL="342900" lvl="0" indent="-342900">
              <a:spcAft>
                <a:spcPts val="0"/>
              </a:spcAft>
              <a:buFont typeface="+mj-lt"/>
              <a:buAutoNum type="arabicPeriod"/>
            </a:pPr>
            <a:r>
              <a:rPr lang="de-DE" sz="2000" dirty="0">
                <a:ea typeface="Calibri" panose="020F0502020204030204" pitchFamily="34" charset="0"/>
              </a:rPr>
              <a:t>Senkung der Treibhausgase um 55% bis 2030</a:t>
            </a:r>
            <a:r>
              <a:rPr lang="de-DE" sz="1800" dirty="0">
                <a:ea typeface="Calibri" panose="020F0502020204030204" pitchFamily="34" charset="0"/>
              </a:rPr>
              <a:t>, </a:t>
            </a:r>
            <a:r>
              <a:rPr lang="de-DE" sz="1800" b="1" dirty="0">
                <a:solidFill>
                  <a:srgbClr val="C00000"/>
                </a:solidFill>
                <a:ea typeface="Calibri" panose="020F0502020204030204" pitchFamily="34" charset="0"/>
              </a:rPr>
              <a:t>(EU-Klimaschutzgesetz) </a:t>
            </a:r>
          </a:p>
          <a:p>
            <a:pPr lvl="0">
              <a:spcAft>
                <a:spcPts val="0"/>
              </a:spcAft>
            </a:pPr>
            <a:endParaRPr lang="de-DE" sz="1800" b="1" dirty="0">
              <a:solidFill>
                <a:srgbClr val="C00000"/>
              </a:solidFill>
              <a:ea typeface="Calibri" panose="020F0502020204030204" pitchFamily="34" charset="0"/>
            </a:endParaRPr>
          </a:p>
          <a:p>
            <a:pPr lvl="0">
              <a:spcAft>
                <a:spcPts val="0"/>
              </a:spcAft>
            </a:pPr>
            <a:r>
              <a:rPr lang="de-DE" sz="1800" dirty="0">
                <a:ea typeface="Calibri" panose="020F0502020204030204" pitchFamily="34" charset="0"/>
              </a:rPr>
              <a:t>6.   45% EE Anlagen bis 2030 auf der Endenergieverbrauch </a:t>
            </a:r>
            <a:r>
              <a:rPr lang="de-DE" sz="1800" b="1" dirty="0">
                <a:solidFill>
                  <a:srgbClr val="C00000"/>
                </a:solidFill>
                <a:ea typeface="Calibri" panose="020F0502020204030204" pitchFamily="34" charset="0"/>
              </a:rPr>
              <a:t>(EU-</a:t>
            </a:r>
            <a:r>
              <a:rPr lang="de-DE" sz="1800" b="1" dirty="0" err="1">
                <a:solidFill>
                  <a:srgbClr val="C00000"/>
                </a:solidFill>
                <a:ea typeface="Calibri" panose="020F0502020204030204" pitchFamily="34" charset="0"/>
              </a:rPr>
              <a:t>Richtline</a:t>
            </a:r>
            <a:r>
              <a:rPr lang="de-DE" sz="1800" b="1" dirty="0">
                <a:solidFill>
                  <a:srgbClr val="C00000"/>
                </a:solidFill>
                <a:ea typeface="Calibri" panose="020F0502020204030204" pitchFamily="34" charset="0"/>
              </a:rPr>
              <a:t> vom 30.03.23)</a:t>
            </a:r>
            <a:endParaRPr lang="de-DE" sz="2000" dirty="0">
              <a:ea typeface="Calibri" panose="020F0502020204030204" pitchFamily="34" charset="0"/>
            </a:endParaRPr>
          </a:p>
        </p:txBody>
      </p:sp>
      <p:sp>
        <p:nvSpPr>
          <p:cNvPr id="4" name="Rechteck 3"/>
          <p:cNvSpPr/>
          <p:nvPr/>
        </p:nvSpPr>
        <p:spPr bwMode="auto">
          <a:xfrm>
            <a:off x="285750" y="836712"/>
            <a:ext cx="8579988" cy="1224136"/>
          </a:xfrm>
          <a:prstGeom prst="rect">
            <a:avLst/>
          </a:prstGeom>
          <a:solidFill>
            <a:srgbClr val="EAF5F6"/>
          </a:solidFill>
          <a:ln w="9525" cap="flat" cmpd="sng" algn="ctr">
            <a:solidFill>
              <a:srgbClr val="EAF5F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7" name="Rechteck 6"/>
          <p:cNvSpPr/>
          <p:nvPr/>
        </p:nvSpPr>
        <p:spPr bwMode="auto">
          <a:xfrm>
            <a:off x="287121" y="2928900"/>
            <a:ext cx="8578616" cy="2774319"/>
          </a:xfrm>
          <a:prstGeom prst="rect">
            <a:avLst/>
          </a:prstGeom>
          <a:solidFill>
            <a:srgbClr val="EAF5F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369ED5C8-59E2-4B0B-A466-A3A17220C66C}"/>
              </a:ext>
            </a:extLst>
          </p:cNvPr>
          <p:cNvSpPr>
            <a:spLocks noGrp="1"/>
          </p:cNvSpPr>
          <p:nvPr>
            <p:ph type="sldNum" sz="quarter" idx="12"/>
          </p:nvPr>
        </p:nvSpPr>
        <p:spPr/>
        <p:txBody>
          <a:bodyPr/>
          <a:lstStyle/>
          <a:p>
            <a:pPr>
              <a:defRPr/>
            </a:pPr>
            <a:fld id="{1C2867A0-F623-427E-AB3E-7CA64D419047}" type="slidenum">
              <a:rPr lang="de-DE" altLang="de-DE" smtClean="0"/>
              <a:pPr>
                <a:defRPr/>
              </a:pPr>
              <a:t>242</a:t>
            </a:fld>
            <a:endParaRPr lang="de-DE" altLang="de-DE"/>
          </a:p>
        </p:txBody>
      </p:sp>
    </p:spTree>
    <p:extLst>
      <p:ext uri="{BB962C8B-B14F-4D97-AF65-F5344CB8AC3E}">
        <p14:creationId xmlns:p14="http://schemas.microsoft.com/office/powerpoint/2010/main" val="43564117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36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4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Kohlendioxidemissionen in Deutsch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681" y="1340768"/>
            <a:ext cx="8920642" cy="4752528"/>
          </a:xfrm>
          <a:prstGeom prst="rect">
            <a:avLst/>
          </a:prstGeom>
          <a:noFill/>
          <a:extLst>
            <a:ext uri="{909E8E84-426E-40DD-AFC4-6F175D3DCCD1}">
              <a14:hiddenFill xmlns:a14="http://schemas.microsoft.com/office/drawing/2010/main">
                <a:solidFill>
                  <a:srgbClr val="FFFFFF"/>
                </a:solidFill>
              </a14:hiddenFill>
            </a:ext>
          </a:extLst>
        </p:spPr>
      </p:pic>
      <p:sp>
        <p:nvSpPr>
          <p:cNvPr id="666627" name="Rectangle 3"/>
          <p:cNvSpPr>
            <a:spLocks noChangeArrowheads="1"/>
          </p:cNvSpPr>
          <p:nvPr/>
        </p:nvSpPr>
        <p:spPr bwMode="auto">
          <a:xfrm>
            <a:off x="137681" y="81268"/>
            <a:ext cx="889298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Klimaschutz - Erfordernisse</a:t>
            </a:r>
          </a:p>
          <a:p>
            <a:pPr algn="ctr">
              <a:defRPr/>
            </a:pPr>
            <a:r>
              <a:rPr lang="de-DE" altLang="de-DE" sz="1800" dirty="0">
                <a:solidFill>
                  <a:schemeClr val="tx2"/>
                </a:solidFill>
              </a:rPr>
              <a:t>durch das Pariser Klimaschutzabkommen und das Deutsche Klimaschutzgesetz von 2021</a:t>
            </a:r>
          </a:p>
        </p:txBody>
      </p:sp>
      <p:sp>
        <p:nvSpPr>
          <p:cNvPr id="20" name="Textfeld 19"/>
          <p:cNvSpPr txBox="1"/>
          <p:nvPr/>
        </p:nvSpPr>
        <p:spPr>
          <a:xfrm>
            <a:off x="3953198" y="4145317"/>
            <a:ext cx="2274140" cy="830997"/>
          </a:xfrm>
          <a:prstGeom prst="rect">
            <a:avLst/>
          </a:prstGeom>
          <a:noFill/>
        </p:spPr>
        <p:txBody>
          <a:bodyPr wrap="square" rtlCol="0">
            <a:spAutoFit/>
          </a:bodyPr>
          <a:lstStyle/>
          <a:p>
            <a:r>
              <a:rPr lang="de-DE" b="1" dirty="0">
                <a:solidFill>
                  <a:srgbClr val="00B050"/>
                </a:solidFill>
              </a:rPr>
              <a:t>             Pariser </a:t>
            </a:r>
          </a:p>
          <a:p>
            <a:r>
              <a:rPr lang="de-DE" b="1" dirty="0">
                <a:solidFill>
                  <a:srgbClr val="00B050"/>
                </a:solidFill>
              </a:rPr>
              <a:t>               Klimaschutz-</a:t>
            </a:r>
          </a:p>
          <a:p>
            <a:r>
              <a:rPr lang="de-DE" b="1" dirty="0">
                <a:solidFill>
                  <a:srgbClr val="00B050"/>
                </a:solidFill>
              </a:rPr>
              <a:t>                   abkommen</a:t>
            </a:r>
          </a:p>
        </p:txBody>
      </p:sp>
      <p:sp>
        <p:nvSpPr>
          <p:cNvPr id="23" name="Freihandform 22"/>
          <p:cNvSpPr/>
          <p:nvPr/>
        </p:nvSpPr>
        <p:spPr bwMode="auto">
          <a:xfrm>
            <a:off x="6534326" y="4196026"/>
            <a:ext cx="1663805" cy="796066"/>
          </a:xfrm>
          <a:custGeom>
            <a:avLst/>
            <a:gdLst>
              <a:gd name="connsiteX0" fmla="*/ 0 w 1484555"/>
              <a:gd name="connsiteY0" fmla="*/ 0 h 796066"/>
              <a:gd name="connsiteX1" fmla="*/ 1151068 w 1484555"/>
              <a:gd name="connsiteY1" fmla="*/ 10758 h 796066"/>
              <a:gd name="connsiteX2" fmla="*/ 1161826 w 1484555"/>
              <a:gd name="connsiteY2" fmla="*/ 43031 h 796066"/>
              <a:gd name="connsiteX3" fmla="*/ 1183341 w 1484555"/>
              <a:gd name="connsiteY3" fmla="*/ 75304 h 796066"/>
              <a:gd name="connsiteX4" fmla="*/ 1194099 w 1484555"/>
              <a:gd name="connsiteY4" fmla="*/ 107577 h 796066"/>
              <a:gd name="connsiteX5" fmla="*/ 1258645 w 1484555"/>
              <a:gd name="connsiteY5" fmla="*/ 150607 h 796066"/>
              <a:gd name="connsiteX6" fmla="*/ 1269402 w 1484555"/>
              <a:gd name="connsiteY6" fmla="*/ 182880 h 796066"/>
              <a:gd name="connsiteX7" fmla="*/ 1301675 w 1484555"/>
              <a:gd name="connsiteY7" fmla="*/ 204396 h 796066"/>
              <a:gd name="connsiteX8" fmla="*/ 1366221 w 1484555"/>
              <a:gd name="connsiteY8" fmla="*/ 290457 h 796066"/>
              <a:gd name="connsiteX9" fmla="*/ 1398494 w 1484555"/>
              <a:gd name="connsiteY9" fmla="*/ 387276 h 796066"/>
              <a:gd name="connsiteX10" fmla="*/ 1409252 w 1484555"/>
              <a:gd name="connsiteY10" fmla="*/ 419548 h 796066"/>
              <a:gd name="connsiteX11" fmla="*/ 1430767 w 1484555"/>
              <a:gd name="connsiteY11" fmla="*/ 441064 h 796066"/>
              <a:gd name="connsiteX12" fmla="*/ 1473798 w 1484555"/>
              <a:gd name="connsiteY12" fmla="*/ 527125 h 796066"/>
              <a:gd name="connsiteX13" fmla="*/ 1484555 w 1484555"/>
              <a:gd name="connsiteY13" fmla="*/ 559398 h 796066"/>
              <a:gd name="connsiteX14" fmla="*/ 1473798 w 1484555"/>
              <a:gd name="connsiteY14" fmla="*/ 710005 h 796066"/>
              <a:gd name="connsiteX15" fmla="*/ 1430767 w 1484555"/>
              <a:gd name="connsiteY15" fmla="*/ 774551 h 796066"/>
              <a:gd name="connsiteX16" fmla="*/ 1398494 w 1484555"/>
              <a:gd name="connsiteY16" fmla="*/ 785308 h 796066"/>
              <a:gd name="connsiteX17" fmla="*/ 1161826 w 1484555"/>
              <a:gd name="connsiteY17" fmla="*/ 796066 h 796066"/>
              <a:gd name="connsiteX18" fmla="*/ 1032734 w 1484555"/>
              <a:gd name="connsiteY18" fmla="*/ 774551 h 796066"/>
              <a:gd name="connsiteX19" fmla="*/ 978946 w 1484555"/>
              <a:gd name="connsiteY19" fmla="*/ 731520 h 796066"/>
              <a:gd name="connsiteX20" fmla="*/ 914400 w 1484555"/>
              <a:gd name="connsiteY20" fmla="*/ 688490 h 796066"/>
              <a:gd name="connsiteX21" fmla="*/ 882127 w 1484555"/>
              <a:gd name="connsiteY21" fmla="*/ 677732 h 796066"/>
              <a:gd name="connsiteX22" fmla="*/ 839097 w 1484555"/>
              <a:gd name="connsiteY22" fmla="*/ 656217 h 796066"/>
              <a:gd name="connsiteX23" fmla="*/ 774551 w 1484555"/>
              <a:gd name="connsiteY23" fmla="*/ 645459 h 796066"/>
              <a:gd name="connsiteX24" fmla="*/ 742278 w 1484555"/>
              <a:gd name="connsiteY24" fmla="*/ 634701 h 796066"/>
              <a:gd name="connsiteX25" fmla="*/ 677732 w 1484555"/>
              <a:gd name="connsiteY25" fmla="*/ 623944 h 796066"/>
              <a:gd name="connsiteX26" fmla="*/ 613186 w 1484555"/>
              <a:gd name="connsiteY26" fmla="*/ 591671 h 796066"/>
              <a:gd name="connsiteX27" fmla="*/ 559398 w 1484555"/>
              <a:gd name="connsiteY27" fmla="*/ 548640 h 796066"/>
              <a:gd name="connsiteX28" fmla="*/ 548640 w 1484555"/>
              <a:gd name="connsiteY28" fmla="*/ 516367 h 796066"/>
              <a:gd name="connsiteX29" fmla="*/ 484094 w 1484555"/>
              <a:gd name="connsiteY29" fmla="*/ 473337 h 796066"/>
              <a:gd name="connsiteX30" fmla="*/ 462579 w 1484555"/>
              <a:gd name="connsiteY30" fmla="*/ 451821 h 796066"/>
              <a:gd name="connsiteX31" fmla="*/ 430306 w 1484555"/>
              <a:gd name="connsiteY31" fmla="*/ 441064 h 796066"/>
              <a:gd name="connsiteX32" fmla="*/ 365760 w 1484555"/>
              <a:gd name="connsiteY32" fmla="*/ 387276 h 796066"/>
              <a:gd name="connsiteX33" fmla="*/ 301214 w 1484555"/>
              <a:gd name="connsiteY33" fmla="*/ 344245 h 796066"/>
              <a:gd name="connsiteX34" fmla="*/ 236668 w 1484555"/>
              <a:gd name="connsiteY34" fmla="*/ 290457 h 796066"/>
              <a:gd name="connsiteX35" fmla="*/ 193638 w 1484555"/>
              <a:gd name="connsiteY35" fmla="*/ 236668 h 796066"/>
              <a:gd name="connsiteX36" fmla="*/ 172122 w 1484555"/>
              <a:gd name="connsiteY36" fmla="*/ 204396 h 796066"/>
              <a:gd name="connsiteX37" fmla="*/ 118334 w 1484555"/>
              <a:gd name="connsiteY37" fmla="*/ 150607 h 796066"/>
              <a:gd name="connsiteX38" fmla="*/ 75304 w 1484555"/>
              <a:gd name="connsiteY38" fmla="*/ 86061 h 796066"/>
              <a:gd name="connsiteX39" fmla="*/ 53788 w 1484555"/>
              <a:gd name="connsiteY39" fmla="*/ 53788 h 79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84555" h="796066">
                <a:moveTo>
                  <a:pt x="0" y="0"/>
                </a:moveTo>
                <a:lnTo>
                  <a:pt x="1151068" y="10758"/>
                </a:lnTo>
                <a:cubicBezTo>
                  <a:pt x="1162400" y="11178"/>
                  <a:pt x="1156755" y="32889"/>
                  <a:pt x="1161826" y="43031"/>
                </a:cubicBezTo>
                <a:cubicBezTo>
                  <a:pt x="1167608" y="54595"/>
                  <a:pt x="1177559" y="63740"/>
                  <a:pt x="1183341" y="75304"/>
                </a:cubicBezTo>
                <a:cubicBezTo>
                  <a:pt x="1188412" y="85446"/>
                  <a:pt x="1186081" y="99559"/>
                  <a:pt x="1194099" y="107577"/>
                </a:cubicBezTo>
                <a:cubicBezTo>
                  <a:pt x="1212384" y="125861"/>
                  <a:pt x="1258645" y="150607"/>
                  <a:pt x="1258645" y="150607"/>
                </a:cubicBezTo>
                <a:cubicBezTo>
                  <a:pt x="1262231" y="161365"/>
                  <a:pt x="1262318" y="174025"/>
                  <a:pt x="1269402" y="182880"/>
                </a:cubicBezTo>
                <a:cubicBezTo>
                  <a:pt x="1277479" y="192976"/>
                  <a:pt x="1291579" y="196319"/>
                  <a:pt x="1301675" y="204396"/>
                </a:cubicBezTo>
                <a:cubicBezTo>
                  <a:pt x="1324846" y="222933"/>
                  <a:pt x="1359961" y="271679"/>
                  <a:pt x="1366221" y="290457"/>
                </a:cubicBezTo>
                <a:lnTo>
                  <a:pt x="1398494" y="387276"/>
                </a:lnTo>
                <a:cubicBezTo>
                  <a:pt x="1402080" y="398033"/>
                  <a:pt x="1401234" y="411530"/>
                  <a:pt x="1409252" y="419548"/>
                </a:cubicBezTo>
                <a:lnTo>
                  <a:pt x="1430767" y="441064"/>
                </a:lnTo>
                <a:cubicBezTo>
                  <a:pt x="1455489" y="515232"/>
                  <a:pt x="1436245" y="489574"/>
                  <a:pt x="1473798" y="527125"/>
                </a:cubicBezTo>
                <a:cubicBezTo>
                  <a:pt x="1477384" y="537883"/>
                  <a:pt x="1484555" y="548058"/>
                  <a:pt x="1484555" y="559398"/>
                </a:cubicBezTo>
                <a:cubicBezTo>
                  <a:pt x="1484555" y="609728"/>
                  <a:pt x="1479679" y="660019"/>
                  <a:pt x="1473798" y="710005"/>
                </a:cubicBezTo>
                <a:cubicBezTo>
                  <a:pt x="1470439" y="738560"/>
                  <a:pt x="1454677" y="758611"/>
                  <a:pt x="1430767" y="774551"/>
                </a:cubicBezTo>
                <a:cubicBezTo>
                  <a:pt x="1421332" y="780841"/>
                  <a:pt x="1409797" y="784404"/>
                  <a:pt x="1398494" y="785308"/>
                </a:cubicBezTo>
                <a:cubicBezTo>
                  <a:pt x="1319775" y="791605"/>
                  <a:pt x="1240715" y="792480"/>
                  <a:pt x="1161826" y="796066"/>
                </a:cubicBezTo>
                <a:cubicBezTo>
                  <a:pt x="1131156" y="792658"/>
                  <a:pt x="1068777" y="792572"/>
                  <a:pt x="1032734" y="774551"/>
                </a:cubicBezTo>
                <a:cubicBezTo>
                  <a:pt x="980079" y="748224"/>
                  <a:pt x="1018972" y="761540"/>
                  <a:pt x="978946" y="731520"/>
                </a:cubicBezTo>
                <a:cubicBezTo>
                  <a:pt x="958260" y="716005"/>
                  <a:pt x="938931" y="696667"/>
                  <a:pt x="914400" y="688490"/>
                </a:cubicBezTo>
                <a:cubicBezTo>
                  <a:pt x="903642" y="684904"/>
                  <a:pt x="892550" y="682199"/>
                  <a:pt x="882127" y="677732"/>
                </a:cubicBezTo>
                <a:cubicBezTo>
                  <a:pt x="867387" y="671415"/>
                  <a:pt x="854457" y="660825"/>
                  <a:pt x="839097" y="656217"/>
                </a:cubicBezTo>
                <a:cubicBezTo>
                  <a:pt x="818205" y="649949"/>
                  <a:pt x="795844" y="650191"/>
                  <a:pt x="774551" y="645459"/>
                </a:cubicBezTo>
                <a:cubicBezTo>
                  <a:pt x="763481" y="642999"/>
                  <a:pt x="753348" y="637161"/>
                  <a:pt x="742278" y="634701"/>
                </a:cubicBezTo>
                <a:cubicBezTo>
                  <a:pt x="720985" y="629969"/>
                  <a:pt x="699247" y="627530"/>
                  <a:pt x="677732" y="623944"/>
                </a:cubicBezTo>
                <a:cubicBezTo>
                  <a:pt x="651485" y="615195"/>
                  <a:pt x="634039" y="612524"/>
                  <a:pt x="613186" y="591671"/>
                </a:cubicBezTo>
                <a:cubicBezTo>
                  <a:pt x="564526" y="543011"/>
                  <a:pt x="622228" y="569584"/>
                  <a:pt x="559398" y="548640"/>
                </a:cubicBezTo>
                <a:cubicBezTo>
                  <a:pt x="555812" y="537882"/>
                  <a:pt x="556658" y="524385"/>
                  <a:pt x="548640" y="516367"/>
                </a:cubicBezTo>
                <a:cubicBezTo>
                  <a:pt x="530355" y="498083"/>
                  <a:pt x="502378" y="491622"/>
                  <a:pt x="484094" y="473337"/>
                </a:cubicBezTo>
                <a:cubicBezTo>
                  <a:pt x="476922" y="466165"/>
                  <a:pt x="471276" y="457039"/>
                  <a:pt x="462579" y="451821"/>
                </a:cubicBezTo>
                <a:cubicBezTo>
                  <a:pt x="452855" y="445987"/>
                  <a:pt x="441064" y="444650"/>
                  <a:pt x="430306" y="441064"/>
                </a:cubicBezTo>
                <a:cubicBezTo>
                  <a:pt x="314970" y="364171"/>
                  <a:pt x="490018" y="483920"/>
                  <a:pt x="365760" y="387276"/>
                </a:cubicBezTo>
                <a:cubicBezTo>
                  <a:pt x="345349" y="371401"/>
                  <a:pt x="319499" y="362530"/>
                  <a:pt x="301214" y="344245"/>
                </a:cubicBezTo>
                <a:cubicBezTo>
                  <a:pt x="259799" y="302830"/>
                  <a:pt x="281600" y="320411"/>
                  <a:pt x="236668" y="290457"/>
                </a:cubicBezTo>
                <a:cubicBezTo>
                  <a:pt x="215727" y="227631"/>
                  <a:pt x="242296" y="285325"/>
                  <a:pt x="193638" y="236668"/>
                </a:cubicBezTo>
                <a:cubicBezTo>
                  <a:pt x="184496" y="227526"/>
                  <a:pt x="180636" y="214126"/>
                  <a:pt x="172122" y="204396"/>
                </a:cubicBezTo>
                <a:cubicBezTo>
                  <a:pt x="155425" y="185314"/>
                  <a:pt x="132399" y="171705"/>
                  <a:pt x="118334" y="150607"/>
                </a:cubicBezTo>
                <a:cubicBezTo>
                  <a:pt x="103991" y="129092"/>
                  <a:pt x="93589" y="104345"/>
                  <a:pt x="75304" y="86061"/>
                </a:cubicBezTo>
                <a:cubicBezTo>
                  <a:pt x="51252" y="62010"/>
                  <a:pt x="53788" y="74689"/>
                  <a:pt x="53788" y="53788"/>
                </a:cubicBezTo>
              </a:path>
            </a:pathLst>
          </a:cu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6" name="Freihandform 25"/>
          <p:cNvSpPr/>
          <p:nvPr/>
        </p:nvSpPr>
        <p:spPr bwMode="auto">
          <a:xfrm>
            <a:off x="5571460" y="2863782"/>
            <a:ext cx="1628832" cy="932627"/>
          </a:xfrm>
          <a:custGeom>
            <a:avLst/>
            <a:gdLst>
              <a:gd name="connsiteX0" fmla="*/ 45569 w 1574575"/>
              <a:gd name="connsiteY0" fmla="*/ 18227 h 932627"/>
              <a:gd name="connsiteX1" fmla="*/ 60758 w 1574575"/>
              <a:gd name="connsiteY1" fmla="*/ 15189 h 932627"/>
              <a:gd name="connsiteX2" fmla="*/ 69872 w 1574575"/>
              <a:gd name="connsiteY2" fmla="*/ 12151 h 932627"/>
              <a:gd name="connsiteX3" fmla="*/ 182273 w 1574575"/>
              <a:gd name="connsiteY3" fmla="*/ 9113 h 932627"/>
              <a:gd name="connsiteX4" fmla="*/ 200500 w 1574575"/>
              <a:gd name="connsiteY4" fmla="*/ 3038 h 932627"/>
              <a:gd name="connsiteX5" fmla="*/ 209614 w 1574575"/>
              <a:gd name="connsiteY5" fmla="*/ 0 h 932627"/>
              <a:gd name="connsiteX6" fmla="*/ 558969 w 1574575"/>
              <a:gd name="connsiteY6" fmla="*/ 3038 h 932627"/>
              <a:gd name="connsiteX7" fmla="*/ 577196 w 1574575"/>
              <a:gd name="connsiteY7" fmla="*/ 12151 h 932627"/>
              <a:gd name="connsiteX8" fmla="*/ 586310 w 1574575"/>
              <a:gd name="connsiteY8" fmla="*/ 15189 h 932627"/>
              <a:gd name="connsiteX9" fmla="*/ 631878 w 1574575"/>
              <a:gd name="connsiteY9" fmla="*/ 24303 h 932627"/>
              <a:gd name="connsiteX10" fmla="*/ 768583 w 1574575"/>
              <a:gd name="connsiteY10" fmla="*/ 27341 h 932627"/>
              <a:gd name="connsiteX11" fmla="*/ 780734 w 1574575"/>
              <a:gd name="connsiteY11" fmla="*/ 30378 h 932627"/>
              <a:gd name="connsiteX12" fmla="*/ 801999 w 1574575"/>
              <a:gd name="connsiteY12" fmla="*/ 36454 h 932627"/>
              <a:gd name="connsiteX13" fmla="*/ 820226 w 1574575"/>
              <a:gd name="connsiteY13" fmla="*/ 45568 h 932627"/>
              <a:gd name="connsiteX14" fmla="*/ 829340 w 1574575"/>
              <a:gd name="connsiteY14" fmla="*/ 51644 h 932627"/>
              <a:gd name="connsiteX15" fmla="*/ 844529 w 1574575"/>
              <a:gd name="connsiteY15" fmla="*/ 54681 h 932627"/>
              <a:gd name="connsiteX16" fmla="*/ 853643 w 1574575"/>
              <a:gd name="connsiteY16" fmla="*/ 57719 h 932627"/>
              <a:gd name="connsiteX17" fmla="*/ 859719 w 1574575"/>
              <a:gd name="connsiteY17" fmla="*/ 66833 h 932627"/>
              <a:gd name="connsiteX18" fmla="*/ 877946 w 1574575"/>
              <a:gd name="connsiteY18" fmla="*/ 72909 h 932627"/>
              <a:gd name="connsiteX19" fmla="*/ 887060 w 1574575"/>
              <a:gd name="connsiteY19" fmla="*/ 78984 h 932627"/>
              <a:gd name="connsiteX20" fmla="*/ 893135 w 1574575"/>
              <a:gd name="connsiteY20" fmla="*/ 88098 h 932627"/>
              <a:gd name="connsiteX21" fmla="*/ 902249 w 1574575"/>
              <a:gd name="connsiteY21" fmla="*/ 91136 h 932627"/>
              <a:gd name="connsiteX22" fmla="*/ 911363 w 1574575"/>
              <a:gd name="connsiteY22" fmla="*/ 97212 h 932627"/>
              <a:gd name="connsiteX23" fmla="*/ 920476 w 1574575"/>
              <a:gd name="connsiteY23" fmla="*/ 106325 h 932627"/>
              <a:gd name="connsiteX24" fmla="*/ 944779 w 1574575"/>
              <a:gd name="connsiteY24" fmla="*/ 112401 h 932627"/>
              <a:gd name="connsiteX25" fmla="*/ 963006 w 1574575"/>
              <a:gd name="connsiteY25" fmla="*/ 121515 h 932627"/>
              <a:gd name="connsiteX26" fmla="*/ 975158 w 1574575"/>
              <a:gd name="connsiteY26" fmla="*/ 127590 h 932627"/>
              <a:gd name="connsiteX27" fmla="*/ 993385 w 1574575"/>
              <a:gd name="connsiteY27" fmla="*/ 130628 h 932627"/>
              <a:gd name="connsiteX28" fmla="*/ 1014650 w 1574575"/>
              <a:gd name="connsiteY28" fmla="*/ 145818 h 932627"/>
              <a:gd name="connsiteX29" fmla="*/ 1023764 w 1574575"/>
              <a:gd name="connsiteY29" fmla="*/ 148855 h 932627"/>
              <a:gd name="connsiteX30" fmla="*/ 1041991 w 1574575"/>
              <a:gd name="connsiteY30" fmla="*/ 164045 h 932627"/>
              <a:gd name="connsiteX31" fmla="*/ 1051105 w 1574575"/>
              <a:gd name="connsiteY31" fmla="*/ 167083 h 932627"/>
              <a:gd name="connsiteX32" fmla="*/ 1069332 w 1574575"/>
              <a:gd name="connsiteY32" fmla="*/ 182272 h 932627"/>
              <a:gd name="connsiteX33" fmla="*/ 1078446 w 1574575"/>
              <a:gd name="connsiteY33" fmla="*/ 185310 h 932627"/>
              <a:gd name="connsiteX34" fmla="*/ 1108824 w 1574575"/>
              <a:gd name="connsiteY34" fmla="*/ 206575 h 932627"/>
              <a:gd name="connsiteX35" fmla="*/ 1120976 w 1574575"/>
              <a:gd name="connsiteY35" fmla="*/ 212651 h 932627"/>
              <a:gd name="connsiteX36" fmla="*/ 1139203 w 1574575"/>
              <a:gd name="connsiteY36" fmla="*/ 221764 h 932627"/>
              <a:gd name="connsiteX37" fmla="*/ 1166544 w 1574575"/>
              <a:gd name="connsiteY37" fmla="*/ 236954 h 932627"/>
              <a:gd name="connsiteX38" fmla="*/ 1175658 w 1574575"/>
              <a:gd name="connsiteY38" fmla="*/ 243030 h 932627"/>
              <a:gd name="connsiteX39" fmla="*/ 1184771 w 1574575"/>
              <a:gd name="connsiteY39" fmla="*/ 252143 h 932627"/>
              <a:gd name="connsiteX40" fmla="*/ 1196923 w 1574575"/>
              <a:gd name="connsiteY40" fmla="*/ 255181 h 932627"/>
              <a:gd name="connsiteX41" fmla="*/ 1236415 w 1574575"/>
              <a:gd name="connsiteY41" fmla="*/ 276446 h 932627"/>
              <a:gd name="connsiteX42" fmla="*/ 1251604 w 1574575"/>
              <a:gd name="connsiteY42" fmla="*/ 282522 h 932627"/>
              <a:gd name="connsiteX43" fmla="*/ 1278945 w 1574575"/>
              <a:gd name="connsiteY43" fmla="*/ 294673 h 932627"/>
              <a:gd name="connsiteX44" fmla="*/ 1306286 w 1574575"/>
              <a:gd name="connsiteY44" fmla="*/ 306825 h 932627"/>
              <a:gd name="connsiteX45" fmla="*/ 1324513 w 1574575"/>
              <a:gd name="connsiteY45" fmla="*/ 312901 h 932627"/>
              <a:gd name="connsiteX46" fmla="*/ 1333627 w 1574575"/>
              <a:gd name="connsiteY46" fmla="*/ 318976 h 932627"/>
              <a:gd name="connsiteX47" fmla="*/ 1345779 w 1574575"/>
              <a:gd name="connsiteY47" fmla="*/ 325052 h 932627"/>
              <a:gd name="connsiteX48" fmla="*/ 1357930 w 1574575"/>
              <a:gd name="connsiteY48" fmla="*/ 334166 h 932627"/>
              <a:gd name="connsiteX49" fmla="*/ 1370082 w 1574575"/>
              <a:gd name="connsiteY49" fmla="*/ 340242 h 932627"/>
              <a:gd name="connsiteX50" fmla="*/ 1388309 w 1574575"/>
              <a:gd name="connsiteY50" fmla="*/ 352393 h 932627"/>
              <a:gd name="connsiteX51" fmla="*/ 1397422 w 1574575"/>
              <a:gd name="connsiteY51" fmla="*/ 370620 h 932627"/>
              <a:gd name="connsiteX52" fmla="*/ 1409574 w 1574575"/>
              <a:gd name="connsiteY52" fmla="*/ 388848 h 932627"/>
              <a:gd name="connsiteX53" fmla="*/ 1430839 w 1574575"/>
              <a:gd name="connsiteY53" fmla="*/ 416188 h 932627"/>
              <a:gd name="connsiteX54" fmla="*/ 1449066 w 1574575"/>
              <a:gd name="connsiteY54" fmla="*/ 428340 h 932627"/>
              <a:gd name="connsiteX55" fmla="*/ 1461218 w 1574575"/>
              <a:gd name="connsiteY55" fmla="*/ 446567 h 932627"/>
              <a:gd name="connsiteX56" fmla="*/ 1467293 w 1574575"/>
              <a:gd name="connsiteY56" fmla="*/ 455681 h 932627"/>
              <a:gd name="connsiteX57" fmla="*/ 1485521 w 1574575"/>
              <a:gd name="connsiteY57" fmla="*/ 473908 h 932627"/>
              <a:gd name="connsiteX58" fmla="*/ 1500710 w 1574575"/>
              <a:gd name="connsiteY58" fmla="*/ 492135 h 932627"/>
              <a:gd name="connsiteX59" fmla="*/ 1506786 w 1574575"/>
              <a:gd name="connsiteY59" fmla="*/ 501249 h 932627"/>
              <a:gd name="connsiteX60" fmla="*/ 1515899 w 1574575"/>
              <a:gd name="connsiteY60" fmla="*/ 510362 h 932627"/>
              <a:gd name="connsiteX61" fmla="*/ 1521975 w 1574575"/>
              <a:gd name="connsiteY61" fmla="*/ 519476 h 932627"/>
              <a:gd name="connsiteX62" fmla="*/ 1531089 w 1574575"/>
              <a:gd name="connsiteY62" fmla="*/ 540741 h 932627"/>
              <a:gd name="connsiteX63" fmla="*/ 1540202 w 1574575"/>
              <a:gd name="connsiteY63" fmla="*/ 549855 h 932627"/>
              <a:gd name="connsiteX64" fmla="*/ 1549316 w 1574575"/>
              <a:gd name="connsiteY64" fmla="*/ 571120 h 932627"/>
              <a:gd name="connsiteX65" fmla="*/ 1555392 w 1574575"/>
              <a:gd name="connsiteY65" fmla="*/ 580234 h 932627"/>
              <a:gd name="connsiteX66" fmla="*/ 1558430 w 1574575"/>
              <a:gd name="connsiteY66" fmla="*/ 589347 h 932627"/>
              <a:gd name="connsiteX67" fmla="*/ 1570581 w 1574575"/>
              <a:gd name="connsiteY67" fmla="*/ 610612 h 932627"/>
              <a:gd name="connsiteX68" fmla="*/ 1570581 w 1574575"/>
              <a:gd name="connsiteY68" fmla="*/ 653143 h 932627"/>
              <a:gd name="connsiteX69" fmla="*/ 1561468 w 1574575"/>
              <a:gd name="connsiteY69" fmla="*/ 677446 h 932627"/>
              <a:gd name="connsiteX70" fmla="*/ 1558430 w 1574575"/>
              <a:gd name="connsiteY70" fmla="*/ 689597 h 932627"/>
              <a:gd name="connsiteX71" fmla="*/ 1546278 w 1574575"/>
              <a:gd name="connsiteY71" fmla="*/ 707824 h 932627"/>
              <a:gd name="connsiteX72" fmla="*/ 1531089 w 1574575"/>
              <a:gd name="connsiteY72" fmla="*/ 735165 h 932627"/>
              <a:gd name="connsiteX73" fmla="*/ 1521975 w 1574575"/>
              <a:gd name="connsiteY73" fmla="*/ 753392 h 932627"/>
              <a:gd name="connsiteX74" fmla="*/ 1512862 w 1574575"/>
              <a:gd name="connsiteY74" fmla="*/ 759468 h 932627"/>
              <a:gd name="connsiteX75" fmla="*/ 1494634 w 1574575"/>
              <a:gd name="connsiteY75" fmla="*/ 792885 h 932627"/>
              <a:gd name="connsiteX76" fmla="*/ 1488559 w 1574575"/>
              <a:gd name="connsiteY76" fmla="*/ 811112 h 932627"/>
              <a:gd name="connsiteX77" fmla="*/ 1482483 w 1574575"/>
              <a:gd name="connsiteY77" fmla="*/ 838453 h 932627"/>
              <a:gd name="connsiteX78" fmla="*/ 1470331 w 1574575"/>
              <a:gd name="connsiteY78" fmla="*/ 856680 h 932627"/>
              <a:gd name="connsiteX79" fmla="*/ 1467293 w 1574575"/>
              <a:gd name="connsiteY79" fmla="*/ 865794 h 932627"/>
              <a:gd name="connsiteX80" fmla="*/ 1458180 w 1574575"/>
              <a:gd name="connsiteY80" fmla="*/ 874907 h 932627"/>
              <a:gd name="connsiteX81" fmla="*/ 1455142 w 1574575"/>
              <a:gd name="connsiteY81" fmla="*/ 887059 h 932627"/>
              <a:gd name="connsiteX82" fmla="*/ 1418688 w 1574575"/>
              <a:gd name="connsiteY82" fmla="*/ 905286 h 932627"/>
              <a:gd name="connsiteX83" fmla="*/ 1391347 w 1574575"/>
              <a:gd name="connsiteY83" fmla="*/ 911362 h 932627"/>
              <a:gd name="connsiteX84" fmla="*/ 1263756 w 1574575"/>
              <a:gd name="connsiteY84" fmla="*/ 914400 h 932627"/>
              <a:gd name="connsiteX85" fmla="*/ 1105787 w 1574575"/>
              <a:gd name="connsiteY85" fmla="*/ 917438 h 932627"/>
              <a:gd name="connsiteX86" fmla="*/ 1084521 w 1574575"/>
              <a:gd name="connsiteY86" fmla="*/ 920475 h 932627"/>
              <a:gd name="connsiteX87" fmla="*/ 990347 w 1574575"/>
              <a:gd name="connsiteY87" fmla="*/ 926551 h 932627"/>
              <a:gd name="connsiteX88" fmla="*/ 859719 w 1574575"/>
              <a:gd name="connsiteY88" fmla="*/ 932627 h 932627"/>
              <a:gd name="connsiteX89" fmla="*/ 616689 w 1574575"/>
              <a:gd name="connsiteY89" fmla="*/ 929589 h 932627"/>
              <a:gd name="connsiteX90" fmla="*/ 598462 w 1574575"/>
              <a:gd name="connsiteY90" fmla="*/ 923513 h 932627"/>
              <a:gd name="connsiteX91" fmla="*/ 589348 w 1574575"/>
              <a:gd name="connsiteY91" fmla="*/ 917438 h 932627"/>
              <a:gd name="connsiteX92" fmla="*/ 583272 w 1574575"/>
              <a:gd name="connsiteY92" fmla="*/ 908324 h 932627"/>
              <a:gd name="connsiteX93" fmla="*/ 580234 w 1574575"/>
              <a:gd name="connsiteY93" fmla="*/ 899210 h 932627"/>
              <a:gd name="connsiteX94" fmla="*/ 571121 w 1574575"/>
              <a:gd name="connsiteY94" fmla="*/ 896172 h 932627"/>
              <a:gd name="connsiteX95" fmla="*/ 540742 w 1574575"/>
              <a:gd name="connsiteY95" fmla="*/ 880983 h 932627"/>
              <a:gd name="connsiteX96" fmla="*/ 513401 w 1574575"/>
              <a:gd name="connsiteY96" fmla="*/ 871869 h 932627"/>
              <a:gd name="connsiteX97" fmla="*/ 504288 w 1574575"/>
              <a:gd name="connsiteY97" fmla="*/ 868832 h 932627"/>
              <a:gd name="connsiteX98" fmla="*/ 483022 w 1574575"/>
              <a:gd name="connsiteY98" fmla="*/ 844529 h 932627"/>
              <a:gd name="connsiteX99" fmla="*/ 476947 w 1574575"/>
              <a:gd name="connsiteY99" fmla="*/ 835415 h 932627"/>
              <a:gd name="connsiteX100" fmla="*/ 470871 w 1574575"/>
              <a:gd name="connsiteY100" fmla="*/ 826301 h 932627"/>
              <a:gd name="connsiteX101" fmla="*/ 461757 w 1574575"/>
              <a:gd name="connsiteY101" fmla="*/ 798960 h 932627"/>
              <a:gd name="connsiteX102" fmla="*/ 458719 w 1574575"/>
              <a:gd name="connsiteY102" fmla="*/ 789847 h 932627"/>
              <a:gd name="connsiteX103" fmla="*/ 431379 w 1574575"/>
              <a:gd name="connsiteY103" fmla="*/ 768582 h 932627"/>
              <a:gd name="connsiteX104" fmla="*/ 422265 w 1574575"/>
              <a:gd name="connsiteY104" fmla="*/ 762506 h 932627"/>
              <a:gd name="connsiteX105" fmla="*/ 407076 w 1574575"/>
              <a:gd name="connsiteY105" fmla="*/ 747317 h 932627"/>
              <a:gd name="connsiteX106" fmla="*/ 388848 w 1574575"/>
              <a:gd name="connsiteY106" fmla="*/ 735165 h 932627"/>
              <a:gd name="connsiteX107" fmla="*/ 382773 w 1574575"/>
              <a:gd name="connsiteY107" fmla="*/ 726052 h 932627"/>
              <a:gd name="connsiteX108" fmla="*/ 379735 w 1574575"/>
              <a:gd name="connsiteY108" fmla="*/ 716938 h 932627"/>
              <a:gd name="connsiteX109" fmla="*/ 370621 w 1574575"/>
              <a:gd name="connsiteY109" fmla="*/ 710862 h 932627"/>
              <a:gd name="connsiteX110" fmla="*/ 361507 w 1574575"/>
              <a:gd name="connsiteY110" fmla="*/ 686559 h 932627"/>
              <a:gd name="connsiteX111" fmla="*/ 355432 w 1574575"/>
              <a:gd name="connsiteY111" fmla="*/ 668332 h 932627"/>
              <a:gd name="connsiteX112" fmla="*/ 346318 w 1574575"/>
              <a:gd name="connsiteY112" fmla="*/ 659218 h 932627"/>
              <a:gd name="connsiteX113" fmla="*/ 340242 w 1574575"/>
              <a:gd name="connsiteY113" fmla="*/ 650105 h 932627"/>
              <a:gd name="connsiteX114" fmla="*/ 331129 w 1574575"/>
              <a:gd name="connsiteY114" fmla="*/ 644029 h 932627"/>
              <a:gd name="connsiteX115" fmla="*/ 318977 w 1574575"/>
              <a:gd name="connsiteY115" fmla="*/ 625802 h 932627"/>
              <a:gd name="connsiteX116" fmla="*/ 312901 w 1574575"/>
              <a:gd name="connsiteY116" fmla="*/ 607574 h 932627"/>
              <a:gd name="connsiteX117" fmla="*/ 309864 w 1574575"/>
              <a:gd name="connsiteY117" fmla="*/ 598461 h 932627"/>
              <a:gd name="connsiteX118" fmla="*/ 300750 w 1574575"/>
              <a:gd name="connsiteY118" fmla="*/ 580234 h 932627"/>
              <a:gd name="connsiteX119" fmla="*/ 294674 w 1574575"/>
              <a:gd name="connsiteY119" fmla="*/ 571120 h 932627"/>
              <a:gd name="connsiteX120" fmla="*/ 288598 w 1574575"/>
              <a:gd name="connsiteY120" fmla="*/ 552893 h 932627"/>
              <a:gd name="connsiteX121" fmla="*/ 285561 w 1574575"/>
              <a:gd name="connsiteY121" fmla="*/ 543779 h 932627"/>
              <a:gd name="connsiteX122" fmla="*/ 276447 w 1574575"/>
              <a:gd name="connsiteY122" fmla="*/ 534665 h 932627"/>
              <a:gd name="connsiteX123" fmla="*/ 252144 w 1574575"/>
              <a:gd name="connsiteY123" fmla="*/ 507325 h 932627"/>
              <a:gd name="connsiteX124" fmla="*/ 236955 w 1574575"/>
              <a:gd name="connsiteY124" fmla="*/ 504287 h 932627"/>
              <a:gd name="connsiteX125" fmla="*/ 218727 w 1574575"/>
              <a:gd name="connsiteY125" fmla="*/ 489097 h 932627"/>
              <a:gd name="connsiteX126" fmla="*/ 209614 w 1574575"/>
              <a:gd name="connsiteY126" fmla="*/ 486059 h 932627"/>
              <a:gd name="connsiteX127" fmla="*/ 191387 w 1574575"/>
              <a:gd name="connsiteY127" fmla="*/ 473908 h 932627"/>
              <a:gd name="connsiteX128" fmla="*/ 185311 w 1574575"/>
              <a:gd name="connsiteY128" fmla="*/ 455681 h 932627"/>
              <a:gd name="connsiteX129" fmla="*/ 179235 w 1574575"/>
              <a:gd name="connsiteY129" fmla="*/ 446567 h 932627"/>
              <a:gd name="connsiteX130" fmla="*/ 176197 w 1574575"/>
              <a:gd name="connsiteY130" fmla="*/ 437453 h 932627"/>
              <a:gd name="connsiteX131" fmla="*/ 167084 w 1574575"/>
              <a:gd name="connsiteY131" fmla="*/ 428340 h 932627"/>
              <a:gd name="connsiteX132" fmla="*/ 164046 w 1574575"/>
              <a:gd name="connsiteY132" fmla="*/ 416188 h 932627"/>
              <a:gd name="connsiteX133" fmla="*/ 151894 w 1574575"/>
              <a:gd name="connsiteY133" fmla="*/ 397961 h 932627"/>
              <a:gd name="connsiteX134" fmla="*/ 148856 w 1574575"/>
              <a:gd name="connsiteY134" fmla="*/ 388848 h 932627"/>
              <a:gd name="connsiteX135" fmla="*/ 127591 w 1574575"/>
              <a:gd name="connsiteY135" fmla="*/ 361507 h 932627"/>
              <a:gd name="connsiteX136" fmla="*/ 118478 w 1574575"/>
              <a:gd name="connsiteY136" fmla="*/ 355431 h 932627"/>
              <a:gd name="connsiteX137" fmla="*/ 100250 w 1574575"/>
              <a:gd name="connsiteY137" fmla="*/ 340242 h 932627"/>
              <a:gd name="connsiteX138" fmla="*/ 78985 w 1574575"/>
              <a:gd name="connsiteY138" fmla="*/ 312901 h 932627"/>
              <a:gd name="connsiteX139" fmla="*/ 69872 w 1574575"/>
              <a:gd name="connsiteY139" fmla="*/ 306825 h 932627"/>
              <a:gd name="connsiteX140" fmla="*/ 66834 w 1574575"/>
              <a:gd name="connsiteY140" fmla="*/ 297711 h 932627"/>
              <a:gd name="connsiteX141" fmla="*/ 51644 w 1574575"/>
              <a:gd name="connsiteY141" fmla="*/ 282522 h 932627"/>
              <a:gd name="connsiteX142" fmla="*/ 48606 w 1574575"/>
              <a:gd name="connsiteY142" fmla="*/ 273408 h 932627"/>
              <a:gd name="connsiteX143" fmla="*/ 36455 w 1574575"/>
              <a:gd name="connsiteY143" fmla="*/ 255181 h 932627"/>
              <a:gd name="connsiteX144" fmla="*/ 33417 w 1574575"/>
              <a:gd name="connsiteY144" fmla="*/ 246067 h 932627"/>
              <a:gd name="connsiteX145" fmla="*/ 18228 w 1574575"/>
              <a:gd name="connsiteY145" fmla="*/ 227840 h 932627"/>
              <a:gd name="connsiteX146" fmla="*/ 15190 w 1574575"/>
              <a:gd name="connsiteY146" fmla="*/ 218727 h 932627"/>
              <a:gd name="connsiteX147" fmla="*/ 9114 w 1574575"/>
              <a:gd name="connsiteY147" fmla="*/ 209613 h 932627"/>
              <a:gd name="connsiteX148" fmla="*/ 3038 w 1574575"/>
              <a:gd name="connsiteY148" fmla="*/ 191386 h 932627"/>
              <a:gd name="connsiteX149" fmla="*/ 0 w 1574575"/>
              <a:gd name="connsiteY149" fmla="*/ 182272 h 932627"/>
              <a:gd name="connsiteX150" fmla="*/ 3038 w 1574575"/>
              <a:gd name="connsiteY150" fmla="*/ 69871 h 932627"/>
              <a:gd name="connsiteX151" fmla="*/ 15190 w 1574575"/>
              <a:gd name="connsiteY151" fmla="*/ 57719 h 932627"/>
              <a:gd name="connsiteX152" fmla="*/ 21266 w 1574575"/>
              <a:gd name="connsiteY152" fmla="*/ 48606 h 932627"/>
              <a:gd name="connsiteX153" fmla="*/ 39493 w 1574575"/>
              <a:gd name="connsiteY153" fmla="*/ 36454 h 932627"/>
              <a:gd name="connsiteX154" fmla="*/ 45569 w 1574575"/>
              <a:gd name="connsiteY154" fmla="*/ 18227 h 932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574575" h="932627">
                <a:moveTo>
                  <a:pt x="45569" y="18227"/>
                </a:moveTo>
                <a:cubicBezTo>
                  <a:pt x="50632" y="17214"/>
                  <a:pt x="55749" y="16441"/>
                  <a:pt x="60758" y="15189"/>
                </a:cubicBezTo>
                <a:cubicBezTo>
                  <a:pt x="63865" y="14412"/>
                  <a:pt x="66674" y="12311"/>
                  <a:pt x="69872" y="12151"/>
                </a:cubicBezTo>
                <a:cubicBezTo>
                  <a:pt x="107306" y="10279"/>
                  <a:pt x="144806" y="10126"/>
                  <a:pt x="182273" y="9113"/>
                </a:cubicBezTo>
                <a:lnTo>
                  <a:pt x="200500" y="3038"/>
                </a:lnTo>
                <a:lnTo>
                  <a:pt x="209614" y="0"/>
                </a:lnTo>
                <a:lnTo>
                  <a:pt x="558969" y="3038"/>
                </a:lnTo>
                <a:cubicBezTo>
                  <a:pt x="566877" y="3172"/>
                  <a:pt x="570743" y="8924"/>
                  <a:pt x="577196" y="12151"/>
                </a:cubicBezTo>
                <a:cubicBezTo>
                  <a:pt x="580060" y="13583"/>
                  <a:pt x="583221" y="14346"/>
                  <a:pt x="586310" y="15189"/>
                </a:cubicBezTo>
                <a:cubicBezTo>
                  <a:pt x="599181" y="18699"/>
                  <a:pt x="618106" y="23773"/>
                  <a:pt x="631878" y="24303"/>
                </a:cubicBezTo>
                <a:cubicBezTo>
                  <a:pt x="677424" y="26055"/>
                  <a:pt x="723015" y="26328"/>
                  <a:pt x="768583" y="27341"/>
                </a:cubicBezTo>
                <a:cubicBezTo>
                  <a:pt x="772633" y="28353"/>
                  <a:pt x="776720" y="29231"/>
                  <a:pt x="780734" y="30378"/>
                </a:cubicBezTo>
                <a:cubicBezTo>
                  <a:pt x="811281" y="39105"/>
                  <a:pt x="763963" y="26944"/>
                  <a:pt x="801999" y="36454"/>
                </a:cubicBezTo>
                <a:cubicBezTo>
                  <a:pt x="828120" y="53868"/>
                  <a:pt x="795071" y="32990"/>
                  <a:pt x="820226" y="45568"/>
                </a:cubicBezTo>
                <a:cubicBezTo>
                  <a:pt x="823492" y="47201"/>
                  <a:pt x="825921" y="50362"/>
                  <a:pt x="829340" y="51644"/>
                </a:cubicBezTo>
                <a:cubicBezTo>
                  <a:pt x="834175" y="53457"/>
                  <a:pt x="839520" y="53429"/>
                  <a:pt x="844529" y="54681"/>
                </a:cubicBezTo>
                <a:cubicBezTo>
                  <a:pt x="847636" y="55458"/>
                  <a:pt x="850605" y="56706"/>
                  <a:pt x="853643" y="57719"/>
                </a:cubicBezTo>
                <a:cubicBezTo>
                  <a:pt x="855668" y="60757"/>
                  <a:pt x="856623" y="64898"/>
                  <a:pt x="859719" y="66833"/>
                </a:cubicBezTo>
                <a:cubicBezTo>
                  <a:pt x="865150" y="70227"/>
                  <a:pt x="872617" y="69357"/>
                  <a:pt x="877946" y="72909"/>
                </a:cubicBezTo>
                <a:lnTo>
                  <a:pt x="887060" y="78984"/>
                </a:lnTo>
                <a:cubicBezTo>
                  <a:pt x="889085" y="82022"/>
                  <a:pt x="890284" y="85817"/>
                  <a:pt x="893135" y="88098"/>
                </a:cubicBezTo>
                <a:cubicBezTo>
                  <a:pt x="895636" y="90099"/>
                  <a:pt x="899385" y="89704"/>
                  <a:pt x="902249" y="91136"/>
                </a:cubicBezTo>
                <a:cubicBezTo>
                  <a:pt x="905515" y="92769"/>
                  <a:pt x="908558" y="94875"/>
                  <a:pt x="911363" y="97212"/>
                </a:cubicBezTo>
                <a:cubicBezTo>
                  <a:pt x="914663" y="99962"/>
                  <a:pt x="916565" y="104547"/>
                  <a:pt x="920476" y="106325"/>
                </a:cubicBezTo>
                <a:cubicBezTo>
                  <a:pt x="928078" y="109780"/>
                  <a:pt x="944779" y="112401"/>
                  <a:pt x="944779" y="112401"/>
                </a:cubicBezTo>
                <a:cubicBezTo>
                  <a:pt x="962289" y="124074"/>
                  <a:pt x="945402" y="113971"/>
                  <a:pt x="963006" y="121515"/>
                </a:cubicBezTo>
                <a:cubicBezTo>
                  <a:pt x="967169" y="123299"/>
                  <a:pt x="970820" y="126289"/>
                  <a:pt x="975158" y="127590"/>
                </a:cubicBezTo>
                <a:cubicBezTo>
                  <a:pt x="981058" y="129360"/>
                  <a:pt x="987309" y="129615"/>
                  <a:pt x="993385" y="130628"/>
                </a:cubicBezTo>
                <a:cubicBezTo>
                  <a:pt x="996131" y="132688"/>
                  <a:pt x="1010212" y="143599"/>
                  <a:pt x="1014650" y="145818"/>
                </a:cubicBezTo>
                <a:cubicBezTo>
                  <a:pt x="1017514" y="147250"/>
                  <a:pt x="1020726" y="147843"/>
                  <a:pt x="1023764" y="148855"/>
                </a:cubicBezTo>
                <a:cubicBezTo>
                  <a:pt x="1030481" y="155572"/>
                  <a:pt x="1033534" y="159816"/>
                  <a:pt x="1041991" y="164045"/>
                </a:cubicBezTo>
                <a:cubicBezTo>
                  <a:pt x="1044855" y="165477"/>
                  <a:pt x="1048067" y="166070"/>
                  <a:pt x="1051105" y="167083"/>
                </a:cubicBezTo>
                <a:cubicBezTo>
                  <a:pt x="1057824" y="173802"/>
                  <a:pt x="1060873" y="178043"/>
                  <a:pt x="1069332" y="182272"/>
                </a:cubicBezTo>
                <a:cubicBezTo>
                  <a:pt x="1072196" y="183704"/>
                  <a:pt x="1075408" y="184297"/>
                  <a:pt x="1078446" y="185310"/>
                </a:cubicBezTo>
                <a:cubicBezTo>
                  <a:pt x="1086069" y="191028"/>
                  <a:pt x="1101339" y="202832"/>
                  <a:pt x="1108824" y="206575"/>
                </a:cubicBezTo>
                <a:cubicBezTo>
                  <a:pt x="1112875" y="208600"/>
                  <a:pt x="1117044" y="210404"/>
                  <a:pt x="1120976" y="212651"/>
                </a:cubicBezTo>
                <a:cubicBezTo>
                  <a:pt x="1137464" y="222073"/>
                  <a:pt x="1122496" y="216196"/>
                  <a:pt x="1139203" y="221764"/>
                </a:cubicBezTo>
                <a:cubicBezTo>
                  <a:pt x="1167807" y="250368"/>
                  <a:pt x="1121939" y="207218"/>
                  <a:pt x="1166544" y="236954"/>
                </a:cubicBezTo>
                <a:cubicBezTo>
                  <a:pt x="1169582" y="238979"/>
                  <a:pt x="1172853" y="240693"/>
                  <a:pt x="1175658" y="243030"/>
                </a:cubicBezTo>
                <a:cubicBezTo>
                  <a:pt x="1178958" y="245780"/>
                  <a:pt x="1181041" y="250012"/>
                  <a:pt x="1184771" y="252143"/>
                </a:cubicBezTo>
                <a:cubicBezTo>
                  <a:pt x="1188396" y="254214"/>
                  <a:pt x="1192872" y="254168"/>
                  <a:pt x="1196923" y="255181"/>
                </a:cubicBezTo>
                <a:cubicBezTo>
                  <a:pt x="1211390" y="264826"/>
                  <a:pt x="1215380" y="268031"/>
                  <a:pt x="1236415" y="276446"/>
                </a:cubicBezTo>
                <a:cubicBezTo>
                  <a:pt x="1241478" y="278471"/>
                  <a:pt x="1246727" y="280083"/>
                  <a:pt x="1251604" y="282522"/>
                </a:cubicBezTo>
                <a:cubicBezTo>
                  <a:pt x="1277878" y="295660"/>
                  <a:pt x="1255760" y="288878"/>
                  <a:pt x="1278945" y="294673"/>
                </a:cubicBezTo>
                <a:cubicBezTo>
                  <a:pt x="1293388" y="304301"/>
                  <a:pt x="1284596" y="299595"/>
                  <a:pt x="1306286" y="306825"/>
                </a:cubicBezTo>
                <a:cubicBezTo>
                  <a:pt x="1306287" y="306825"/>
                  <a:pt x="1324512" y="312900"/>
                  <a:pt x="1324513" y="312901"/>
                </a:cubicBezTo>
                <a:cubicBezTo>
                  <a:pt x="1327551" y="314926"/>
                  <a:pt x="1330457" y="317165"/>
                  <a:pt x="1333627" y="318976"/>
                </a:cubicBezTo>
                <a:cubicBezTo>
                  <a:pt x="1337559" y="321223"/>
                  <a:pt x="1341939" y="322652"/>
                  <a:pt x="1345779" y="325052"/>
                </a:cubicBezTo>
                <a:cubicBezTo>
                  <a:pt x="1350072" y="327735"/>
                  <a:pt x="1353637" y="331483"/>
                  <a:pt x="1357930" y="334166"/>
                </a:cubicBezTo>
                <a:cubicBezTo>
                  <a:pt x="1361770" y="336566"/>
                  <a:pt x="1366199" y="337912"/>
                  <a:pt x="1370082" y="340242"/>
                </a:cubicBezTo>
                <a:cubicBezTo>
                  <a:pt x="1376343" y="343999"/>
                  <a:pt x="1388309" y="352393"/>
                  <a:pt x="1388309" y="352393"/>
                </a:cubicBezTo>
                <a:cubicBezTo>
                  <a:pt x="1395945" y="375302"/>
                  <a:pt x="1385644" y="347064"/>
                  <a:pt x="1397422" y="370620"/>
                </a:cubicBezTo>
                <a:cubicBezTo>
                  <a:pt x="1406214" y="388206"/>
                  <a:pt x="1392298" y="371572"/>
                  <a:pt x="1409574" y="388848"/>
                </a:cubicBezTo>
                <a:cubicBezTo>
                  <a:pt x="1414238" y="402840"/>
                  <a:pt x="1413275" y="404478"/>
                  <a:pt x="1430839" y="416188"/>
                </a:cubicBezTo>
                <a:lnTo>
                  <a:pt x="1449066" y="428340"/>
                </a:lnTo>
                <a:cubicBezTo>
                  <a:pt x="1454406" y="444357"/>
                  <a:pt x="1448575" y="431394"/>
                  <a:pt x="1461218" y="446567"/>
                </a:cubicBezTo>
                <a:cubicBezTo>
                  <a:pt x="1463555" y="449372"/>
                  <a:pt x="1464867" y="452952"/>
                  <a:pt x="1467293" y="455681"/>
                </a:cubicBezTo>
                <a:cubicBezTo>
                  <a:pt x="1473002" y="462103"/>
                  <a:pt x="1480755" y="466758"/>
                  <a:pt x="1485521" y="473908"/>
                </a:cubicBezTo>
                <a:cubicBezTo>
                  <a:pt x="1500600" y="496530"/>
                  <a:pt x="1481223" y="468752"/>
                  <a:pt x="1500710" y="492135"/>
                </a:cubicBezTo>
                <a:cubicBezTo>
                  <a:pt x="1503048" y="494940"/>
                  <a:pt x="1504449" y="498444"/>
                  <a:pt x="1506786" y="501249"/>
                </a:cubicBezTo>
                <a:cubicBezTo>
                  <a:pt x="1509536" y="504549"/>
                  <a:pt x="1513149" y="507062"/>
                  <a:pt x="1515899" y="510362"/>
                </a:cubicBezTo>
                <a:cubicBezTo>
                  <a:pt x="1518236" y="513167"/>
                  <a:pt x="1520342" y="516210"/>
                  <a:pt x="1521975" y="519476"/>
                </a:cubicBezTo>
                <a:cubicBezTo>
                  <a:pt x="1528587" y="532701"/>
                  <a:pt x="1520551" y="525988"/>
                  <a:pt x="1531089" y="540741"/>
                </a:cubicBezTo>
                <a:cubicBezTo>
                  <a:pt x="1533586" y="544237"/>
                  <a:pt x="1537705" y="546359"/>
                  <a:pt x="1540202" y="549855"/>
                </a:cubicBezTo>
                <a:cubicBezTo>
                  <a:pt x="1550740" y="564608"/>
                  <a:pt x="1542704" y="557895"/>
                  <a:pt x="1549316" y="571120"/>
                </a:cubicBezTo>
                <a:cubicBezTo>
                  <a:pt x="1550949" y="574386"/>
                  <a:pt x="1553759" y="576968"/>
                  <a:pt x="1555392" y="580234"/>
                </a:cubicBezTo>
                <a:cubicBezTo>
                  <a:pt x="1556824" y="583098"/>
                  <a:pt x="1557169" y="586404"/>
                  <a:pt x="1558430" y="589347"/>
                </a:cubicBezTo>
                <a:cubicBezTo>
                  <a:pt x="1563057" y="600145"/>
                  <a:pt x="1564476" y="601455"/>
                  <a:pt x="1570581" y="610612"/>
                </a:cubicBezTo>
                <a:cubicBezTo>
                  <a:pt x="1576896" y="629557"/>
                  <a:pt x="1574817" y="619260"/>
                  <a:pt x="1570581" y="653143"/>
                </a:cubicBezTo>
                <a:cubicBezTo>
                  <a:pt x="1568560" y="669312"/>
                  <a:pt x="1569181" y="665874"/>
                  <a:pt x="1561468" y="677446"/>
                </a:cubicBezTo>
                <a:cubicBezTo>
                  <a:pt x="1560455" y="681496"/>
                  <a:pt x="1560297" y="685863"/>
                  <a:pt x="1558430" y="689597"/>
                </a:cubicBezTo>
                <a:cubicBezTo>
                  <a:pt x="1555164" y="696128"/>
                  <a:pt x="1546278" y="707824"/>
                  <a:pt x="1546278" y="707824"/>
                </a:cubicBezTo>
                <a:cubicBezTo>
                  <a:pt x="1538844" y="730127"/>
                  <a:pt x="1544731" y="721523"/>
                  <a:pt x="1531089" y="735165"/>
                </a:cubicBezTo>
                <a:cubicBezTo>
                  <a:pt x="1528618" y="742579"/>
                  <a:pt x="1527865" y="747502"/>
                  <a:pt x="1521975" y="753392"/>
                </a:cubicBezTo>
                <a:cubicBezTo>
                  <a:pt x="1519393" y="755974"/>
                  <a:pt x="1515900" y="757443"/>
                  <a:pt x="1512862" y="759468"/>
                </a:cubicBezTo>
                <a:cubicBezTo>
                  <a:pt x="1505467" y="770560"/>
                  <a:pt x="1499227" y="779104"/>
                  <a:pt x="1494634" y="792885"/>
                </a:cubicBezTo>
                <a:cubicBezTo>
                  <a:pt x="1492609" y="798961"/>
                  <a:pt x="1489612" y="804795"/>
                  <a:pt x="1488559" y="811112"/>
                </a:cubicBezTo>
                <a:cubicBezTo>
                  <a:pt x="1487735" y="816057"/>
                  <a:pt x="1486044" y="832043"/>
                  <a:pt x="1482483" y="838453"/>
                </a:cubicBezTo>
                <a:cubicBezTo>
                  <a:pt x="1478937" y="844836"/>
                  <a:pt x="1472640" y="849753"/>
                  <a:pt x="1470331" y="856680"/>
                </a:cubicBezTo>
                <a:cubicBezTo>
                  <a:pt x="1469318" y="859718"/>
                  <a:pt x="1469069" y="863129"/>
                  <a:pt x="1467293" y="865794"/>
                </a:cubicBezTo>
                <a:cubicBezTo>
                  <a:pt x="1464910" y="869368"/>
                  <a:pt x="1461218" y="871869"/>
                  <a:pt x="1458180" y="874907"/>
                </a:cubicBezTo>
                <a:cubicBezTo>
                  <a:pt x="1457167" y="878958"/>
                  <a:pt x="1457891" y="883917"/>
                  <a:pt x="1455142" y="887059"/>
                </a:cubicBezTo>
                <a:cubicBezTo>
                  <a:pt x="1445444" y="898143"/>
                  <a:pt x="1431688" y="900952"/>
                  <a:pt x="1418688" y="905286"/>
                </a:cubicBezTo>
                <a:cubicBezTo>
                  <a:pt x="1408496" y="908683"/>
                  <a:pt x="1403566" y="910853"/>
                  <a:pt x="1391347" y="911362"/>
                </a:cubicBezTo>
                <a:cubicBezTo>
                  <a:pt x="1348841" y="913133"/>
                  <a:pt x="1306289" y="913495"/>
                  <a:pt x="1263756" y="914400"/>
                </a:cubicBezTo>
                <a:lnTo>
                  <a:pt x="1105787" y="917438"/>
                </a:lnTo>
                <a:cubicBezTo>
                  <a:pt x="1098698" y="918450"/>
                  <a:pt x="1091638" y="919684"/>
                  <a:pt x="1084521" y="920475"/>
                </a:cubicBezTo>
                <a:cubicBezTo>
                  <a:pt x="1050739" y="924228"/>
                  <a:pt x="1026327" y="924987"/>
                  <a:pt x="990347" y="926551"/>
                </a:cubicBezTo>
                <a:cubicBezTo>
                  <a:pt x="862678" y="932102"/>
                  <a:pt x="958252" y="926831"/>
                  <a:pt x="859719" y="932627"/>
                </a:cubicBezTo>
                <a:cubicBezTo>
                  <a:pt x="778709" y="931614"/>
                  <a:pt x="697656" y="932414"/>
                  <a:pt x="616689" y="929589"/>
                </a:cubicBezTo>
                <a:cubicBezTo>
                  <a:pt x="610289" y="929366"/>
                  <a:pt x="603791" y="927065"/>
                  <a:pt x="598462" y="923513"/>
                </a:cubicBezTo>
                <a:lnTo>
                  <a:pt x="589348" y="917438"/>
                </a:lnTo>
                <a:cubicBezTo>
                  <a:pt x="587323" y="914400"/>
                  <a:pt x="584905" y="911590"/>
                  <a:pt x="583272" y="908324"/>
                </a:cubicBezTo>
                <a:cubicBezTo>
                  <a:pt x="581840" y="905460"/>
                  <a:pt x="582498" y="901474"/>
                  <a:pt x="580234" y="899210"/>
                </a:cubicBezTo>
                <a:cubicBezTo>
                  <a:pt x="577970" y="896946"/>
                  <a:pt x="573920" y="897727"/>
                  <a:pt x="571121" y="896172"/>
                </a:cubicBezTo>
                <a:cubicBezTo>
                  <a:pt x="533402" y="875218"/>
                  <a:pt x="569135" y="889501"/>
                  <a:pt x="540742" y="880983"/>
                </a:cubicBezTo>
                <a:cubicBezTo>
                  <a:pt x="531541" y="878222"/>
                  <a:pt x="522515" y="874907"/>
                  <a:pt x="513401" y="871869"/>
                </a:cubicBezTo>
                <a:lnTo>
                  <a:pt x="504288" y="868832"/>
                </a:lnTo>
                <a:cubicBezTo>
                  <a:pt x="489099" y="858706"/>
                  <a:pt x="497198" y="865793"/>
                  <a:pt x="483022" y="844529"/>
                </a:cubicBezTo>
                <a:lnTo>
                  <a:pt x="476947" y="835415"/>
                </a:lnTo>
                <a:cubicBezTo>
                  <a:pt x="474922" y="832377"/>
                  <a:pt x="472026" y="829765"/>
                  <a:pt x="470871" y="826301"/>
                </a:cubicBezTo>
                <a:lnTo>
                  <a:pt x="461757" y="798960"/>
                </a:lnTo>
                <a:cubicBezTo>
                  <a:pt x="460744" y="795922"/>
                  <a:pt x="460983" y="792111"/>
                  <a:pt x="458719" y="789847"/>
                </a:cubicBezTo>
                <a:cubicBezTo>
                  <a:pt x="444443" y="775569"/>
                  <a:pt x="453181" y="783116"/>
                  <a:pt x="431379" y="768582"/>
                </a:cubicBezTo>
                <a:lnTo>
                  <a:pt x="422265" y="762506"/>
                </a:lnTo>
                <a:cubicBezTo>
                  <a:pt x="411125" y="745796"/>
                  <a:pt x="422265" y="759975"/>
                  <a:pt x="407076" y="747317"/>
                </a:cubicBezTo>
                <a:cubicBezTo>
                  <a:pt x="391905" y="734674"/>
                  <a:pt x="404865" y="740504"/>
                  <a:pt x="388848" y="735165"/>
                </a:cubicBezTo>
                <a:cubicBezTo>
                  <a:pt x="386823" y="732127"/>
                  <a:pt x="384406" y="729317"/>
                  <a:pt x="382773" y="726052"/>
                </a:cubicBezTo>
                <a:cubicBezTo>
                  <a:pt x="381341" y="723188"/>
                  <a:pt x="381735" y="719439"/>
                  <a:pt x="379735" y="716938"/>
                </a:cubicBezTo>
                <a:cubicBezTo>
                  <a:pt x="377454" y="714087"/>
                  <a:pt x="373659" y="712887"/>
                  <a:pt x="370621" y="710862"/>
                </a:cubicBezTo>
                <a:cubicBezTo>
                  <a:pt x="360048" y="695004"/>
                  <a:pt x="367570" y="708792"/>
                  <a:pt x="361507" y="686559"/>
                </a:cubicBezTo>
                <a:cubicBezTo>
                  <a:pt x="359822" y="680380"/>
                  <a:pt x="359960" y="672860"/>
                  <a:pt x="355432" y="668332"/>
                </a:cubicBezTo>
                <a:cubicBezTo>
                  <a:pt x="352394" y="665294"/>
                  <a:pt x="349069" y="662518"/>
                  <a:pt x="346318" y="659218"/>
                </a:cubicBezTo>
                <a:cubicBezTo>
                  <a:pt x="343981" y="656413"/>
                  <a:pt x="342824" y="652687"/>
                  <a:pt x="340242" y="650105"/>
                </a:cubicBezTo>
                <a:cubicBezTo>
                  <a:pt x="337660" y="647523"/>
                  <a:pt x="334167" y="646054"/>
                  <a:pt x="331129" y="644029"/>
                </a:cubicBezTo>
                <a:cubicBezTo>
                  <a:pt x="321078" y="613876"/>
                  <a:pt x="337941" y="659936"/>
                  <a:pt x="318977" y="625802"/>
                </a:cubicBezTo>
                <a:cubicBezTo>
                  <a:pt x="315867" y="620203"/>
                  <a:pt x="314926" y="613650"/>
                  <a:pt x="312901" y="607574"/>
                </a:cubicBezTo>
                <a:cubicBezTo>
                  <a:pt x="311889" y="604536"/>
                  <a:pt x="311640" y="601125"/>
                  <a:pt x="309864" y="598461"/>
                </a:cubicBezTo>
                <a:cubicBezTo>
                  <a:pt x="292450" y="572340"/>
                  <a:pt x="313328" y="605389"/>
                  <a:pt x="300750" y="580234"/>
                </a:cubicBezTo>
                <a:cubicBezTo>
                  <a:pt x="299117" y="576968"/>
                  <a:pt x="296157" y="574457"/>
                  <a:pt x="294674" y="571120"/>
                </a:cubicBezTo>
                <a:cubicBezTo>
                  <a:pt x="292073" y="565268"/>
                  <a:pt x="290623" y="558969"/>
                  <a:pt x="288598" y="552893"/>
                </a:cubicBezTo>
                <a:cubicBezTo>
                  <a:pt x="287585" y="549855"/>
                  <a:pt x="287825" y="546043"/>
                  <a:pt x="285561" y="543779"/>
                </a:cubicBezTo>
                <a:cubicBezTo>
                  <a:pt x="282523" y="540741"/>
                  <a:pt x="279085" y="538056"/>
                  <a:pt x="276447" y="534665"/>
                </a:cubicBezTo>
                <a:cubicBezTo>
                  <a:pt x="267102" y="522650"/>
                  <a:pt x="266243" y="513591"/>
                  <a:pt x="252144" y="507325"/>
                </a:cubicBezTo>
                <a:cubicBezTo>
                  <a:pt x="247426" y="505228"/>
                  <a:pt x="242018" y="505300"/>
                  <a:pt x="236955" y="504287"/>
                </a:cubicBezTo>
                <a:cubicBezTo>
                  <a:pt x="230236" y="497568"/>
                  <a:pt x="227187" y="493327"/>
                  <a:pt x="218727" y="489097"/>
                </a:cubicBezTo>
                <a:cubicBezTo>
                  <a:pt x="215863" y="487665"/>
                  <a:pt x="212413" y="487614"/>
                  <a:pt x="209614" y="486059"/>
                </a:cubicBezTo>
                <a:cubicBezTo>
                  <a:pt x="203231" y="482513"/>
                  <a:pt x="191387" y="473908"/>
                  <a:pt x="191387" y="473908"/>
                </a:cubicBezTo>
                <a:cubicBezTo>
                  <a:pt x="189362" y="467832"/>
                  <a:pt x="188863" y="461010"/>
                  <a:pt x="185311" y="455681"/>
                </a:cubicBezTo>
                <a:cubicBezTo>
                  <a:pt x="183286" y="452643"/>
                  <a:pt x="180868" y="449833"/>
                  <a:pt x="179235" y="446567"/>
                </a:cubicBezTo>
                <a:cubicBezTo>
                  <a:pt x="177803" y="443703"/>
                  <a:pt x="177973" y="440118"/>
                  <a:pt x="176197" y="437453"/>
                </a:cubicBezTo>
                <a:cubicBezTo>
                  <a:pt x="173814" y="433879"/>
                  <a:pt x="170122" y="431378"/>
                  <a:pt x="167084" y="428340"/>
                </a:cubicBezTo>
                <a:cubicBezTo>
                  <a:pt x="166071" y="424289"/>
                  <a:pt x="165913" y="419923"/>
                  <a:pt x="164046" y="416188"/>
                </a:cubicBezTo>
                <a:cubicBezTo>
                  <a:pt x="160780" y="409657"/>
                  <a:pt x="154203" y="404888"/>
                  <a:pt x="151894" y="397961"/>
                </a:cubicBezTo>
                <a:cubicBezTo>
                  <a:pt x="150881" y="394923"/>
                  <a:pt x="150411" y="391647"/>
                  <a:pt x="148856" y="388848"/>
                </a:cubicBezTo>
                <a:cubicBezTo>
                  <a:pt x="143013" y="378330"/>
                  <a:pt x="136756" y="369144"/>
                  <a:pt x="127591" y="361507"/>
                </a:cubicBezTo>
                <a:cubicBezTo>
                  <a:pt x="124786" y="359170"/>
                  <a:pt x="121283" y="357768"/>
                  <a:pt x="118478" y="355431"/>
                </a:cubicBezTo>
                <a:cubicBezTo>
                  <a:pt x="95101" y="335949"/>
                  <a:pt x="122866" y="355317"/>
                  <a:pt x="100250" y="340242"/>
                </a:cubicBezTo>
                <a:cubicBezTo>
                  <a:pt x="91778" y="327533"/>
                  <a:pt x="89696" y="321827"/>
                  <a:pt x="78985" y="312901"/>
                </a:cubicBezTo>
                <a:cubicBezTo>
                  <a:pt x="76180" y="310564"/>
                  <a:pt x="72910" y="308850"/>
                  <a:pt x="69872" y="306825"/>
                </a:cubicBezTo>
                <a:cubicBezTo>
                  <a:pt x="68859" y="303787"/>
                  <a:pt x="68835" y="300212"/>
                  <a:pt x="66834" y="297711"/>
                </a:cubicBezTo>
                <a:cubicBezTo>
                  <a:pt x="50631" y="277458"/>
                  <a:pt x="63797" y="306827"/>
                  <a:pt x="51644" y="282522"/>
                </a:cubicBezTo>
                <a:cubicBezTo>
                  <a:pt x="50212" y="279658"/>
                  <a:pt x="50161" y="276207"/>
                  <a:pt x="48606" y="273408"/>
                </a:cubicBezTo>
                <a:cubicBezTo>
                  <a:pt x="45060" y="267025"/>
                  <a:pt x="38764" y="262108"/>
                  <a:pt x="36455" y="255181"/>
                </a:cubicBezTo>
                <a:cubicBezTo>
                  <a:pt x="35442" y="252143"/>
                  <a:pt x="34849" y="248931"/>
                  <a:pt x="33417" y="246067"/>
                </a:cubicBezTo>
                <a:cubicBezTo>
                  <a:pt x="29189" y="237611"/>
                  <a:pt x="24944" y="234556"/>
                  <a:pt x="18228" y="227840"/>
                </a:cubicBezTo>
                <a:cubicBezTo>
                  <a:pt x="17215" y="224802"/>
                  <a:pt x="16622" y="221591"/>
                  <a:pt x="15190" y="218727"/>
                </a:cubicBezTo>
                <a:cubicBezTo>
                  <a:pt x="13557" y="215461"/>
                  <a:pt x="10597" y="212950"/>
                  <a:pt x="9114" y="209613"/>
                </a:cubicBezTo>
                <a:cubicBezTo>
                  <a:pt x="6513" y="203761"/>
                  <a:pt x="5063" y="197462"/>
                  <a:pt x="3038" y="191386"/>
                </a:cubicBezTo>
                <a:lnTo>
                  <a:pt x="0" y="182272"/>
                </a:lnTo>
                <a:cubicBezTo>
                  <a:pt x="1013" y="144805"/>
                  <a:pt x="1166" y="107305"/>
                  <a:pt x="3038" y="69871"/>
                </a:cubicBezTo>
                <a:cubicBezTo>
                  <a:pt x="3587" y="58886"/>
                  <a:pt x="6539" y="60603"/>
                  <a:pt x="15190" y="57719"/>
                </a:cubicBezTo>
                <a:cubicBezTo>
                  <a:pt x="17215" y="54681"/>
                  <a:pt x="18518" y="51010"/>
                  <a:pt x="21266" y="48606"/>
                </a:cubicBezTo>
                <a:cubicBezTo>
                  <a:pt x="26761" y="43798"/>
                  <a:pt x="34330" y="41617"/>
                  <a:pt x="39493" y="36454"/>
                </a:cubicBezTo>
                <a:lnTo>
                  <a:pt x="45569" y="18227"/>
                </a:lnTo>
                <a:close/>
              </a:path>
            </a:pathLst>
          </a:cu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cxnSp>
        <p:nvCxnSpPr>
          <p:cNvPr id="5" name="Gerader Verbinder 4"/>
          <p:cNvCxnSpPr>
            <a:stCxn id="13" idx="3"/>
          </p:cNvCxnSpPr>
          <p:nvPr/>
        </p:nvCxnSpPr>
        <p:spPr bwMode="auto">
          <a:xfrm>
            <a:off x="5656760" y="2987567"/>
            <a:ext cx="773569" cy="1339865"/>
          </a:xfrm>
          <a:prstGeom prst="line">
            <a:avLst/>
          </a:prstGeom>
          <a:solidFill>
            <a:schemeClr val="accent1"/>
          </a:solidFill>
          <a:ln w="76200" cap="flat" cmpd="sng" algn="ctr">
            <a:solidFill>
              <a:srgbClr val="CC6600"/>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Gerader Verbinder 27"/>
          <p:cNvCxnSpPr/>
          <p:nvPr/>
        </p:nvCxnSpPr>
        <p:spPr bwMode="auto">
          <a:xfrm>
            <a:off x="5715663" y="3358343"/>
            <a:ext cx="1414875" cy="1519"/>
          </a:xfrm>
          <a:prstGeom prst="line">
            <a:avLst/>
          </a:prstGeom>
          <a:solidFill>
            <a:schemeClr val="accent1"/>
          </a:solidFill>
          <a:ln w="12700" cap="flat" cmpd="sng" algn="ctr">
            <a:solidFill>
              <a:srgbClr val="DDDDD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Gerader Verbinder 31"/>
          <p:cNvCxnSpPr/>
          <p:nvPr/>
        </p:nvCxnSpPr>
        <p:spPr bwMode="auto">
          <a:xfrm flipH="1" flipV="1">
            <a:off x="6484402" y="2900573"/>
            <a:ext cx="8384" cy="987101"/>
          </a:xfrm>
          <a:prstGeom prst="line">
            <a:avLst/>
          </a:prstGeom>
          <a:solidFill>
            <a:schemeClr val="accent1"/>
          </a:solidFill>
          <a:ln w="12700" cap="flat" cmpd="sng" algn="ctr">
            <a:solidFill>
              <a:srgbClr val="DDDDD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r Verbinder 34"/>
          <p:cNvCxnSpPr/>
          <p:nvPr/>
        </p:nvCxnSpPr>
        <p:spPr bwMode="auto">
          <a:xfrm>
            <a:off x="6866875" y="4920343"/>
            <a:ext cx="1414875" cy="1519"/>
          </a:xfrm>
          <a:prstGeom prst="line">
            <a:avLst/>
          </a:prstGeom>
          <a:solidFill>
            <a:schemeClr val="accent1"/>
          </a:solidFill>
          <a:ln w="12700" cap="flat" cmpd="sng" algn="ctr">
            <a:solidFill>
              <a:srgbClr val="DDDDD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Gerader Verbinder 35"/>
          <p:cNvCxnSpPr/>
          <p:nvPr/>
        </p:nvCxnSpPr>
        <p:spPr bwMode="auto">
          <a:xfrm flipH="1" flipV="1">
            <a:off x="7704348" y="4037308"/>
            <a:ext cx="8384" cy="987101"/>
          </a:xfrm>
          <a:prstGeom prst="line">
            <a:avLst/>
          </a:prstGeom>
          <a:solidFill>
            <a:schemeClr val="accent1"/>
          </a:solidFill>
          <a:ln w="12700" cap="flat" cmpd="sng" algn="ctr">
            <a:solidFill>
              <a:srgbClr val="DDDDD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Textfeld 36"/>
          <p:cNvSpPr txBox="1"/>
          <p:nvPr/>
        </p:nvSpPr>
        <p:spPr>
          <a:xfrm>
            <a:off x="2719754" y="3065956"/>
            <a:ext cx="2230686" cy="584775"/>
          </a:xfrm>
          <a:prstGeom prst="rect">
            <a:avLst/>
          </a:prstGeom>
          <a:noFill/>
        </p:spPr>
        <p:txBody>
          <a:bodyPr wrap="square" rtlCol="0">
            <a:spAutoFit/>
          </a:bodyPr>
          <a:lstStyle/>
          <a:p>
            <a:r>
              <a:rPr lang="de-DE" b="1" dirty="0">
                <a:solidFill>
                  <a:srgbClr val="C00000"/>
                </a:solidFill>
              </a:rPr>
              <a:t>Bisherige Ziele                          der Bundesregierung  </a:t>
            </a:r>
          </a:p>
        </p:txBody>
      </p:sp>
      <p:sp>
        <p:nvSpPr>
          <p:cNvPr id="24" name="Textfeld 23"/>
          <p:cNvSpPr txBox="1"/>
          <p:nvPr/>
        </p:nvSpPr>
        <p:spPr>
          <a:xfrm>
            <a:off x="6543727" y="3578726"/>
            <a:ext cx="2446406" cy="830997"/>
          </a:xfrm>
          <a:prstGeom prst="rect">
            <a:avLst/>
          </a:prstGeom>
          <a:noFill/>
        </p:spPr>
        <p:txBody>
          <a:bodyPr wrap="square" rtlCol="0">
            <a:spAutoFit/>
          </a:bodyPr>
          <a:lstStyle/>
          <a:p>
            <a:r>
              <a:rPr lang="de-DE" b="1" dirty="0">
                <a:solidFill>
                  <a:srgbClr val="C00000"/>
                </a:solidFill>
              </a:rPr>
              <a:t>Deutsches </a:t>
            </a:r>
          </a:p>
          <a:p>
            <a:r>
              <a:rPr lang="de-DE" b="1" dirty="0">
                <a:solidFill>
                  <a:srgbClr val="C00000"/>
                </a:solidFill>
              </a:rPr>
              <a:t>    Klimaschutz-</a:t>
            </a:r>
          </a:p>
          <a:p>
            <a:r>
              <a:rPr lang="de-DE" b="1" dirty="0">
                <a:solidFill>
                  <a:srgbClr val="C00000"/>
                </a:solidFill>
              </a:rPr>
              <a:t>       Gesetz von 2021</a:t>
            </a:r>
          </a:p>
        </p:txBody>
      </p:sp>
      <p:sp>
        <p:nvSpPr>
          <p:cNvPr id="25" name="Textfeld 24"/>
          <p:cNvSpPr txBox="1"/>
          <p:nvPr/>
        </p:nvSpPr>
        <p:spPr>
          <a:xfrm>
            <a:off x="2876810" y="2735240"/>
            <a:ext cx="697627" cy="338554"/>
          </a:xfrm>
          <a:prstGeom prst="rect">
            <a:avLst/>
          </a:prstGeom>
          <a:solidFill>
            <a:schemeClr val="bg1"/>
          </a:solidFill>
        </p:spPr>
        <p:txBody>
          <a:bodyPr wrap="none" rtlCol="0">
            <a:spAutoFit/>
          </a:bodyPr>
          <a:lstStyle/>
          <a:p>
            <a:r>
              <a:rPr lang="de-DE" b="1" dirty="0">
                <a:solidFill>
                  <a:srgbClr val="C00000"/>
                </a:solidFill>
              </a:rPr>
              <a:t>20 %</a:t>
            </a:r>
            <a:r>
              <a:rPr lang="de-DE" b="1" dirty="0"/>
              <a:t> </a:t>
            </a:r>
          </a:p>
        </p:txBody>
      </p:sp>
      <p:sp>
        <p:nvSpPr>
          <p:cNvPr id="13" name="Stern mit 5 Zacken 12"/>
          <p:cNvSpPr/>
          <p:nvPr/>
        </p:nvSpPr>
        <p:spPr bwMode="auto">
          <a:xfrm>
            <a:off x="5481993" y="2805314"/>
            <a:ext cx="216024" cy="182253"/>
          </a:xfrm>
          <a:prstGeom prst="star5">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cxnSp>
        <p:nvCxnSpPr>
          <p:cNvPr id="6" name="Gerader Verbinder 5"/>
          <p:cNvCxnSpPr>
            <a:endCxn id="26" idx="144"/>
          </p:cNvCxnSpPr>
          <p:nvPr/>
        </p:nvCxnSpPr>
        <p:spPr bwMode="auto">
          <a:xfrm flipV="1">
            <a:off x="5571460" y="3109849"/>
            <a:ext cx="34568" cy="301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Gerader Verbinder 7"/>
          <p:cNvCxnSpPr/>
          <p:nvPr/>
        </p:nvCxnSpPr>
        <p:spPr bwMode="auto">
          <a:xfrm flipV="1">
            <a:off x="5494347" y="2900236"/>
            <a:ext cx="103052" cy="209613"/>
          </a:xfrm>
          <a:prstGeom prst="line">
            <a:avLst/>
          </a:prstGeom>
          <a:solidFill>
            <a:schemeClr val="accent1"/>
          </a:solidFill>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feld 3"/>
          <p:cNvSpPr txBox="1"/>
          <p:nvPr/>
        </p:nvSpPr>
        <p:spPr>
          <a:xfrm>
            <a:off x="5888625" y="2896441"/>
            <a:ext cx="1457450" cy="338554"/>
          </a:xfrm>
          <a:prstGeom prst="rect">
            <a:avLst/>
          </a:prstGeom>
          <a:noFill/>
        </p:spPr>
        <p:txBody>
          <a:bodyPr wrap="none" rtlCol="0">
            <a:spAutoFit/>
          </a:bodyPr>
          <a:lstStyle/>
          <a:p>
            <a:r>
              <a:rPr lang="de-DE" b="1" dirty="0"/>
              <a:t>746 </a:t>
            </a:r>
            <a:r>
              <a:rPr lang="de-DE" b="1" dirty="0" err="1"/>
              <a:t>Mt</a:t>
            </a:r>
            <a:r>
              <a:rPr lang="de-DE" b="1" dirty="0"/>
              <a:t>    </a:t>
            </a:r>
            <a:r>
              <a:rPr lang="de-DE" b="1" dirty="0">
                <a:solidFill>
                  <a:srgbClr val="FF0000"/>
                </a:solidFill>
              </a:rPr>
              <a:t>-</a:t>
            </a:r>
            <a:r>
              <a:rPr lang="de-DE" dirty="0">
                <a:solidFill>
                  <a:srgbClr val="FF0000"/>
                </a:solidFill>
              </a:rPr>
              <a:t>29%</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41E8411D-71FC-4B1D-BF8D-01D7BD6B857E}"/>
              </a:ext>
            </a:extLst>
          </p:cNvPr>
          <p:cNvSpPr>
            <a:spLocks noGrp="1"/>
          </p:cNvSpPr>
          <p:nvPr>
            <p:ph type="sldNum" sz="quarter" idx="12"/>
          </p:nvPr>
        </p:nvSpPr>
        <p:spPr/>
        <p:txBody>
          <a:bodyPr/>
          <a:lstStyle/>
          <a:p>
            <a:pPr>
              <a:defRPr/>
            </a:pPr>
            <a:fld id="{1C2867A0-F623-427E-AB3E-7CA64D419047}" type="slidenum">
              <a:rPr lang="de-DE" altLang="de-DE" smtClean="0"/>
              <a:pPr>
                <a:defRPr/>
              </a:pPr>
              <a:t>243</a:t>
            </a:fld>
            <a:endParaRPr lang="de-DE" altLang="de-DE"/>
          </a:p>
        </p:txBody>
      </p:sp>
    </p:spTree>
    <p:extLst>
      <p:ext uri="{BB962C8B-B14F-4D97-AF65-F5344CB8AC3E}">
        <p14:creationId xmlns:p14="http://schemas.microsoft.com/office/powerpoint/2010/main" val="284755243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Kohlendioxidemissionen in Deutsch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681" y="1340768"/>
            <a:ext cx="8920642" cy="4752528"/>
          </a:xfrm>
          <a:prstGeom prst="rect">
            <a:avLst/>
          </a:prstGeom>
          <a:noFill/>
          <a:extLst>
            <a:ext uri="{909E8E84-426E-40DD-AFC4-6F175D3DCCD1}">
              <a14:hiddenFill xmlns:a14="http://schemas.microsoft.com/office/drawing/2010/main">
                <a:solidFill>
                  <a:srgbClr val="FFFFFF"/>
                </a:solidFill>
              </a14:hiddenFill>
            </a:ext>
          </a:extLst>
        </p:spPr>
      </p:pic>
      <p:sp>
        <p:nvSpPr>
          <p:cNvPr id="666627" name="Rectangle 3"/>
          <p:cNvSpPr>
            <a:spLocks noChangeArrowheads="1"/>
          </p:cNvSpPr>
          <p:nvPr/>
        </p:nvSpPr>
        <p:spPr bwMode="auto">
          <a:xfrm>
            <a:off x="137681" y="81268"/>
            <a:ext cx="889298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altLang="de-DE" sz="3600" dirty="0">
                <a:solidFill>
                  <a:schemeClr val="tx2"/>
                </a:solidFill>
              </a:rPr>
              <a:t>Klimaschutz - Erfordernisse</a:t>
            </a:r>
          </a:p>
          <a:p>
            <a:pPr algn="ctr">
              <a:defRPr/>
            </a:pPr>
            <a:r>
              <a:rPr lang="de-DE" altLang="de-DE" sz="1800" dirty="0">
                <a:solidFill>
                  <a:schemeClr val="tx2"/>
                </a:solidFill>
              </a:rPr>
              <a:t>durch das Pariser Klimaschutzabkommen und das Deutsche Klimaschutzgesetz von 2021</a:t>
            </a:r>
          </a:p>
        </p:txBody>
      </p:sp>
      <p:sp>
        <p:nvSpPr>
          <p:cNvPr id="20" name="Textfeld 19"/>
          <p:cNvSpPr txBox="1"/>
          <p:nvPr/>
        </p:nvSpPr>
        <p:spPr>
          <a:xfrm>
            <a:off x="3953198" y="4145317"/>
            <a:ext cx="2274140" cy="830997"/>
          </a:xfrm>
          <a:prstGeom prst="rect">
            <a:avLst/>
          </a:prstGeom>
          <a:noFill/>
        </p:spPr>
        <p:txBody>
          <a:bodyPr wrap="square" rtlCol="0">
            <a:spAutoFit/>
          </a:bodyPr>
          <a:lstStyle/>
          <a:p>
            <a:r>
              <a:rPr lang="de-DE" b="1" dirty="0">
                <a:solidFill>
                  <a:srgbClr val="00B050"/>
                </a:solidFill>
              </a:rPr>
              <a:t>             Pariser </a:t>
            </a:r>
          </a:p>
          <a:p>
            <a:r>
              <a:rPr lang="de-DE" b="1" dirty="0">
                <a:solidFill>
                  <a:srgbClr val="00B050"/>
                </a:solidFill>
              </a:rPr>
              <a:t>               Klimaschutz-</a:t>
            </a:r>
          </a:p>
          <a:p>
            <a:r>
              <a:rPr lang="de-DE" b="1" dirty="0">
                <a:solidFill>
                  <a:srgbClr val="00B050"/>
                </a:solidFill>
              </a:rPr>
              <a:t>                   abkommen</a:t>
            </a:r>
          </a:p>
        </p:txBody>
      </p:sp>
      <p:sp>
        <p:nvSpPr>
          <p:cNvPr id="23" name="Freihandform 22"/>
          <p:cNvSpPr/>
          <p:nvPr/>
        </p:nvSpPr>
        <p:spPr bwMode="auto">
          <a:xfrm>
            <a:off x="6534326" y="4196026"/>
            <a:ext cx="1663805" cy="796066"/>
          </a:xfrm>
          <a:custGeom>
            <a:avLst/>
            <a:gdLst>
              <a:gd name="connsiteX0" fmla="*/ 0 w 1484555"/>
              <a:gd name="connsiteY0" fmla="*/ 0 h 796066"/>
              <a:gd name="connsiteX1" fmla="*/ 1151068 w 1484555"/>
              <a:gd name="connsiteY1" fmla="*/ 10758 h 796066"/>
              <a:gd name="connsiteX2" fmla="*/ 1161826 w 1484555"/>
              <a:gd name="connsiteY2" fmla="*/ 43031 h 796066"/>
              <a:gd name="connsiteX3" fmla="*/ 1183341 w 1484555"/>
              <a:gd name="connsiteY3" fmla="*/ 75304 h 796066"/>
              <a:gd name="connsiteX4" fmla="*/ 1194099 w 1484555"/>
              <a:gd name="connsiteY4" fmla="*/ 107577 h 796066"/>
              <a:gd name="connsiteX5" fmla="*/ 1258645 w 1484555"/>
              <a:gd name="connsiteY5" fmla="*/ 150607 h 796066"/>
              <a:gd name="connsiteX6" fmla="*/ 1269402 w 1484555"/>
              <a:gd name="connsiteY6" fmla="*/ 182880 h 796066"/>
              <a:gd name="connsiteX7" fmla="*/ 1301675 w 1484555"/>
              <a:gd name="connsiteY7" fmla="*/ 204396 h 796066"/>
              <a:gd name="connsiteX8" fmla="*/ 1366221 w 1484555"/>
              <a:gd name="connsiteY8" fmla="*/ 290457 h 796066"/>
              <a:gd name="connsiteX9" fmla="*/ 1398494 w 1484555"/>
              <a:gd name="connsiteY9" fmla="*/ 387276 h 796066"/>
              <a:gd name="connsiteX10" fmla="*/ 1409252 w 1484555"/>
              <a:gd name="connsiteY10" fmla="*/ 419548 h 796066"/>
              <a:gd name="connsiteX11" fmla="*/ 1430767 w 1484555"/>
              <a:gd name="connsiteY11" fmla="*/ 441064 h 796066"/>
              <a:gd name="connsiteX12" fmla="*/ 1473798 w 1484555"/>
              <a:gd name="connsiteY12" fmla="*/ 527125 h 796066"/>
              <a:gd name="connsiteX13" fmla="*/ 1484555 w 1484555"/>
              <a:gd name="connsiteY13" fmla="*/ 559398 h 796066"/>
              <a:gd name="connsiteX14" fmla="*/ 1473798 w 1484555"/>
              <a:gd name="connsiteY14" fmla="*/ 710005 h 796066"/>
              <a:gd name="connsiteX15" fmla="*/ 1430767 w 1484555"/>
              <a:gd name="connsiteY15" fmla="*/ 774551 h 796066"/>
              <a:gd name="connsiteX16" fmla="*/ 1398494 w 1484555"/>
              <a:gd name="connsiteY16" fmla="*/ 785308 h 796066"/>
              <a:gd name="connsiteX17" fmla="*/ 1161826 w 1484555"/>
              <a:gd name="connsiteY17" fmla="*/ 796066 h 796066"/>
              <a:gd name="connsiteX18" fmla="*/ 1032734 w 1484555"/>
              <a:gd name="connsiteY18" fmla="*/ 774551 h 796066"/>
              <a:gd name="connsiteX19" fmla="*/ 978946 w 1484555"/>
              <a:gd name="connsiteY19" fmla="*/ 731520 h 796066"/>
              <a:gd name="connsiteX20" fmla="*/ 914400 w 1484555"/>
              <a:gd name="connsiteY20" fmla="*/ 688490 h 796066"/>
              <a:gd name="connsiteX21" fmla="*/ 882127 w 1484555"/>
              <a:gd name="connsiteY21" fmla="*/ 677732 h 796066"/>
              <a:gd name="connsiteX22" fmla="*/ 839097 w 1484555"/>
              <a:gd name="connsiteY22" fmla="*/ 656217 h 796066"/>
              <a:gd name="connsiteX23" fmla="*/ 774551 w 1484555"/>
              <a:gd name="connsiteY23" fmla="*/ 645459 h 796066"/>
              <a:gd name="connsiteX24" fmla="*/ 742278 w 1484555"/>
              <a:gd name="connsiteY24" fmla="*/ 634701 h 796066"/>
              <a:gd name="connsiteX25" fmla="*/ 677732 w 1484555"/>
              <a:gd name="connsiteY25" fmla="*/ 623944 h 796066"/>
              <a:gd name="connsiteX26" fmla="*/ 613186 w 1484555"/>
              <a:gd name="connsiteY26" fmla="*/ 591671 h 796066"/>
              <a:gd name="connsiteX27" fmla="*/ 559398 w 1484555"/>
              <a:gd name="connsiteY27" fmla="*/ 548640 h 796066"/>
              <a:gd name="connsiteX28" fmla="*/ 548640 w 1484555"/>
              <a:gd name="connsiteY28" fmla="*/ 516367 h 796066"/>
              <a:gd name="connsiteX29" fmla="*/ 484094 w 1484555"/>
              <a:gd name="connsiteY29" fmla="*/ 473337 h 796066"/>
              <a:gd name="connsiteX30" fmla="*/ 462579 w 1484555"/>
              <a:gd name="connsiteY30" fmla="*/ 451821 h 796066"/>
              <a:gd name="connsiteX31" fmla="*/ 430306 w 1484555"/>
              <a:gd name="connsiteY31" fmla="*/ 441064 h 796066"/>
              <a:gd name="connsiteX32" fmla="*/ 365760 w 1484555"/>
              <a:gd name="connsiteY32" fmla="*/ 387276 h 796066"/>
              <a:gd name="connsiteX33" fmla="*/ 301214 w 1484555"/>
              <a:gd name="connsiteY33" fmla="*/ 344245 h 796066"/>
              <a:gd name="connsiteX34" fmla="*/ 236668 w 1484555"/>
              <a:gd name="connsiteY34" fmla="*/ 290457 h 796066"/>
              <a:gd name="connsiteX35" fmla="*/ 193638 w 1484555"/>
              <a:gd name="connsiteY35" fmla="*/ 236668 h 796066"/>
              <a:gd name="connsiteX36" fmla="*/ 172122 w 1484555"/>
              <a:gd name="connsiteY36" fmla="*/ 204396 h 796066"/>
              <a:gd name="connsiteX37" fmla="*/ 118334 w 1484555"/>
              <a:gd name="connsiteY37" fmla="*/ 150607 h 796066"/>
              <a:gd name="connsiteX38" fmla="*/ 75304 w 1484555"/>
              <a:gd name="connsiteY38" fmla="*/ 86061 h 796066"/>
              <a:gd name="connsiteX39" fmla="*/ 53788 w 1484555"/>
              <a:gd name="connsiteY39" fmla="*/ 53788 h 79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84555" h="796066">
                <a:moveTo>
                  <a:pt x="0" y="0"/>
                </a:moveTo>
                <a:lnTo>
                  <a:pt x="1151068" y="10758"/>
                </a:lnTo>
                <a:cubicBezTo>
                  <a:pt x="1162400" y="11178"/>
                  <a:pt x="1156755" y="32889"/>
                  <a:pt x="1161826" y="43031"/>
                </a:cubicBezTo>
                <a:cubicBezTo>
                  <a:pt x="1167608" y="54595"/>
                  <a:pt x="1177559" y="63740"/>
                  <a:pt x="1183341" y="75304"/>
                </a:cubicBezTo>
                <a:cubicBezTo>
                  <a:pt x="1188412" y="85446"/>
                  <a:pt x="1186081" y="99559"/>
                  <a:pt x="1194099" y="107577"/>
                </a:cubicBezTo>
                <a:cubicBezTo>
                  <a:pt x="1212384" y="125861"/>
                  <a:pt x="1258645" y="150607"/>
                  <a:pt x="1258645" y="150607"/>
                </a:cubicBezTo>
                <a:cubicBezTo>
                  <a:pt x="1262231" y="161365"/>
                  <a:pt x="1262318" y="174025"/>
                  <a:pt x="1269402" y="182880"/>
                </a:cubicBezTo>
                <a:cubicBezTo>
                  <a:pt x="1277479" y="192976"/>
                  <a:pt x="1291579" y="196319"/>
                  <a:pt x="1301675" y="204396"/>
                </a:cubicBezTo>
                <a:cubicBezTo>
                  <a:pt x="1324846" y="222933"/>
                  <a:pt x="1359961" y="271679"/>
                  <a:pt x="1366221" y="290457"/>
                </a:cubicBezTo>
                <a:lnTo>
                  <a:pt x="1398494" y="387276"/>
                </a:lnTo>
                <a:cubicBezTo>
                  <a:pt x="1402080" y="398033"/>
                  <a:pt x="1401234" y="411530"/>
                  <a:pt x="1409252" y="419548"/>
                </a:cubicBezTo>
                <a:lnTo>
                  <a:pt x="1430767" y="441064"/>
                </a:lnTo>
                <a:cubicBezTo>
                  <a:pt x="1455489" y="515232"/>
                  <a:pt x="1436245" y="489574"/>
                  <a:pt x="1473798" y="527125"/>
                </a:cubicBezTo>
                <a:cubicBezTo>
                  <a:pt x="1477384" y="537883"/>
                  <a:pt x="1484555" y="548058"/>
                  <a:pt x="1484555" y="559398"/>
                </a:cubicBezTo>
                <a:cubicBezTo>
                  <a:pt x="1484555" y="609728"/>
                  <a:pt x="1479679" y="660019"/>
                  <a:pt x="1473798" y="710005"/>
                </a:cubicBezTo>
                <a:cubicBezTo>
                  <a:pt x="1470439" y="738560"/>
                  <a:pt x="1454677" y="758611"/>
                  <a:pt x="1430767" y="774551"/>
                </a:cubicBezTo>
                <a:cubicBezTo>
                  <a:pt x="1421332" y="780841"/>
                  <a:pt x="1409797" y="784404"/>
                  <a:pt x="1398494" y="785308"/>
                </a:cubicBezTo>
                <a:cubicBezTo>
                  <a:pt x="1319775" y="791605"/>
                  <a:pt x="1240715" y="792480"/>
                  <a:pt x="1161826" y="796066"/>
                </a:cubicBezTo>
                <a:cubicBezTo>
                  <a:pt x="1131156" y="792658"/>
                  <a:pt x="1068777" y="792572"/>
                  <a:pt x="1032734" y="774551"/>
                </a:cubicBezTo>
                <a:cubicBezTo>
                  <a:pt x="980079" y="748224"/>
                  <a:pt x="1018972" y="761540"/>
                  <a:pt x="978946" y="731520"/>
                </a:cubicBezTo>
                <a:cubicBezTo>
                  <a:pt x="958260" y="716005"/>
                  <a:pt x="938931" y="696667"/>
                  <a:pt x="914400" y="688490"/>
                </a:cubicBezTo>
                <a:cubicBezTo>
                  <a:pt x="903642" y="684904"/>
                  <a:pt x="892550" y="682199"/>
                  <a:pt x="882127" y="677732"/>
                </a:cubicBezTo>
                <a:cubicBezTo>
                  <a:pt x="867387" y="671415"/>
                  <a:pt x="854457" y="660825"/>
                  <a:pt x="839097" y="656217"/>
                </a:cubicBezTo>
                <a:cubicBezTo>
                  <a:pt x="818205" y="649949"/>
                  <a:pt x="795844" y="650191"/>
                  <a:pt x="774551" y="645459"/>
                </a:cubicBezTo>
                <a:cubicBezTo>
                  <a:pt x="763481" y="642999"/>
                  <a:pt x="753348" y="637161"/>
                  <a:pt x="742278" y="634701"/>
                </a:cubicBezTo>
                <a:cubicBezTo>
                  <a:pt x="720985" y="629969"/>
                  <a:pt x="699247" y="627530"/>
                  <a:pt x="677732" y="623944"/>
                </a:cubicBezTo>
                <a:cubicBezTo>
                  <a:pt x="651485" y="615195"/>
                  <a:pt x="634039" y="612524"/>
                  <a:pt x="613186" y="591671"/>
                </a:cubicBezTo>
                <a:cubicBezTo>
                  <a:pt x="564526" y="543011"/>
                  <a:pt x="622228" y="569584"/>
                  <a:pt x="559398" y="548640"/>
                </a:cubicBezTo>
                <a:cubicBezTo>
                  <a:pt x="555812" y="537882"/>
                  <a:pt x="556658" y="524385"/>
                  <a:pt x="548640" y="516367"/>
                </a:cubicBezTo>
                <a:cubicBezTo>
                  <a:pt x="530355" y="498083"/>
                  <a:pt x="502378" y="491622"/>
                  <a:pt x="484094" y="473337"/>
                </a:cubicBezTo>
                <a:cubicBezTo>
                  <a:pt x="476922" y="466165"/>
                  <a:pt x="471276" y="457039"/>
                  <a:pt x="462579" y="451821"/>
                </a:cubicBezTo>
                <a:cubicBezTo>
                  <a:pt x="452855" y="445987"/>
                  <a:pt x="441064" y="444650"/>
                  <a:pt x="430306" y="441064"/>
                </a:cubicBezTo>
                <a:cubicBezTo>
                  <a:pt x="314970" y="364171"/>
                  <a:pt x="490018" y="483920"/>
                  <a:pt x="365760" y="387276"/>
                </a:cubicBezTo>
                <a:cubicBezTo>
                  <a:pt x="345349" y="371401"/>
                  <a:pt x="319499" y="362530"/>
                  <a:pt x="301214" y="344245"/>
                </a:cubicBezTo>
                <a:cubicBezTo>
                  <a:pt x="259799" y="302830"/>
                  <a:pt x="281600" y="320411"/>
                  <a:pt x="236668" y="290457"/>
                </a:cubicBezTo>
                <a:cubicBezTo>
                  <a:pt x="215727" y="227631"/>
                  <a:pt x="242296" y="285325"/>
                  <a:pt x="193638" y="236668"/>
                </a:cubicBezTo>
                <a:cubicBezTo>
                  <a:pt x="184496" y="227526"/>
                  <a:pt x="180636" y="214126"/>
                  <a:pt x="172122" y="204396"/>
                </a:cubicBezTo>
                <a:cubicBezTo>
                  <a:pt x="155425" y="185314"/>
                  <a:pt x="132399" y="171705"/>
                  <a:pt x="118334" y="150607"/>
                </a:cubicBezTo>
                <a:cubicBezTo>
                  <a:pt x="103991" y="129092"/>
                  <a:pt x="93589" y="104345"/>
                  <a:pt x="75304" y="86061"/>
                </a:cubicBezTo>
                <a:cubicBezTo>
                  <a:pt x="51252" y="62010"/>
                  <a:pt x="53788" y="74689"/>
                  <a:pt x="53788" y="53788"/>
                </a:cubicBezTo>
              </a:path>
            </a:pathLst>
          </a:cu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26" name="Freihandform 25"/>
          <p:cNvSpPr/>
          <p:nvPr/>
        </p:nvSpPr>
        <p:spPr bwMode="auto">
          <a:xfrm>
            <a:off x="5571460" y="2863782"/>
            <a:ext cx="1628832" cy="932627"/>
          </a:xfrm>
          <a:custGeom>
            <a:avLst/>
            <a:gdLst>
              <a:gd name="connsiteX0" fmla="*/ 45569 w 1574575"/>
              <a:gd name="connsiteY0" fmla="*/ 18227 h 932627"/>
              <a:gd name="connsiteX1" fmla="*/ 60758 w 1574575"/>
              <a:gd name="connsiteY1" fmla="*/ 15189 h 932627"/>
              <a:gd name="connsiteX2" fmla="*/ 69872 w 1574575"/>
              <a:gd name="connsiteY2" fmla="*/ 12151 h 932627"/>
              <a:gd name="connsiteX3" fmla="*/ 182273 w 1574575"/>
              <a:gd name="connsiteY3" fmla="*/ 9113 h 932627"/>
              <a:gd name="connsiteX4" fmla="*/ 200500 w 1574575"/>
              <a:gd name="connsiteY4" fmla="*/ 3038 h 932627"/>
              <a:gd name="connsiteX5" fmla="*/ 209614 w 1574575"/>
              <a:gd name="connsiteY5" fmla="*/ 0 h 932627"/>
              <a:gd name="connsiteX6" fmla="*/ 558969 w 1574575"/>
              <a:gd name="connsiteY6" fmla="*/ 3038 h 932627"/>
              <a:gd name="connsiteX7" fmla="*/ 577196 w 1574575"/>
              <a:gd name="connsiteY7" fmla="*/ 12151 h 932627"/>
              <a:gd name="connsiteX8" fmla="*/ 586310 w 1574575"/>
              <a:gd name="connsiteY8" fmla="*/ 15189 h 932627"/>
              <a:gd name="connsiteX9" fmla="*/ 631878 w 1574575"/>
              <a:gd name="connsiteY9" fmla="*/ 24303 h 932627"/>
              <a:gd name="connsiteX10" fmla="*/ 768583 w 1574575"/>
              <a:gd name="connsiteY10" fmla="*/ 27341 h 932627"/>
              <a:gd name="connsiteX11" fmla="*/ 780734 w 1574575"/>
              <a:gd name="connsiteY11" fmla="*/ 30378 h 932627"/>
              <a:gd name="connsiteX12" fmla="*/ 801999 w 1574575"/>
              <a:gd name="connsiteY12" fmla="*/ 36454 h 932627"/>
              <a:gd name="connsiteX13" fmla="*/ 820226 w 1574575"/>
              <a:gd name="connsiteY13" fmla="*/ 45568 h 932627"/>
              <a:gd name="connsiteX14" fmla="*/ 829340 w 1574575"/>
              <a:gd name="connsiteY14" fmla="*/ 51644 h 932627"/>
              <a:gd name="connsiteX15" fmla="*/ 844529 w 1574575"/>
              <a:gd name="connsiteY15" fmla="*/ 54681 h 932627"/>
              <a:gd name="connsiteX16" fmla="*/ 853643 w 1574575"/>
              <a:gd name="connsiteY16" fmla="*/ 57719 h 932627"/>
              <a:gd name="connsiteX17" fmla="*/ 859719 w 1574575"/>
              <a:gd name="connsiteY17" fmla="*/ 66833 h 932627"/>
              <a:gd name="connsiteX18" fmla="*/ 877946 w 1574575"/>
              <a:gd name="connsiteY18" fmla="*/ 72909 h 932627"/>
              <a:gd name="connsiteX19" fmla="*/ 887060 w 1574575"/>
              <a:gd name="connsiteY19" fmla="*/ 78984 h 932627"/>
              <a:gd name="connsiteX20" fmla="*/ 893135 w 1574575"/>
              <a:gd name="connsiteY20" fmla="*/ 88098 h 932627"/>
              <a:gd name="connsiteX21" fmla="*/ 902249 w 1574575"/>
              <a:gd name="connsiteY21" fmla="*/ 91136 h 932627"/>
              <a:gd name="connsiteX22" fmla="*/ 911363 w 1574575"/>
              <a:gd name="connsiteY22" fmla="*/ 97212 h 932627"/>
              <a:gd name="connsiteX23" fmla="*/ 920476 w 1574575"/>
              <a:gd name="connsiteY23" fmla="*/ 106325 h 932627"/>
              <a:gd name="connsiteX24" fmla="*/ 944779 w 1574575"/>
              <a:gd name="connsiteY24" fmla="*/ 112401 h 932627"/>
              <a:gd name="connsiteX25" fmla="*/ 963006 w 1574575"/>
              <a:gd name="connsiteY25" fmla="*/ 121515 h 932627"/>
              <a:gd name="connsiteX26" fmla="*/ 975158 w 1574575"/>
              <a:gd name="connsiteY26" fmla="*/ 127590 h 932627"/>
              <a:gd name="connsiteX27" fmla="*/ 993385 w 1574575"/>
              <a:gd name="connsiteY27" fmla="*/ 130628 h 932627"/>
              <a:gd name="connsiteX28" fmla="*/ 1014650 w 1574575"/>
              <a:gd name="connsiteY28" fmla="*/ 145818 h 932627"/>
              <a:gd name="connsiteX29" fmla="*/ 1023764 w 1574575"/>
              <a:gd name="connsiteY29" fmla="*/ 148855 h 932627"/>
              <a:gd name="connsiteX30" fmla="*/ 1041991 w 1574575"/>
              <a:gd name="connsiteY30" fmla="*/ 164045 h 932627"/>
              <a:gd name="connsiteX31" fmla="*/ 1051105 w 1574575"/>
              <a:gd name="connsiteY31" fmla="*/ 167083 h 932627"/>
              <a:gd name="connsiteX32" fmla="*/ 1069332 w 1574575"/>
              <a:gd name="connsiteY32" fmla="*/ 182272 h 932627"/>
              <a:gd name="connsiteX33" fmla="*/ 1078446 w 1574575"/>
              <a:gd name="connsiteY33" fmla="*/ 185310 h 932627"/>
              <a:gd name="connsiteX34" fmla="*/ 1108824 w 1574575"/>
              <a:gd name="connsiteY34" fmla="*/ 206575 h 932627"/>
              <a:gd name="connsiteX35" fmla="*/ 1120976 w 1574575"/>
              <a:gd name="connsiteY35" fmla="*/ 212651 h 932627"/>
              <a:gd name="connsiteX36" fmla="*/ 1139203 w 1574575"/>
              <a:gd name="connsiteY36" fmla="*/ 221764 h 932627"/>
              <a:gd name="connsiteX37" fmla="*/ 1166544 w 1574575"/>
              <a:gd name="connsiteY37" fmla="*/ 236954 h 932627"/>
              <a:gd name="connsiteX38" fmla="*/ 1175658 w 1574575"/>
              <a:gd name="connsiteY38" fmla="*/ 243030 h 932627"/>
              <a:gd name="connsiteX39" fmla="*/ 1184771 w 1574575"/>
              <a:gd name="connsiteY39" fmla="*/ 252143 h 932627"/>
              <a:gd name="connsiteX40" fmla="*/ 1196923 w 1574575"/>
              <a:gd name="connsiteY40" fmla="*/ 255181 h 932627"/>
              <a:gd name="connsiteX41" fmla="*/ 1236415 w 1574575"/>
              <a:gd name="connsiteY41" fmla="*/ 276446 h 932627"/>
              <a:gd name="connsiteX42" fmla="*/ 1251604 w 1574575"/>
              <a:gd name="connsiteY42" fmla="*/ 282522 h 932627"/>
              <a:gd name="connsiteX43" fmla="*/ 1278945 w 1574575"/>
              <a:gd name="connsiteY43" fmla="*/ 294673 h 932627"/>
              <a:gd name="connsiteX44" fmla="*/ 1306286 w 1574575"/>
              <a:gd name="connsiteY44" fmla="*/ 306825 h 932627"/>
              <a:gd name="connsiteX45" fmla="*/ 1324513 w 1574575"/>
              <a:gd name="connsiteY45" fmla="*/ 312901 h 932627"/>
              <a:gd name="connsiteX46" fmla="*/ 1333627 w 1574575"/>
              <a:gd name="connsiteY46" fmla="*/ 318976 h 932627"/>
              <a:gd name="connsiteX47" fmla="*/ 1345779 w 1574575"/>
              <a:gd name="connsiteY47" fmla="*/ 325052 h 932627"/>
              <a:gd name="connsiteX48" fmla="*/ 1357930 w 1574575"/>
              <a:gd name="connsiteY48" fmla="*/ 334166 h 932627"/>
              <a:gd name="connsiteX49" fmla="*/ 1370082 w 1574575"/>
              <a:gd name="connsiteY49" fmla="*/ 340242 h 932627"/>
              <a:gd name="connsiteX50" fmla="*/ 1388309 w 1574575"/>
              <a:gd name="connsiteY50" fmla="*/ 352393 h 932627"/>
              <a:gd name="connsiteX51" fmla="*/ 1397422 w 1574575"/>
              <a:gd name="connsiteY51" fmla="*/ 370620 h 932627"/>
              <a:gd name="connsiteX52" fmla="*/ 1409574 w 1574575"/>
              <a:gd name="connsiteY52" fmla="*/ 388848 h 932627"/>
              <a:gd name="connsiteX53" fmla="*/ 1430839 w 1574575"/>
              <a:gd name="connsiteY53" fmla="*/ 416188 h 932627"/>
              <a:gd name="connsiteX54" fmla="*/ 1449066 w 1574575"/>
              <a:gd name="connsiteY54" fmla="*/ 428340 h 932627"/>
              <a:gd name="connsiteX55" fmla="*/ 1461218 w 1574575"/>
              <a:gd name="connsiteY55" fmla="*/ 446567 h 932627"/>
              <a:gd name="connsiteX56" fmla="*/ 1467293 w 1574575"/>
              <a:gd name="connsiteY56" fmla="*/ 455681 h 932627"/>
              <a:gd name="connsiteX57" fmla="*/ 1485521 w 1574575"/>
              <a:gd name="connsiteY57" fmla="*/ 473908 h 932627"/>
              <a:gd name="connsiteX58" fmla="*/ 1500710 w 1574575"/>
              <a:gd name="connsiteY58" fmla="*/ 492135 h 932627"/>
              <a:gd name="connsiteX59" fmla="*/ 1506786 w 1574575"/>
              <a:gd name="connsiteY59" fmla="*/ 501249 h 932627"/>
              <a:gd name="connsiteX60" fmla="*/ 1515899 w 1574575"/>
              <a:gd name="connsiteY60" fmla="*/ 510362 h 932627"/>
              <a:gd name="connsiteX61" fmla="*/ 1521975 w 1574575"/>
              <a:gd name="connsiteY61" fmla="*/ 519476 h 932627"/>
              <a:gd name="connsiteX62" fmla="*/ 1531089 w 1574575"/>
              <a:gd name="connsiteY62" fmla="*/ 540741 h 932627"/>
              <a:gd name="connsiteX63" fmla="*/ 1540202 w 1574575"/>
              <a:gd name="connsiteY63" fmla="*/ 549855 h 932627"/>
              <a:gd name="connsiteX64" fmla="*/ 1549316 w 1574575"/>
              <a:gd name="connsiteY64" fmla="*/ 571120 h 932627"/>
              <a:gd name="connsiteX65" fmla="*/ 1555392 w 1574575"/>
              <a:gd name="connsiteY65" fmla="*/ 580234 h 932627"/>
              <a:gd name="connsiteX66" fmla="*/ 1558430 w 1574575"/>
              <a:gd name="connsiteY66" fmla="*/ 589347 h 932627"/>
              <a:gd name="connsiteX67" fmla="*/ 1570581 w 1574575"/>
              <a:gd name="connsiteY67" fmla="*/ 610612 h 932627"/>
              <a:gd name="connsiteX68" fmla="*/ 1570581 w 1574575"/>
              <a:gd name="connsiteY68" fmla="*/ 653143 h 932627"/>
              <a:gd name="connsiteX69" fmla="*/ 1561468 w 1574575"/>
              <a:gd name="connsiteY69" fmla="*/ 677446 h 932627"/>
              <a:gd name="connsiteX70" fmla="*/ 1558430 w 1574575"/>
              <a:gd name="connsiteY70" fmla="*/ 689597 h 932627"/>
              <a:gd name="connsiteX71" fmla="*/ 1546278 w 1574575"/>
              <a:gd name="connsiteY71" fmla="*/ 707824 h 932627"/>
              <a:gd name="connsiteX72" fmla="*/ 1531089 w 1574575"/>
              <a:gd name="connsiteY72" fmla="*/ 735165 h 932627"/>
              <a:gd name="connsiteX73" fmla="*/ 1521975 w 1574575"/>
              <a:gd name="connsiteY73" fmla="*/ 753392 h 932627"/>
              <a:gd name="connsiteX74" fmla="*/ 1512862 w 1574575"/>
              <a:gd name="connsiteY74" fmla="*/ 759468 h 932627"/>
              <a:gd name="connsiteX75" fmla="*/ 1494634 w 1574575"/>
              <a:gd name="connsiteY75" fmla="*/ 792885 h 932627"/>
              <a:gd name="connsiteX76" fmla="*/ 1488559 w 1574575"/>
              <a:gd name="connsiteY76" fmla="*/ 811112 h 932627"/>
              <a:gd name="connsiteX77" fmla="*/ 1482483 w 1574575"/>
              <a:gd name="connsiteY77" fmla="*/ 838453 h 932627"/>
              <a:gd name="connsiteX78" fmla="*/ 1470331 w 1574575"/>
              <a:gd name="connsiteY78" fmla="*/ 856680 h 932627"/>
              <a:gd name="connsiteX79" fmla="*/ 1467293 w 1574575"/>
              <a:gd name="connsiteY79" fmla="*/ 865794 h 932627"/>
              <a:gd name="connsiteX80" fmla="*/ 1458180 w 1574575"/>
              <a:gd name="connsiteY80" fmla="*/ 874907 h 932627"/>
              <a:gd name="connsiteX81" fmla="*/ 1455142 w 1574575"/>
              <a:gd name="connsiteY81" fmla="*/ 887059 h 932627"/>
              <a:gd name="connsiteX82" fmla="*/ 1418688 w 1574575"/>
              <a:gd name="connsiteY82" fmla="*/ 905286 h 932627"/>
              <a:gd name="connsiteX83" fmla="*/ 1391347 w 1574575"/>
              <a:gd name="connsiteY83" fmla="*/ 911362 h 932627"/>
              <a:gd name="connsiteX84" fmla="*/ 1263756 w 1574575"/>
              <a:gd name="connsiteY84" fmla="*/ 914400 h 932627"/>
              <a:gd name="connsiteX85" fmla="*/ 1105787 w 1574575"/>
              <a:gd name="connsiteY85" fmla="*/ 917438 h 932627"/>
              <a:gd name="connsiteX86" fmla="*/ 1084521 w 1574575"/>
              <a:gd name="connsiteY86" fmla="*/ 920475 h 932627"/>
              <a:gd name="connsiteX87" fmla="*/ 990347 w 1574575"/>
              <a:gd name="connsiteY87" fmla="*/ 926551 h 932627"/>
              <a:gd name="connsiteX88" fmla="*/ 859719 w 1574575"/>
              <a:gd name="connsiteY88" fmla="*/ 932627 h 932627"/>
              <a:gd name="connsiteX89" fmla="*/ 616689 w 1574575"/>
              <a:gd name="connsiteY89" fmla="*/ 929589 h 932627"/>
              <a:gd name="connsiteX90" fmla="*/ 598462 w 1574575"/>
              <a:gd name="connsiteY90" fmla="*/ 923513 h 932627"/>
              <a:gd name="connsiteX91" fmla="*/ 589348 w 1574575"/>
              <a:gd name="connsiteY91" fmla="*/ 917438 h 932627"/>
              <a:gd name="connsiteX92" fmla="*/ 583272 w 1574575"/>
              <a:gd name="connsiteY92" fmla="*/ 908324 h 932627"/>
              <a:gd name="connsiteX93" fmla="*/ 580234 w 1574575"/>
              <a:gd name="connsiteY93" fmla="*/ 899210 h 932627"/>
              <a:gd name="connsiteX94" fmla="*/ 571121 w 1574575"/>
              <a:gd name="connsiteY94" fmla="*/ 896172 h 932627"/>
              <a:gd name="connsiteX95" fmla="*/ 540742 w 1574575"/>
              <a:gd name="connsiteY95" fmla="*/ 880983 h 932627"/>
              <a:gd name="connsiteX96" fmla="*/ 513401 w 1574575"/>
              <a:gd name="connsiteY96" fmla="*/ 871869 h 932627"/>
              <a:gd name="connsiteX97" fmla="*/ 504288 w 1574575"/>
              <a:gd name="connsiteY97" fmla="*/ 868832 h 932627"/>
              <a:gd name="connsiteX98" fmla="*/ 483022 w 1574575"/>
              <a:gd name="connsiteY98" fmla="*/ 844529 h 932627"/>
              <a:gd name="connsiteX99" fmla="*/ 476947 w 1574575"/>
              <a:gd name="connsiteY99" fmla="*/ 835415 h 932627"/>
              <a:gd name="connsiteX100" fmla="*/ 470871 w 1574575"/>
              <a:gd name="connsiteY100" fmla="*/ 826301 h 932627"/>
              <a:gd name="connsiteX101" fmla="*/ 461757 w 1574575"/>
              <a:gd name="connsiteY101" fmla="*/ 798960 h 932627"/>
              <a:gd name="connsiteX102" fmla="*/ 458719 w 1574575"/>
              <a:gd name="connsiteY102" fmla="*/ 789847 h 932627"/>
              <a:gd name="connsiteX103" fmla="*/ 431379 w 1574575"/>
              <a:gd name="connsiteY103" fmla="*/ 768582 h 932627"/>
              <a:gd name="connsiteX104" fmla="*/ 422265 w 1574575"/>
              <a:gd name="connsiteY104" fmla="*/ 762506 h 932627"/>
              <a:gd name="connsiteX105" fmla="*/ 407076 w 1574575"/>
              <a:gd name="connsiteY105" fmla="*/ 747317 h 932627"/>
              <a:gd name="connsiteX106" fmla="*/ 388848 w 1574575"/>
              <a:gd name="connsiteY106" fmla="*/ 735165 h 932627"/>
              <a:gd name="connsiteX107" fmla="*/ 382773 w 1574575"/>
              <a:gd name="connsiteY107" fmla="*/ 726052 h 932627"/>
              <a:gd name="connsiteX108" fmla="*/ 379735 w 1574575"/>
              <a:gd name="connsiteY108" fmla="*/ 716938 h 932627"/>
              <a:gd name="connsiteX109" fmla="*/ 370621 w 1574575"/>
              <a:gd name="connsiteY109" fmla="*/ 710862 h 932627"/>
              <a:gd name="connsiteX110" fmla="*/ 361507 w 1574575"/>
              <a:gd name="connsiteY110" fmla="*/ 686559 h 932627"/>
              <a:gd name="connsiteX111" fmla="*/ 355432 w 1574575"/>
              <a:gd name="connsiteY111" fmla="*/ 668332 h 932627"/>
              <a:gd name="connsiteX112" fmla="*/ 346318 w 1574575"/>
              <a:gd name="connsiteY112" fmla="*/ 659218 h 932627"/>
              <a:gd name="connsiteX113" fmla="*/ 340242 w 1574575"/>
              <a:gd name="connsiteY113" fmla="*/ 650105 h 932627"/>
              <a:gd name="connsiteX114" fmla="*/ 331129 w 1574575"/>
              <a:gd name="connsiteY114" fmla="*/ 644029 h 932627"/>
              <a:gd name="connsiteX115" fmla="*/ 318977 w 1574575"/>
              <a:gd name="connsiteY115" fmla="*/ 625802 h 932627"/>
              <a:gd name="connsiteX116" fmla="*/ 312901 w 1574575"/>
              <a:gd name="connsiteY116" fmla="*/ 607574 h 932627"/>
              <a:gd name="connsiteX117" fmla="*/ 309864 w 1574575"/>
              <a:gd name="connsiteY117" fmla="*/ 598461 h 932627"/>
              <a:gd name="connsiteX118" fmla="*/ 300750 w 1574575"/>
              <a:gd name="connsiteY118" fmla="*/ 580234 h 932627"/>
              <a:gd name="connsiteX119" fmla="*/ 294674 w 1574575"/>
              <a:gd name="connsiteY119" fmla="*/ 571120 h 932627"/>
              <a:gd name="connsiteX120" fmla="*/ 288598 w 1574575"/>
              <a:gd name="connsiteY120" fmla="*/ 552893 h 932627"/>
              <a:gd name="connsiteX121" fmla="*/ 285561 w 1574575"/>
              <a:gd name="connsiteY121" fmla="*/ 543779 h 932627"/>
              <a:gd name="connsiteX122" fmla="*/ 276447 w 1574575"/>
              <a:gd name="connsiteY122" fmla="*/ 534665 h 932627"/>
              <a:gd name="connsiteX123" fmla="*/ 252144 w 1574575"/>
              <a:gd name="connsiteY123" fmla="*/ 507325 h 932627"/>
              <a:gd name="connsiteX124" fmla="*/ 236955 w 1574575"/>
              <a:gd name="connsiteY124" fmla="*/ 504287 h 932627"/>
              <a:gd name="connsiteX125" fmla="*/ 218727 w 1574575"/>
              <a:gd name="connsiteY125" fmla="*/ 489097 h 932627"/>
              <a:gd name="connsiteX126" fmla="*/ 209614 w 1574575"/>
              <a:gd name="connsiteY126" fmla="*/ 486059 h 932627"/>
              <a:gd name="connsiteX127" fmla="*/ 191387 w 1574575"/>
              <a:gd name="connsiteY127" fmla="*/ 473908 h 932627"/>
              <a:gd name="connsiteX128" fmla="*/ 185311 w 1574575"/>
              <a:gd name="connsiteY128" fmla="*/ 455681 h 932627"/>
              <a:gd name="connsiteX129" fmla="*/ 179235 w 1574575"/>
              <a:gd name="connsiteY129" fmla="*/ 446567 h 932627"/>
              <a:gd name="connsiteX130" fmla="*/ 176197 w 1574575"/>
              <a:gd name="connsiteY130" fmla="*/ 437453 h 932627"/>
              <a:gd name="connsiteX131" fmla="*/ 167084 w 1574575"/>
              <a:gd name="connsiteY131" fmla="*/ 428340 h 932627"/>
              <a:gd name="connsiteX132" fmla="*/ 164046 w 1574575"/>
              <a:gd name="connsiteY132" fmla="*/ 416188 h 932627"/>
              <a:gd name="connsiteX133" fmla="*/ 151894 w 1574575"/>
              <a:gd name="connsiteY133" fmla="*/ 397961 h 932627"/>
              <a:gd name="connsiteX134" fmla="*/ 148856 w 1574575"/>
              <a:gd name="connsiteY134" fmla="*/ 388848 h 932627"/>
              <a:gd name="connsiteX135" fmla="*/ 127591 w 1574575"/>
              <a:gd name="connsiteY135" fmla="*/ 361507 h 932627"/>
              <a:gd name="connsiteX136" fmla="*/ 118478 w 1574575"/>
              <a:gd name="connsiteY136" fmla="*/ 355431 h 932627"/>
              <a:gd name="connsiteX137" fmla="*/ 100250 w 1574575"/>
              <a:gd name="connsiteY137" fmla="*/ 340242 h 932627"/>
              <a:gd name="connsiteX138" fmla="*/ 78985 w 1574575"/>
              <a:gd name="connsiteY138" fmla="*/ 312901 h 932627"/>
              <a:gd name="connsiteX139" fmla="*/ 69872 w 1574575"/>
              <a:gd name="connsiteY139" fmla="*/ 306825 h 932627"/>
              <a:gd name="connsiteX140" fmla="*/ 66834 w 1574575"/>
              <a:gd name="connsiteY140" fmla="*/ 297711 h 932627"/>
              <a:gd name="connsiteX141" fmla="*/ 51644 w 1574575"/>
              <a:gd name="connsiteY141" fmla="*/ 282522 h 932627"/>
              <a:gd name="connsiteX142" fmla="*/ 48606 w 1574575"/>
              <a:gd name="connsiteY142" fmla="*/ 273408 h 932627"/>
              <a:gd name="connsiteX143" fmla="*/ 36455 w 1574575"/>
              <a:gd name="connsiteY143" fmla="*/ 255181 h 932627"/>
              <a:gd name="connsiteX144" fmla="*/ 33417 w 1574575"/>
              <a:gd name="connsiteY144" fmla="*/ 246067 h 932627"/>
              <a:gd name="connsiteX145" fmla="*/ 18228 w 1574575"/>
              <a:gd name="connsiteY145" fmla="*/ 227840 h 932627"/>
              <a:gd name="connsiteX146" fmla="*/ 15190 w 1574575"/>
              <a:gd name="connsiteY146" fmla="*/ 218727 h 932627"/>
              <a:gd name="connsiteX147" fmla="*/ 9114 w 1574575"/>
              <a:gd name="connsiteY147" fmla="*/ 209613 h 932627"/>
              <a:gd name="connsiteX148" fmla="*/ 3038 w 1574575"/>
              <a:gd name="connsiteY148" fmla="*/ 191386 h 932627"/>
              <a:gd name="connsiteX149" fmla="*/ 0 w 1574575"/>
              <a:gd name="connsiteY149" fmla="*/ 182272 h 932627"/>
              <a:gd name="connsiteX150" fmla="*/ 3038 w 1574575"/>
              <a:gd name="connsiteY150" fmla="*/ 69871 h 932627"/>
              <a:gd name="connsiteX151" fmla="*/ 15190 w 1574575"/>
              <a:gd name="connsiteY151" fmla="*/ 57719 h 932627"/>
              <a:gd name="connsiteX152" fmla="*/ 21266 w 1574575"/>
              <a:gd name="connsiteY152" fmla="*/ 48606 h 932627"/>
              <a:gd name="connsiteX153" fmla="*/ 39493 w 1574575"/>
              <a:gd name="connsiteY153" fmla="*/ 36454 h 932627"/>
              <a:gd name="connsiteX154" fmla="*/ 45569 w 1574575"/>
              <a:gd name="connsiteY154" fmla="*/ 18227 h 932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574575" h="932627">
                <a:moveTo>
                  <a:pt x="45569" y="18227"/>
                </a:moveTo>
                <a:cubicBezTo>
                  <a:pt x="50632" y="17214"/>
                  <a:pt x="55749" y="16441"/>
                  <a:pt x="60758" y="15189"/>
                </a:cubicBezTo>
                <a:cubicBezTo>
                  <a:pt x="63865" y="14412"/>
                  <a:pt x="66674" y="12311"/>
                  <a:pt x="69872" y="12151"/>
                </a:cubicBezTo>
                <a:cubicBezTo>
                  <a:pt x="107306" y="10279"/>
                  <a:pt x="144806" y="10126"/>
                  <a:pt x="182273" y="9113"/>
                </a:cubicBezTo>
                <a:lnTo>
                  <a:pt x="200500" y="3038"/>
                </a:lnTo>
                <a:lnTo>
                  <a:pt x="209614" y="0"/>
                </a:lnTo>
                <a:lnTo>
                  <a:pt x="558969" y="3038"/>
                </a:lnTo>
                <a:cubicBezTo>
                  <a:pt x="566877" y="3172"/>
                  <a:pt x="570743" y="8924"/>
                  <a:pt x="577196" y="12151"/>
                </a:cubicBezTo>
                <a:cubicBezTo>
                  <a:pt x="580060" y="13583"/>
                  <a:pt x="583221" y="14346"/>
                  <a:pt x="586310" y="15189"/>
                </a:cubicBezTo>
                <a:cubicBezTo>
                  <a:pt x="599181" y="18699"/>
                  <a:pt x="618106" y="23773"/>
                  <a:pt x="631878" y="24303"/>
                </a:cubicBezTo>
                <a:cubicBezTo>
                  <a:pt x="677424" y="26055"/>
                  <a:pt x="723015" y="26328"/>
                  <a:pt x="768583" y="27341"/>
                </a:cubicBezTo>
                <a:cubicBezTo>
                  <a:pt x="772633" y="28353"/>
                  <a:pt x="776720" y="29231"/>
                  <a:pt x="780734" y="30378"/>
                </a:cubicBezTo>
                <a:cubicBezTo>
                  <a:pt x="811281" y="39105"/>
                  <a:pt x="763963" y="26944"/>
                  <a:pt x="801999" y="36454"/>
                </a:cubicBezTo>
                <a:cubicBezTo>
                  <a:pt x="828120" y="53868"/>
                  <a:pt x="795071" y="32990"/>
                  <a:pt x="820226" y="45568"/>
                </a:cubicBezTo>
                <a:cubicBezTo>
                  <a:pt x="823492" y="47201"/>
                  <a:pt x="825921" y="50362"/>
                  <a:pt x="829340" y="51644"/>
                </a:cubicBezTo>
                <a:cubicBezTo>
                  <a:pt x="834175" y="53457"/>
                  <a:pt x="839520" y="53429"/>
                  <a:pt x="844529" y="54681"/>
                </a:cubicBezTo>
                <a:cubicBezTo>
                  <a:pt x="847636" y="55458"/>
                  <a:pt x="850605" y="56706"/>
                  <a:pt x="853643" y="57719"/>
                </a:cubicBezTo>
                <a:cubicBezTo>
                  <a:pt x="855668" y="60757"/>
                  <a:pt x="856623" y="64898"/>
                  <a:pt x="859719" y="66833"/>
                </a:cubicBezTo>
                <a:cubicBezTo>
                  <a:pt x="865150" y="70227"/>
                  <a:pt x="872617" y="69357"/>
                  <a:pt x="877946" y="72909"/>
                </a:cubicBezTo>
                <a:lnTo>
                  <a:pt x="887060" y="78984"/>
                </a:lnTo>
                <a:cubicBezTo>
                  <a:pt x="889085" y="82022"/>
                  <a:pt x="890284" y="85817"/>
                  <a:pt x="893135" y="88098"/>
                </a:cubicBezTo>
                <a:cubicBezTo>
                  <a:pt x="895636" y="90099"/>
                  <a:pt x="899385" y="89704"/>
                  <a:pt x="902249" y="91136"/>
                </a:cubicBezTo>
                <a:cubicBezTo>
                  <a:pt x="905515" y="92769"/>
                  <a:pt x="908558" y="94875"/>
                  <a:pt x="911363" y="97212"/>
                </a:cubicBezTo>
                <a:cubicBezTo>
                  <a:pt x="914663" y="99962"/>
                  <a:pt x="916565" y="104547"/>
                  <a:pt x="920476" y="106325"/>
                </a:cubicBezTo>
                <a:cubicBezTo>
                  <a:pt x="928078" y="109780"/>
                  <a:pt x="944779" y="112401"/>
                  <a:pt x="944779" y="112401"/>
                </a:cubicBezTo>
                <a:cubicBezTo>
                  <a:pt x="962289" y="124074"/>
                  <a:pt x="945402" y="113971"/>
                  <a:pt x="963006" y="121515"/>
                </a:cubicBezTo>
                <a:cubicBezTo>
                  <a:pt x="967169" y="123299"/>
                  <a:pt x="970820" y="126289"/>
                  <a:pt x="975158" y="127590"/>
                </a:cubicBezTo>
                <a:cubicBezTo>
                  <a:pt x="981058" y="129360"/>
                  <a:pt x="987309" y="129615"/>
                  <a:pt x="993385" y="130628"/>
                </a:cubicBezTo>
                <a:cubicBezTo>
                  <a:pt x="996131" y="132688"/>
                  <a:pt x="1010212" y="143599"/>
                  <a:pt x="1014650" y="145818"/>
                </a:cubicBezTo>
                <a:cubicBezTo>
                  <a:pt x="1017514" y="147250"/>
                  <a:pt x="1020726" y="147843"/>
                  <a:pt x="1023764" y="148855"/>
                </a:cubicBezTo>
                <a:cubicBezTo>
                  <a:pt x="1030481" y="155572"/>
                  <a:pt x="1033534" y="159816"/>
                  <a:pt x="1041991" y="164045"/>
                </a:cubicBezTo>
                <a:cubicBezTo>
                  <a:pt x="1044855" y="165477"/>
                  <a:pt x="1048067" y="166070"/>
                  <a:pt x="1051105" y="167083"/>
                </a:cubicBezTo>
                <a:cubicBezTo>
                  <a:pt x="1057824" y="173802"/>
                  <a:pt x="1060873" y="178043"/>
                  <a:pt x="1069332" y="182272"/>
                </a:cubicBezTo>
                <a:cubicBezTo>
                  <a:pt x="1072196" y="183704"/>
                  <a:pt x="1075408" y="184297"/>
                  <a:pt x="1078446" y="185310"/>
                </a:cubicBezTo>
                <a:cubicBezTo>
                  <a:pt x="1086069" y="191028"/>
                  <a:pt x="1101339" y="202832"/>
                  <a:pt x="1108824" y="206575"/>
                </a:cubicBezTo>
                <a:cubicBezTo>
                  <a:pt x="1112875" y="208600"/>
                  <a:pt x="1117044" y="210404"/>
                  <a:pt x="1120976" y="212651"/>
                </a:cubicBezTo>
                <a:cubicBezTo>
                  <a:pt x="1137464" y="222073"/>
                  <a:pt x="1122496" y="216196"/>
                  <a:pt x="1139203" y="221764"/>
                </a:cubicBezTo>
                <a:cubicBezTo>
                  <a:pt x="1167807" y="250368"/>
                  <a:pt x="1121939" y="207218"/>
                  <a:pt x="1166544" y="236954"/>
                </a:cubicBezTo>
                <a:cubicBezTo>
                  <a:pt x="1169582" y="238979"/>
                  <a:pt x="1172853" y="240693"/>
                  <a:pt x="1175658" y="243030"/>
                </a:cubicBezTo>
                <a:cubicBezTo>
                  <a:pt x="1178958" y="245780"/>
                  <a:pt x="1181041" y="250012"/>
                  <a:pt x="1184771" y="252143"/>
                </a:cubicBezTo>
                <a:cubicBezTo>
                  <a:pt x="1188396" y="254214"/>
                  <a:pt x="1192872" y="254168"/>
                  <a:pt x="1196923" y="255181"/>
                </a:cubicBezTo>
                <a:cubicBezTo>
                  <a:pt x="1211390" y="264826"/>
                  <a:pt x="1215380" y="268031"/>
                  <a:pt x="1236415" y="276446"/>
                </a:cubicBezTo>
                <a:cubicBezTo>
                  <a:pt x="1241478" y="278471"/>
                  <a:pt x="1246727" y="280083"/>
                  <a:pt x="1251604" y="282522"/>
                </a:cubicBezTo>
                <a:cubicBezTo>
                  <a:pt x="1277878" y="295660"/>
                  <a:pt x="1255760" y="288878"/>
                  <a:pt x="1278945" y="294673"/>
                </a:cubicBezTo>
                <a:cubicBezTo>
                  <a:pt x="1293388" y="304301"/>
                  <a:pt x="1284596" y="299595"/>
                  <a:pt x="1306286" y="306825"/>
                </a:cubicBezTo>
                <a:cubicBezTo>
                  <a:pt x="1306287" y="306825"/>
                  <a:pt x="1324512" y="312900"/>
                  <a:pt x="1324513" y="312901"/>
                </a:cubicBezTo>
                <a:cubicBezTo>
                  <a:pt x="1327551" y="314926"/>
                  <a:pt x="1330457" y="317165"/>
                  <a:pt x="1333627" y="318976"/>
                </a:cubicBezTo>
                <a:cubicBezTo>
                  <a:pt x="1337559" y="321223"/>
                  <a:pt x="1341939" y="322652"/>
                  <a:pt x="1345779" y="325052"/>
                </a:cubicBezTo>
                <a:cubicBezTo>
                  <a:pt x="1350072" y="327735"/>
                  <a:pt x="1353637" y="331483"/>
                  <a:pt x="1357930" y="334166"/>
                </a:cubicBezTo>
                <a:cubicBezTo>
                  <a:pt x="1361770" y="336566"/>
                  <a:pt x="1366199" y="337912"/>
                  <a:pt x="1370082" y="340242"/>
                </a:cubicBezTo>
                <a:cubicBezTo>
                  <a:pt x="1376343" y="343999"/>
                  <a:pt x="1388309" y="352393"/>
                  <a:pt x="1388309" y="352393"/>
                </a:cubicBezTo>
                <a:cubicBezTo>
                  <a:pt x="1395945" y="375302"/>
                  <a:pt x="1385644" y="347064"/>
                  <a:pt x="1397422" y="370620"/>
                </a:cubicBezTo>
                <a:cubicBezTo>
                  <a:pt x="1406214" y="388206"/>
                  <a:pt x="1392298" y="371572"/>
                  <a:pt x="1409574" y="388848"/>
                </a:cubicBezTo>
                <a:cubicBezTo>
                  <a:pt x="1414238" y="402840"/>
                  <a:pt x="1413275" y="404478"/>
                  <a:pt x="1430839" y="416188"/>
                </a:cubicBezTo>
                <a:lnTo>
                  <a:pt x="1449066" y="428340"/>
                </a:lnTo>
                <a:cubicBezTo>
                  <a:pt x="1454406" y="444357"/>
                  <a:pt x="1448575" y="431394"/>
                  <a:pt x="1461218" y="446567"/>
                </a:cubicBezTo>
                <a:cubicBezTo>
                  <a:pt x="1463555" y="449372"/>
                  <a:pt x="1464867" y="452952"/>
                  <a:pt x="1467293" y="455681"/>
                </a:cubicBezTo>
                <a:cubicBezTo>
                  <a:pt x="1473002" y="462103"/>
                  <a:pt x="1480755" y="466758"/>
                  <a:pt x="1485521" y="473908"/>
                </a:cubicBezTo>
                <a:cubicBezTo>
                  <a:pt x="1500600" y="496530"/>
                  <a:pt x="1481223" y="468752"/>
                  <a:pt x="1500710" y="492135"/>
                </a:cubicBezTo>
                <a:cubicBezTo>
                  <a:pt x="1503048" y="494940"/>
                  <a:pt x="1504449" y="498444"/>
                  <a:pt x="1506786" y="501249"/>
                </a:cubicBezTo>
                <a:cubicBezTo>
                  <a:pt x="1509536" y="504549"/>
                  <a:pt x="1513149" y="507062"/>
                  <a:pt x="1515899" y="510362"/>
                </a:cubicBezTo>
                <a:cubicBezTo>
                  <a:pt x="1518236" y="513167"/>
                  <a:pt x="1520342" y="516210"/>
                  <a:pt x="1521975" y="519476"/>
                </a:cubicBezTo>
                <a:cubicBezTo>
                  <a:pt x="1528587" y="532701"/>
                  <a:pt x="1520551" y="525988"/>
                  <a:pt x="1531089" y="540741"/>
                </a:cubicBezTo>
                <a:cubicBezTo>
                  <a:pt x="1533586" y="544237"/>
                  <a:pt x="1537705" y="546359"/>
                  <a:pt x="1540202" y="549855"/>
                </a:cubicBezTo>
                <a:cubicBezTo>
                  <a:pt x="1550740" y="564608"/>
                  <a:pt x="1542704" y="557895"/>
                  <a:pt x="1549316" y="571120"/>
                </a:cubicBezTo>
                <a:cubicBezTo>
                  <a:pt x="1550949" y="574386"/>
                  <a:pt x="1553759" y="576968"/>
                  <a:pt x="1555392" y="580234"/>
                </a:cubicBezTo>
                <a:cubicBezTo>
                  <a:pt x="1556824" y="583098"/>
                  <a:pt x="1557169" y="586404"/>
                  <a:pt x="1558430" y="589347"/>
                </a:cubicBezTo>
                <a:cubicBezTo>
                  <a:pt x="1563057" y="600145"/>
                  <a:pt x="1564476" y="601455"/>
                  <a:pt x="1570581" y="610612"/>
                </a:cubicBezTo>
                <a:cubicBezTo>
                  <a:pt x="1576896" y="629557"/>
                  <a:pt x="1574817" y="619260"/>
                  <a:pt x="1570581" y="653143"/>
                </a:cubicBezTo>
                <a:cubicBezTo>
                  <a:pt x="1568560" y="669312"/>
                  <a:pt x="1569181" y="665874"/>
                  <a:pt x="1561468" y="677446"/>
                </a:cubicBezTo>
                <a:cubicBezTo>
                  <a:pt x="1560455" y="681496"/>
                  <a:pt x="1560297" y="685863"/>
                  <a:pt x="1558430" y="689597"/>
                </a:cubicBezTo>
                <a:cubicBezTo>
                  <a:pt x="1555164" y="696128"/>
                  <a:pt x="1546278" y="707824"/>
                  <a:pt x="1546278" y="707824"/>
                </a:cubicBezTo>
                <a:cubicBezTo>
                  <a:pt x="1538844" y="730127"/>
                  <a:pt x="1544731" y="721523"/>
                  <a:pt x="1531089" y="735165"/>
                </a:cubicBezTo>
                <a:cubicBezTo>
                  <a:pt x="1528618" y="742579"/>
                  <a:pt x="1527865" y="747502"/>
                  <a:pt x="1521975" y="753392"/>
                </a:cubicBezTo>
                <a:cubicBezTo>
                  <a:pt x="1519393" y="755974"/>
                  <a:pt x="1515900" y="757443"/>
                  <a:pt x="1512862" y="759468"/>
                </a:cubicBezTo>
                <a:cubicBezTo>
                  <a:pt x="1505467" y="770560"/>
                  <a:pt x="1499227" y="779104"/>
                  <a:pt x="1494634" y="792885"/>
                </a:cubicBezTo>
                <a:cubicBezTo>
                  <a:pt x="1492609" y="798961"/>
                  <a:pt x="1489612" y="804795"/>
                  <a:pt x="1488559" y="811112"/>
                </a:cubicBezTo>
                <a:cubicBezTo>
                  <a:pt x="1487735" y="816057"/>
                  <a:pt x="1486044" y="832043"/>
                  <a:pt x="1482483" y="838453"/>
                </a:cubicBezTo>
                <a:cubicBezTo>
                  <a:pt x="1478937" y="844836"/>
                  <a:pt x="1472640" y="849753"/>
                  <a:pt x="1470331" y="856680"/>
                </a:cubicBezTo>
                <a:cubicBezTo>
                  <a:pt x="1469318" y="859718"/>
                  <a:pt x="1469069" y="863129"/>
                  <a:pt x="1467293" y="865794"/>
                </a:cubicBezTo>
                <a:cubicBezTo>
                  <a:pt x="1464910" y="869368"/>
                  <a:pt x="1461218" y="871869"/>
                  <a:pt x="1458180" y="874907"/>
                </a:cubicBezTo>
                <a:cubicBezTo>
                  <a:pt x="1457167" y="878958"/>
                  <a:pt x="1457891" y="883917"/>
                  <a:pt x="1455142" y="887059"/>
                </a:cubicBezTo>
                <a:cubicBezTo>
                  <a:pt x="1445444" y="898143"/>
                  <a:pt x="1431688" y="900952"/>
                  <a:pt x="1418688" y="905286"/>
                </a:cubicBezTo>
                <a:cubicBezTo>
                  <a:pt x="1408496" y="908683"/>
                  <a:pt x="1403566" y="910853"/>
                  <a:pt x="1391347" y="911362"/>
                </a:cubicBezTo>
                <a:cubicBezTo>
                  <a:pt x="1348841" y="913133"/>
                  <a:pt x="1306289" y="913495"/>
                  <a:pt x="1263756" y="914400"/>
                </a:cubicBezTo>
                <a:lnTo>
                  <a:pt x="1105787" y="917438"/>
                </a:lnTo>
                <a:cubicBezTo>
                  <a:pt x="1098698" y="918450"/>
                  <a:pt x="1091638" y="919684"/>
                  <a:pt x="1084521" y="920475"/>
                </a:cubicBezTo>
                <a:cubicBezTo>
                  <a:pt x="1050739" y="924228"/>
                  <a:pt x="1026327" y="924987"/>
                  <a:pt x="990347" y="926551"/>
                </a:cubicBezTo>
                <a:cubicBezTo>
                  <a:pt x="862678" y="932102"/>
                  <a:pt x="958252" y="926831"/>
                  <a:pt x="859719" y="932627"/>
                </a:cubicBezTo>
                <a:cubicBezTo>
                  <a:pt x="778709" y="931614"/>
                  <a:pt x="697656" y="932414"/>
                  <a:pt x="616689" y="929589"/>
                </a:cubicBezTo>
                <a:cubicBezTo>
                  <a:pt x="610289" y="929366"/>
                  <a:pt x="603791" y="927065"/>
                  <a:pt x="598462" y="923513"/>
                </a:cubicBezTo>
                <a:lnTo>
                  <a:pt x="589348" y="917438"/>
                </a:lnTo>
                <a:cubicBezTo>
                  <a:pt x="587323" y="914400"/>
                  <a:pt x="584905" y="911590"/>
                  <a:pt x="583272" y="908324"/>
                </a:cubicBezTo>
                <a:cubicBezTo>
                  <a:pt x="581840" y="905460"/>
                  <a:pt x="582498" y="901474"/>
                  <a:pt x="580234" y="899210"/>
                </a:cubicBezTo>
                <a:cubicBezTo>
                  <a:pt x="577970" y="896946"/>
                  <a:pt x="573920" y="897727"/>
                  <a:pt x="571121" y="896172"/>
                </a:cubicBezTo>
                <a:cubicBezTo>
                  <a:pt x="533402" y="875218"/>
                  <a:pt x="569135" y="889501"/>
                  <a:pt x="540742" y="880983"/>
                </a:cubicBezTo>
                <a:cubicBezTo>
                  <a:pt x="531541" y="878222"/>
                  <a:pt x="522515" y="874907"/>
                  <a:pt x="513401" y="871869"/>
                </a:cubicBezTo>
                <a:lnTo>
                  <a:pt x="504288" y="868832"/>
                </a:lnTo>
                <a:cubicBezTo>
                  <a:pt x="489099" y="858706"/>
                  <a:pt x="497198" y="865793"/>
                  <a:pt x="483022" y="844529"/>
                </a:cubicBezTo>
                <a:lnTo>
                  <a:pt x="476947" y="835415"/>
                </a:lnTo>
                <a:cubicBezTo>
                  <a:pt x="474922" y="832377"/>
                  <a:pt x="472026" y="829765"/>
                  <a:pt x="470871" y="826301"/>
                </a:cubicBezTo>
                <a:lnTo>
                  <a:pt x="461757" y="798960"/>
                </a:lnTo>
                <a:cubicBezTo>
                  <a:pt x="460744" y="795922"/>
                  <a:pt x="460983" y="792111"/>
                  <a:pt x="458719" y="789847"/>
                </a:cubicBezTo>
                <a:cubicBezTo>
                  <a:pt x="444443" y="775569"/>
                  <a:pt x="453181" y="783116"/>
                  <a:pt x="431379" y="768582"/>
                </a:cubicBezTo>
                <a:lnTo>
                  <a:pt x="422265" y="762506"/>
                </a:lnTo>
                <a:cubicBezTo>
                  <a:pt x="411125" y="745796"/>
                  <a:pt x="422265" y="759975"/>
                  <a:pt x="407076" y="747317"/>
                </a:cubicBezTo>
                <a:cubicBezTo>
                  <a:pt x="391905" y="734674"/>
                  <a:pt x="404865" y="740504"/>
                  <a:pt x="388848" y="735165"/>
                </a:cubicBezTo>
                <a:cubicBezTo>
                  <a:pt x="386823" y="732127"/>
                  <a:pt x="384406" y="729317"/>
                  <a:pt x="382773" y="726052"/>
                </a:cubicBezTo>
                <a:cubicBezTo>
                  <a:pt x="381341" y="723188"/>
                  <a:pt x="381735" y="719439"/>
                  <a:pt x="379735" y="716938"/>
                </a:cubicBezTo>
                <a:cubicBezTo>
                  <a:pt x="377454" y="714087"/>
                  <a:pt x="373659" y="712887"/>
                  <a:pt x="370621" y="710862"/>
                </a:cubicBezTo>
                <a:cubicBezTo>
                  <a:pt x="360048" y="695004"/>
                  <a:pt x="367570" y="708792"/>
                  <a:pt x="361507" y="686559"/>
                </a:cubicBezTo>
                <a:cubicBezTo>
                  <a:pt x="359822" y="680380"/>
                  <a:pt x="359960" y="672860"/>
                  <a:pt x="355432" y="668332"/>
                </a:cubicBezTo>
                <a:cubicBezTo>
                  <a:pt x="352394" y="665294"/>
                  <a:pt x="349069" y="662518"/>
                  <a:pt x="346318" y="659218"/>
                </a:cubicBezTo>
                <a:cubicBezTo>
                  <a:pt x="343981" y="656413"/>
                  <a:pt x="342824" y="652687"/>
                  <a:pt x="340242" y="650105"/>
                </a:cubicBezTo>
                <a:cubicBezTo>
                  <a:pt x="337660" y="647523"/>
                  <a:pt x="334167" y="646054"/>
                  <a:pt x="331129" y="644029"/>
                </a:cubicBezTo>
                <a:cubicBezTo>
                  <a:pt x="321078" y="613876"/>
                  <a:pt x="337941" y="659936"/>
                  <a:pt x="318977" y="625802"/>
                </a:cubicBezTo>
                <a:cubicBezTo>
                  <a:pt x="315867" y="620203"/>
                  <a:pt x="314926" y="613650"/>
                  <a:pt x="312901" y="607574"/>
                </a:cubicBezTo>
                <a:cubicBezTo>
                  <a:pt x="311889" y="604536"/>
                  <a:pt x="311640" y="601125"/>
                  <a:pt x="309864" y="598461"/>
                </a:cubicBezTo>
                <a:cubicBezTo>
                  <a:pt x="292450" y="572340"/>
                  <a:pt x="313328" y="605389"/>
                  <a:pt x="300750" y="580234"/>
                </a:cubicBezTo>
                <a:cubicBezTo>
                  <a:pt x="299117" y="576968"/>
                  <a:pt x="296157" y="574457"/>
                  <a:pt x="294674" y="571120"/>
                </a:cubicBezTo>
                <a:cubicBezTo>
                  <a:pt x="292073" y="565268"/>
                  <a:pt x="290623" y="558969"/>
                  <a:pt x="288598" y="552893"/>
                </a:cubicBezTo>
                <a:cubicBezTo>
                  <a:pt x="287585" y="549855"/>
                  <a:pt x="287825" y="546043"/>
                  <a:pt x="285561" y="543779"/>
                </a:cubicBezTo>
                <a:cubicBezTo>
                  <a:pt x="282523" y="540741"/>
                  <a:pt x="279085" y="538056"/>
                  <a:pt x="276447" y="534665"/>
                </a:cubicBezTo>
                <a:cubicBezTo>
                  <a:pt x="267102" y="522650"/>
                  <a:pt x="266243" y="513591"/>
                  <a:pt x="252144" y="507325"/>
                </a:cubicBezTo>
                <a:cubicBezTo>
                  <a:pt x="247426" y="505228"/>
                  <a:pt x="242018" y="505300"/>
                  <a:pt x="236955" y="504287"/>
                </a:cubicBezTo>
                <a:cubicBezTo>
                  <a:pt x="230236" y="497568"/>
                  <a:pt x="227187" y="493327"/>
                  <a:pt x="218727" y="489097"/>
                </a:cubicBezTo>
                <a:cubicBezTo>
                  <a:pt x="215863" y="487665"/>
                  <a:pt x="212413" y="487614"/>
                  <a:pt x="209614" y="486059"/>
                </a:cubicBezTo>
                <a:cubicBezTo>
                  <a:pt x="203231" y="482513"/>
                  <a:pt x="191387" y="473908"/>
                  <a:pt x="191387" y="473908"/>
                </a:cubicBezTo>
                <a:cubicBezTo>
                  <a:pt x="189362" y="467832"/>
                  <a:pt x="188863" y="461010"/>
                  <a:pt x="185311" y="455681"/>
                </a:cubicBezTo>
                <a:cubicBezTo>
                  <a:pt x="183286" y="452643"/>
                  <a:pt x="180868" y="449833"/>
                  <a:pt x="179235" y="446567"/>
                </a:cubicBezTo>
                <a:cubicBezTo>
                  <a:pt x="177803" y="443703"/>
                  <a:pt x="177973" y="440118"/>
                  <a:pt x="176197" y="437453"/>
                </a:cubicBezTo>
                <a:cubicBezTo>
                  <a:pt x="173814" y="433879"/>
                  <a:pt x="170122" y="431378"/>
                  <a:pt x="167084" y="428340"/>
                </a:cubicBezTo>
                <a:cubicBezTo>
                  <a:pt x="166071" y="424289"/>
                  <a:pt x="165913" y="419923"/>
                  <a:pt x="164046" y="416188"/>
                </a:cubicBezTo>
                <a:cubicBezTo>
                  <a:pt x="160780" y="409657"/>
                  <a:pt x="154203" y="404888"/>
                  <a:pt x="151894" y="397961"/>
                </a:cubicBezTo>
                <a:cubicBezTo>
                  <a:pt x="150881" y="394923"/>
                  <a:pt x="150411" y="391647"/>
                  <a:pt x="148856" y="388848"/>
                </a:cubicBezTo>
                <a:cubicBezTo>
                  <a:pt x="143013" y="378330"/>
                  <a:pt x="136756" y="369144"/>
                  <a:pt x="127591" y="361507"/>
                </a:cubicBezTo>
                <a:cubicBezTo>
                  <a:pt x="124786" y="359170"/>
                  <a:pt x="121283" y="357768"/>
                  <a:pt x="118478" y="355431"/>
                </a:cubicBezTo>
                <a:cubicBezTo>
                  <a:pt x="95101" y="335949"/>
                  <a:pt x="122866" y="355317"/>
                  <a:pt x="100250" y="340242"/>
                </a:cubicBezTo>
                <a:cubicBezTo>
                  <a:pt x="91778" y="327533"/>
                  <a:pt x="89696" y="321827"/>
                  <a:pt x="78985" y="312901"/>
                </a:cubicBezTo>
                <a:cubicBezTo>
                  <a:pt x="76180" y="310564"/>
                  <a:pt x="72910" y="308850"/>
                  <a:pt x="69872" y="306825"/>
                </a:cubicBezTo>
                <a:cubicBezTo>
                  <a:pt x="68859" y="303787"/>
                  <a:pt x="68835" y="300212"/>
                  <a:pt x="66834" y="297711"/>
                </a:cubicBezTo>
                <a:cubicBezTo>
                  <a:pt x="50631" y="277458"/>
                  <a:pt x="63797" y="306827"/>
                  <a:pt x="51644" y="282522"/>
                </a:cubicBezTo>
                <a:cubicBezTo>
                  <a:pt x="50212" y="279658"/>
                  <a:pt x="50161" y="276207"/>
                  <a:pt x="48606" y="273408"/>
                </a:cubicBezTo>
                <a:cubicBezTo>
                  <a:pt x="45060" y="267025"/>
                  <a:pt x="38764" y="262108"/>
                  <a:pt x="36455" y="255181"/>
                </a:cubicBezTo>
                <a:cubicBezTo>
                  <a:pt x="35442" y="252143"/>
                  <a:pt x="34849" y="248931"/>
                  <a:pt x="33417" y="246067"/>
                </a:cubicBezTo>
                <a:cubicBezTo>
                  <a:pt x="29189" y="237611"/>
                  <a:pt x="24944" y="234556"/>
                  <a:pt x="18228" y="227840"/>
                </a:cubicBezTo>
                <a:cubicBezTo>
                  <a:pt x="17215" y="224802"/>
                  <a:pt x="16622" y="221591"/>
                  <a:pt x="15190" y="218727"/>
                </a:cubicBezTo>
                <a:cubicBezTo>
                  <a:pt x="13557" y="215461"/>
                  <a:pt x="10597" y="212950"/>
                  <a:pt x="9114" y="209613"/>
                </a:cubicBezTo>
                <a:cubicBezTo>
                  <a:pt x="6513" y="203761"/>
                  <a:pt x="5063" y="197462"/>
                  <a:pt x="3038" y="191386"/>
                </a:cubicBezTo>
                <a:lnTo>
                  <a:pt x="0" y="182272"/>
                </a:lnTo>
                <a:cubicBezTo>
                  <a:pt x="1013" y="144805"/>
                  <a:pt x="1166" y="107305"/>
                  <a:pt x="3038" y="69871"/>
                </a:cubicBezTo>
                <a:cubicBezTo>
                  <a:pt x="3587" y="58886"/>
                  <a:pt x="6539" y="60603"/>
                  <a:pt x="15190" y="57719"/>
                </a:cubicBezTo>
                <a:cubicBezTo>
                  <a:pt x="17215" y="54681"/>
                  <a:pt x="18518" y="51010"/>
                  <a:pt x="21266" y="48606"/>
                </a:cubicBezTo>
                <a:cubicBezTo>
                  <a:pt x="26761" y="43798"/>
                  <a:pt x="34330" y="41617"/>
                  <a:pt x="39493" y="36454"/>
                </a:cubicBezTo>
                <a:lnTo>
                  <a:pt x="45569" y="18227"/>
                </a:lnTo>
                <a:close/>
              </a:path>
            </a:pathLst>
          </a:cu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cxnSp>
        <p:nvCxnSpPr>
          <p:cNvPr id="5" name="Gerader Verbinder 4"/>
          <p:cNvCxnSpPr/>
          <p:nvPr/>
        </p:nvCxnSpPr>
        <p:spPr bwMode="auto">
          <a:xfrm>
            <a:off x="5773479" y="2775098"/>
            <a:ext cx="655565" cy="1552334"/>
          </a:xfrm>
          <a:prstGeom prst="line">
            <a:avLst/>
          </a:prstGeom>
          <a:solidFill>
            <a:schemeClr val="accent1"/>
          </a:solidFill>
          <a:ln w="76200" cap="flat" cmpd="sng" algn="ctr">
            <a:solidFill>
              <a:srgbClr val="CC6600"/>
            </a:solidFill>
            <a:prstDash val="sys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Gerader Verbinder 27"/>
          <p:cNvCxnSpPr/>
          <p:nvPr/>
        </p:nvCxnSpPr>
        <p:spPr bwMode="auto">
          <a:xfrm>
            <a:off x="5715663" y="3358343"/>
            <a:ext cx="1414875" cy="1519"/>
          </a:xfrm>
          <a:prstGeom prst="line">
            <a:avLst/>
          </a:prstGeom>
          <a:solidFill>
            <a:schemeClr val="accent1"/>
          </a:solidFill>
          <a:ln w="12700" cap="flat" cmpd="sng" algn="ctr">
            <a:solidFill>
              <a:srgbClr val="DDDDD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Gerader Verbinder 31"/>
          <p:cNvCxnSpPr/>
          <p:nvPr/>
        </p:nvCxnSpPr>
        <p:spPr bwMode="auto">
          <a:xfrm flipH="1" flipV="1">
            <a:off x="6484402" y="2900573"/>
            <a:ext cx="8384" cy="987101"/>
          </a:xfrm>
          <a:prstGeom prst="line">
            <a:avLst/>
          </a:prstGeom>
          <a:solidFill>
            <a:schemeClr val="accent1"/>
          </a:solidFill>
          <a:ln w="12700" cap="flat" cmpd="sng" algn="ctr">
            <a:solidFill>
              <a:srgbClr val="DDDDD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r Verbinder 34"/>
          <p:cNvCxnSpPr/>
          <p:nvPr/>
        </p:nvCxnSpPr>
        <p:spPr bwMode="auto">
          <a:xfrm>
            <a:off x="6866875" y="4920343"/>
            <a:ext cx="1414875" cy="1519"/>
          </a:xfrm>
          <a:prstGeom prst="line">
            <a:avLst/>
          </a:prstGeom>
          <a:solidFill>
            <a:schemeClr val="accent1"/>
          </a:solidFill>
          <a:ln w="12700" cap="flat" cmpd="sng" algn="ctr">
            <a:solidFill>
              <a:srgbClr val="DDDDD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Gerader Verbinder 35"/>
          <p:cNvCxnSpPr/>
          <p:nvPr/>
        </p:nvCxnSpPr>
        <p:spPr bwMode="auto">
          <a:xfrm flipH="1" flipV="1">
            <a:off x="7704348" y="4037308"/>
            <a:ext cx="8384" cy="987101"/>
          </a:xfrm>
          <a:prstGeom prst="line">
            <a:avLst/>
          </a:prstGeom>
          <a:solidFill>
            <a:schemeClr val="accent1"/>
          </a:solidFill>
          <a:ln w="12700" cap="flat" cmpd="sng" algn="ctr">
            <a:solidFill>
              <a:srgbClr val="DDDDDD"/>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Textfeld 36"/>
          <p:cNvSpPr txBox="1"/>
          <p:nvPr/>
        </p:nvSpPr>
        <p:spPr>
          <a:xfrm>
            <a:off x="2719754" y="3065956"/>
            <a:ext cx="2230686" cy="584775"/>
          </a:xfrm>
          <a:prstGeom prst="rect">
            <a:avLst/>
          </a:prstGeom>
          <a:noFill/>
        </p:spPr>
        <p:txBody>
          <a:bodyPr wrap="square" rtlCol="0">
            <a:spAutoFit/>
          </a:bodyPr>
          <a:lstStyle/>
          <a:p>
            <a:r>
              <a:rPr lang="de-DE" b="1" dirty="0">
                <a:solidFill>
                  <a:srgbClr val="C00000"/>
                </a:solidFill>
              </a:rPr>
              <a:t>Bisherige Ziele                          der Bundesregierung  </a:t>
            </a:r>
          </a:p>
        </p:txBody>
      </p:sp>
      <p:sp>
        <p:nvSpPr>
          <p:cNvPr id="24" name="Textfeld 23"/>
          <p:cNvSpPr txBox="1"/>
          <p:nvPr/>
        </p:nvSpPr>
        <p:spPr>
          <a:xfrm>
            <a:off x="6543727" y="3578726"/>
            <a:ext cx="2446406" cy="830997"/>
          </a:xfrm>
          <a:prstGeom prst="rect">
            <a:avLst/>
          </a:prstGeom>
          <a:noFill/>
        </p:spPr>
        <p:txBody>
          <a:bodyPr wrap="square" rtlCol="0">
            <a:spAutoFit/>
          </a:bodyPr>
          <a:lstStyle/>
          <a:p>
            <a:r>
              <a:rPr lang="de-DE" b="1" dirty="0">
                <a:solidFill>
                  <a:srgbClr val="C00000"/>
                </a:solidFill>
              </a:rPr>
              <a:t>Deutsches </a:t>
            </a:r>
          </a:p>
          <a:p>
            <a:r>
              <a:rPr lang="de-DE" b="1" dirty="0">
                <a:solidFill>
                  <a:srgbClr val="C00000"/>
                </a:solidFill>
              </a:rPr>
              <a:t>    Klimaschutz-</a:t>
            </a:r>
          </a:p>
          <a:p>
            <a:r>
              <a:rPr lang="de-DE" b="1" dirty="0">
                <a:solidFill>
                  <a:srgbClr val="C00000"/>
                </a:solidFill>
              </a:rPr>
              <a:t>       Gesetz von 2021</a:t>
            </a:r>
          </a:p>
        </p:txBody>
      </p:sp>
      <p:sp>
        <p:nvSpPr>
          <p:cNvPr id="25" name="Textfeld 24"/>
          <p:cNvSpPr txBox="1"/>
          <p:nvPr/>
        </p:nvSpPr>
        <p:spPr>
          <a:xfrm>
            <a:off x="2876810" y="2735240"/>
            <a:ext cx="697627" cy="338554"/>
          </a:xfrm>
          <a:prstGeom prst="rect">
            <a:avLst/>
          </a:prstGeom>
          <a:solidFill>
            <a:schemeClr val="bg1"/>
          </a:solidFill>
        </p:spPr>
        <p:txBody>
          <a:bodyPr wrap="none" rtlCol="0">
            <a:spAutoFit/>
          </a:bodyPr>
          <a:lstStyle/>
          <a:p>
            <a:r>
              <a:rPr lang="de-DE" b="1" dirty="0">
                <a:solidFill>
                  <a:srgbClr val="C00000"/>
                </a:solidFill>
              </a:rPr>
              <a:t>20 %</a:t>
            </a:r>
            <a:r>
              <a:rPr lang="de-DE" b="1" dirty="0"/>
              <a:t> </a:t>
            </a:r>
          </a:p>
        </p:txBody>
      </p:sp>
      <p:sp>
        <p:nvSpPr>
          <p:cNvPr id="13" name="Stern mit 5 Zacken 12"/>
          <p:cNvSpPr/>
          <p:nvPr/>
        </p:nvSpPr>
        <p:spPr bwMode="auto">
          <a:xfrm>
            <a:off x="5480708" y="2805314"/>
            <a:ext cx="216024" cy="182253"/>
          </a:xfrm>
          <a:prstGeom prst="star5">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cxnSp>
        <p:nvCxnSpPr>
          <p:cNvPr id="6" name="Gerader Verbinder 5"/>
          <p:cNvCxnSpPr>
            <a:endCxn id="26" idx="144"/>
          </p:cNvCxnSpPr>
          <p:nvPr/>
        </p:nvCxnSpPr>
        <p:spPr bwMode="auto">
          <a:xfrm flipV="1">
            <a:off x="5571460" y="3109849"/>
            <a:ext cx="34568" cy="301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Gerader Verbinder 7"/>
          <p:cNvCxnSpPr/>
          <p:nvPr/>
        </p:nvCxnSpPr>
        <p:spPr bwMode="auto">
          <a:xfrm flipV="1">
            <a:off x="5481295" y="2904517"/>
            <a:ext cx="103052" cy="209613"/>
          </a:xfrm>
          <a:prstGeom prst="line">
            <a:avLst/>
          </a:prstGeom>
          <a:solidFill>
            <a:schemeClr val="accent1"/>
          </a:solidFill>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feld 3"/>
          <p:cNvSpPr txBox="1"/>
          <p:nvPr/>
        </p:nvSpPr>
        <p:spPr>
          <a:xfrm>
            <a:off x="5888625" y="2896441"/>
            <a:ext cx="1457450" cy="338554"/>
          </a:xfrm>
          <a:prstGeom prst="rect">
            <a:avLst/>
          </a:prstGeom>
          <a:noFill/>
        </p:spPr>
        <p:txBody>
          <a:bodyPr wrap="none" rtlCol="0">
            <a:spAutoFit/>
          </a:bodyPr>
          <a:lstStyle/>
          <a:p>
            <a:r>
              <a:rPr lang="de-DE" b="1" dirty="0"/>
              <a:t>746 </a:t>
            </a:r>
            <a:r>
              <a:rPr lang="de-DE" b="1" dirty="0" err="1"/>
              <a:t>Mt</a:t>
            </a:r>
            <a:r>
              <a:rPr lang="de-DE" b="1" dirty="0"/>
              <a:t>    </a:t>
            </a:r>
            <a:r>
              <a:rPr lang="de-DE" b="1" dirty="0">
                <a:solidFill>
                  <a:srgbClr val="FF0000"/>
                </a:solidFill>
              </a:rPr>
              <a:t>-</a:t>
            </a:r>
            <a:r>
              <a:rPr lang="de-DE" dirty="0">
                <a:solidFill>
                  <a:srgbClr val="FF0000"/>
                </a:solidFill>
              </a:rPr>
              <a:t>29%</a:t>
            </a:r>
          </a:p>
        </p:txBody>
      </p:sp>
      <p:sp>
        <p:nvSpPr>
          <p:cNvPr id="11" name="Ellipse 10"/>
          <p:cNvSpPr/>
          <p:nvPr/>
        </p:nvSpPr>
        <p:spPr bwMode="auto">
          <a:xfrm>
            <a:off x="5604641" y="2527611"/>
            <a:ext cx="227499" cy="220695"/>
          </a:xfrm>
          <a:prstGeom prst="ellipse">
            <a:avLst/>
          </a:prstGeom>
          <a:solidFill>
            <a:srgbClr val="F30D7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2" name="Textfeld 11"/>
          <p:cNvSpPr txBox="1"/>
          <p:nvPr/>
        </p:nvSpPr>
        <p:spPr>
          <a:xfrm>
            <a:off x="5953250" y="2366253"/>
            <a:ext cx="3018134" cy="584775"/>
          </a:xfrm>
          <a:prstGeom prst="rect">
            <a:avLst/>
          </a:prstGeom>
          <a:solidFill>
            <a:srgbClr val="FFC000"/>
          </a:solidFill>
        </p:spPr>
        <p:txBody>
          <a:bodyPr wrap="none" rtlCol="0">
            <a:spAutoFit/>
          </a:bodyPr>
          <a:lstStyle/>
          <a:p>
            <a:r>
              <a:rPr lang="de-DE" b="1" dirty="0"/>
              <a:t>+ 35 </a:t>
            </a:r>
            <a:r>
              <a:rPr lang="de-DE" b="1" dirty="0" err="1"/>
              <a:t>Mt</a:t>
            </a:r>
            <a:r>
              <a:rPr lang="de-DE" b="1" dirty="0"/>
              <a:t> CO</a:t>
            </a:r>
            <a:r>
              <a:rPr lang="de-DE" b="1" baseline="-25000" dirty="0"/>
              <a:t>2</a:t>
            </a:r>
            <a:r>
              <a:rPr lang="de-DE" b="1" dirty="0"/>
              <a:t> durch Abschaltung</a:t>
            </a:r>
          </a:p>
          <a:p>
            <a:r>
              <a:rPr lang="de-DE" b="1" dirty="0"/>
              <a:t>der 3 KKW am 15.04.2023</a:t>
            </a:r>
          </a:p>
        </p:txBody>
      </p:sp>
      <p:sp>
        <p:nvSpPr>
          <p:cNvPr id="7" name="Rechteck 6"/>
          <p:cNvSpPr/>
          <p:nvPr/>
        </p:nvSpPr>
        <p:spPr>
          <a:xfrm>
            <a:off x="7200292" y="4352498"/>
            <a:ext cx="806631" cy="338554"/>
          </a:xfrm>
          <a:prstGeom prst="rect">
            <a:avLst/>
          </a:prstGeom>
        </p:spPr>
        <p:txBody>
          <a:bodyPr wrap="none">
            <a:spAutoFit/>
          </a:bodyPr>
          <a:lstStyle/>
          <a:p>
            <a:r>
              <a:rPr lang="de-DE" b="1" dirty="0"/>
              <a:t>378 </a:t>
            </a:r>
            <a:r>
              <a:rPr lang="de-DE" b="1" dirty="0" err="1"/>
              <a:t>Mt</a:t>
            </a:r>
            <a:endParaRPr lang="de-DE" dirty="0"/>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93150F89-1E12-4CFE-B7B9-CC2184AD2818}"/>
              </a:ext>
            </a:extLst>
          </p:cNvPr>
          <p:cNvSpPr>
            <a:spLocks noGrp="1"/>
          </p:cNvSpPr>
          <p:nvPr>
            <p:ph type="sldNum" sz="quarter" idx="12"/>
          </p:nvPr>
        </p:nvSpPr>
        <p:spPr/>
        <p:txBody>
          <a:bodyPr/>
          <a:lstStyle/>
          <a:p>
            <a:pPr>
              <a:defRPr/>
            </a:pPr>
            <a:fld id="{1C2867A0-F623-427E-AB3E-7CA64D419047}" type="slidenum">
              <a:rPr lang="de-DE" altLang="de-DE" smtClean="0"/>
              <a:pPr>
                <a:defRPr/>
              </a:pPr>
              <a:t>244</a:t>
            </a:fld>
            <a:endParaRPr lang="de-DE" altLang="de-DE"/>
          </a:p>
        </p:txBody>
      </p:sp>
    </p:spTree>
    <p:extLst>
      <p:ext uri="{BB962C8B-B14F-4D97-AF65-F5344CB8AC3E}">
        <p14:creationId xmlns:p14="http://schemas.microsoft.com/office/powerpoint/2010/main" val="8865175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hteck 26"/>
          <p:cNvSpPr/>
          <p:nvPr/>
        </p:nvSpPr>
        <p:spPr bwMode="auto">
          <a:xfrm>
            <a:off x="323850" y="1125538"/>
            <a:ext cx="8516938" cy="4966889"/>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pic>
        <p:nvPicPr>
          <p:cNvPr id="22" name="Grafik 21"/>
          <p:cNvPicPr>
            <a:picLocks noChangeAspect="1"/>
          </p:cNvPicPr>
          <p:nvPr/>
        </p:nvPicPr>
        <p:blipFill>
          <a:blip r:embed="rId3"/>
          <a:stretch>
            <a:fillRect/>
          </a:stretch>
        </p:blipFill>
        <p:spPr>
          <a:xfrm>
            <a:off x="431540" y="4438960"/>
            <a:ext cx="4278537" cy="1583305"/>
          </a:xfrm>
          <a:prstGeom prst="rect">
            <a:avLst/>
          </a:prstGeom>
        </p:spPr>
      </p:pic>
      <p:grpSp>
        <p:nvGrpSpPr>
          <p:cNvPr id="143374" name="Gruppieren 143373"/>
          <p:cNvGrpSpPr/>
          <p:nvPr/>
        </p:nvGrpSpPr>
        <p:grpSpPr>
          <a:xfrm>
            <a:off x="6156992" y="4406027"/>
            <a:ext cx="2289969" cy="1649170"/>
            <a:chOff x="5107965" y="4518103"/>
            <a:chExt cx="2268845" cy="1531065"/>
          </a:xfrm>
        </p:grpSpPr>
        <p:pic>
          <p:nvPicPr>
            <p:cNvPr id="24" name="Grafik 23"/>
            <p:cNvPicPr>
              <a:picLocks noChangeAspect="1"/>
            </p:cNvPicPr>
            <p:nvPr/>
          </p:nvPicPr>
          <p:blipFill>
            <a:blip r:embed="rId4"/>
            <a:stretch>
              <a:fillRect/>
            </a:stretch>
          </p:blipFill>
          <p:spPr>
            <a:xfrm>
              <a:off x="6218126" y="5255940"/>
              <a:ext cx="1158684" cy="751455"/>
            </a:xfrm>
            <a:prstGeom prst="rect">
              <a:avLst/>
            </a:prstGeom>
          </p:spPr>
        </p:pic>
        <p:pic>
          <p:nvPicPr>
            <p:cNvPr id="25" name="Grafik 24"/>
            <p:cNvPicPr>
              <a:picLocks noChangeAspect="1"/>
            </p:cNvPicPr>
            <p:nvPr/>
          </p:nvPicPr>
          <p:blipFill>
            <a:blip r:embed="rId5"/>
            <a:stretch>
              <a:fillRect/>
            </a:stretch>
          </p:blipFill>
          <p:spPr>
            <a:xfrm>
              <a:off x="5134691" y="5254917"/>
              <a:ext cx="1067005" cy="794251"/>
            </a:xfrm>
            <a:prstGeom prst="rect">
              <a:avLst/>
            </a:prstGeom>
          </p:spPr>
        </p:pic>
        <p:pic>
          <p:nvPicPr>
            <p:cNvPr id="26" name="Grafik 25"/>
            <p:cNvPicPr>
              <a:picLocks noChangeAspect="1"/>
            </p:cNvPicPr>
            <p:nvPr/>
          </p:nvPicPr>
          <p:blipFill>
            <a:blip r:embed="rId6"/>
            <a:stretch>
              <a:fillRect/>
            </a:stretch>
          </p:blipFill>
          <p:spPr>
            <a:xfrm>
              <a:off x="5107965" y="4518103"/>
              <a:ext cx="2252415" cy="742894"/>
            </a:xfrm>
            <a:prstGeom prst="rect">
              <a:avLst/>
            </a:prstGeom>
          </p:spPr>
        </p:pic>
      </p:grpSp>
      <p:pic>
        <p:nvPicPr>
          <p:cNvPr id="5" name="Grafik 4"/>
          <p:cNvPicPr>
            <a:picLocks noChangeAspect="1"/>
          </p:cNvPicPr>
          <p:nvPr/>
        </p:nvPicPr>
        <p:blipFill>
          <a:blip r:embed="rId7"/>
          <a:stretch>
            <a:fillRect/>
          </a:stretch>
        </p:blipFill>
        <p:spPr>
          <a:xfrm>
            <a:off x="3305846" y="1196752"/>
            <a:ext cx="5141115" cy="3089410"/>
          </a:xfrm>
          <a:prstGeom prst="rect">
            <a:avLst/>
          </a:prstGeom>
          <a:solidFill>
            <a:srgbClr val="E2E0DE"/>
          </a:solidFill>
        </p:spPr>
      </p:pic>
      <p:pic>
        <p:nvPicPr>
          <p:cNvPr id="2" name="Grafik 1"/>
          <p:cNvPicPr>
            <a:picLocks noChangeAspect="1"/>
          </p:cNvPicPr>
          <p:nvPr/>
        </p:nvPicPr>
        <p:blipFill>
          <a:blip r:embed="rId8"/>
          <a:stretch>
            <a:fillRect/>
          </a:stretch>
        </p:blipFill>
        <p:spPr>
          <a:xfrm>
            <a:off x="504229" y="2186946"/>
            <a:ext cx="1175657" cy="932833"/>
          </a:xfrm>
          <a:prstGeom prst="rect">
            <a:avLst/>
          </a:prstGeom>
        </p:spPr>
      </p:pic>
      <p:pic>
        <p:nvPicPr>
          <p:cNvPr id="4" name="Grafik 3"/>
          <p:cNvPicPr>
            <a:picLocks noChangeAspect="1"/>
          </p:cNvPicPr>
          <p:nvPr/>
        </p:nvPicPr>
        <p:blipFill>
          <a:blip r:embed="rId9"/>
          <a:stretch>
            <a:fillRect/>
          </a:stretch>
        </p:blipFill>
        <p:spPr>
          <a:xfrm>
            <a:off x="533289" y="3124839"/>
            <a:ext cx="1167237" cy="1179726"/>
          </a:xfrm>
          <a:prstGeom prst="rect">
            <a:avLst/>
          </a:prstGeom>
        </p:spPr>
      </p:pic>
      <p:sp>
        <p:nvSpPr>
          <p:cNvPr id="143383" name="Rechteck 143382"/>
          <p:cNvSpPr/>
          <p:nvPr/>
        </p:nvSpPr>
        <p:spPr bwMode="auto">
          <a:xfrm>
            <a:off x="504229" y="2164772"/>
            <a:ext cx="1175656" cy="2128820"/>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grpSp>
        <p:nvGrpSpPr>
          <p:cNvPr id="13" name="Gruppieren 12"/>
          <p:cNvGrpSpPr/>
          <p:nvPr/>
        </p:nvGrpSpPr>
        <p:grpSpPr>
          <a:xfrm>
            <a:off x="7369168" y="2164772"/>
            <a:ext cx="1558845" cy="938313"/>
            <a:chOff x="7645108" y="2159694"/>
            <a:chExt cx="1558845" cy="938313"/>
          </a:xfrm>
        </p:grpSpPr>
        <p:pic>
          <p:nvPicPr>
            <p:cNvPr id="143379" name="Grafik 143378"/>
            <p:cNvPicPr>
              <a:picLocks noChangeAspect="1"/>
            </p:cNvPicPr>
            <p:nvPr/>
          </p:nvPicPr>
          <p:blipFill>
            <a:blip r:embed="rId10"/>
            <a:stretch>
              <a:fillRect/>
            </a:stretch>
          </p:blipFill>
          <p:spPr>
            <a:xfrm>
              <a:off x="7940873" y="2181868"/>
              <a:ext cx="1139359" cy="660363"/>
            </a:xfrm>
            <a:prstGeom prst="rect">
              <a:avLst/>
            </a:prstGeom>
            <a:solidFill>
              <a:srgbClr val="FFFF00"/>
            </a:solidFill>
            <a:ln>
              <a:noFill/>
            </a:ln>
          </p:spPr>
        </p:pic>
        <p:grpSp>
          <p:nvGrpSpPr>
            <p:cNvPr id="10" name="Gruppieren 9"/>
            <p:cNvGrpSpPr/>
            <p:nvPr/>
          </p:nvGrpSpPr>
          <p:grpSpPr>
            <a:xfrm>
              <a:off x="7645108" y="2159694"/>
              <a:ext cx="1558845" cy="938313"/>
              <a:chOff x="7645108" y="2159694"/>
              <a:chExt cx="1558845" cy="938313"/>
            </a:xfrm>
          </p:grpSpPr>
          <p:sp>
            <p:nvSpPr>
              <p:cNvPr id="143380" name="Textfeld 143379"/>
              <p:cNvSpPr txBox="1"/>
              <p:nvPr/>
            </p:nvSpPr>
            <p:spPr>
              <a:xfrm>
                <a:off x="7911612" y="2790230"/>
                <a:ext cx="1292341" cy="307777"/>
              </a:xfrm>
              <a:prstGeom prst="rect">
                <a:avLst/>
              </a:prstGeom>
              <a:noFill/>
            </p:spPr>
            <p:txBody>
              <a:bodyPr wrap="none" rtlCol="0">
                <a:spAutoFit/>
              </a:bodyPr>
              <a:lstStyle/>
              <a:p>
                <a:r>
                  <a:rPr lang="de-DE" sz="1400" b="1" dirty="0">
                    <a:solidFill>
                      <a:schemeClr val="accent6"/>
                    </a:solidFill>
                  </a:rPr>
                  <a:t>Biogasanlagen</a:t>
                </a:r>
              </a:p>
            </p:txBody>
          </p:sp>
          <p:cxnSp>
            <p:nvCxnSpPr>
              <p:cNvPr id="143382" name="Gerade Verbindung mit Pfeil 143381"/>
              <p:cNvCxnSpPr/>
              <p:nvPr/>
            </p:nvCxnSpPr>
            <p:spPr bwMode="auto">
              <a:xfrm flipH="1">
                <a:off x="7645108" y="2636912"/>
                <a:ext cx="252028" cy="0"/>
              </a:xfrm>
              <a:prstGeom prst="straightConnector1">
                <a:avLst/>
              </a:prstGeom>
              <a:solidFill>
                <a:schemeClr val="accent1"/>
              </a:solidFill>
              <a:ln w="28575" cap="flat" cmpd="sng" algn="ctr">
                <a:solidFill>
                  <a:srgbClr val="3AE64A"/>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384" name="Rechteck 143383"/>
              <p:cNvSpPr/>
              <p:nvPr/>
            </p:nvSpPr>
            <p:spPr bwMode="auto">
              <a:xfrm>
                <a:off x="7919004" y="2159694"/>
                <a:ext cx="1139360" cy="682537"/>
              </a:xfrm>
              <a:prstGeom prst="rect">
                <a:avLst/>
              </a:prstGeom>
              <a:noFill/>
              <a:ln w="2857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grpSp>
      </p:grpSp>
      <p:cxnSp>
        <p:nvCxnSpPr>
          <p:cNvPr id="143366" name="Gerader Verbinder 143365"/>
          <p:cNvCxnSpPr/>
          <p:nvPr/>
        </p:nvCxnSpPr>
        <p:spPr bwMode="auto">
          <a:xfrm flipV="1">
            <a:off x="3131473" y="1370674"/>
            <a:ext cx="913128" cy="1"/>
          </a:xfrm>
          <a:prstGeom prst="line">
            <a:avLst/>
          </a:prstGeom>
          <a:solidFill>
            <a:schemeClr val="accent1"/>
          </a:solidFill>
          <a:ln w="762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3369" name="Gerade Verbindung mit Pfeil 143368"/>
          <p:cNvCxnSpPr/>
          <p:nvPr/>
        </p:nvCxnSpPr>
        <p:spPr bwMode="auto">
          <a:xfrm>
            <a:off x="4044601" y="1335306"/>
            <a:ext cx="0" cy="342056"/>
          </a:xfrm>
          <a:prstGeom prst="straightConnector1">
            <a:avLst/>
          </a:prstGeom>
          <a:solidFill>
            <a:schemeClr val="accent1"/>
          </a:solidFill>
          <a:ln w="76200"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Gerader Verbinder 33"/>
          <p:cNvCxnSpPr/>
          <p:nvPr/>
        </p:nvCxnSpPr>
        <p:spPr bwMode="auto">
          <a:xfrm>
            <a:off x="2303748" y="2830718"/>
            <a:ext cx="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7" name="Grafik 16"/>
          <p:cNvPicPr>
            <a:picLocks noChangeAspect="1"/>
          </p:cNvPicPr>
          <p:nvPr/>
        </p:nvPicPr>
        <p:blipFill>
          <a:blip r:embed="rId11"/>
          <a:stretch>
            <a:fillRect/>
          </a:stretch>
        </p:blipFill>
        <p:spPr>
          <a:xfrm>
            <a:off x="1979712" y="1281353"/>
            <a:ext cx="1208036" cy="2338438"/>
          </a:xfrm>
          <a:prstGeom prst="rect">
            <a:avLst/>
          </a:prstGeom>
        </p:spPr>
      </p:pic>
      <p:pic>
        <p:nvPicPr>
          <p:cNvPr id="18" name="Grafik 17"/>
          <p:cNvPicPr>
            <a:picLocks noChangeAspect="1"/>
          </p:cNvPicPr>
          <p:nvPr/>
        </p:nvPicPr>
        <p:blipFill>
          <a:blip r:embed="rId12"/>
          <a:stretch>
            <a:fillRect/>
          </a:stretch>
        </p:blipFill>
        <p:spPr>
          <a:xfrm>
            <a:off x="668088" y="1370241"/>
            <a:ext cx="847938" cy="641733"/>
          </a:xfrm>
          <a:prstGeom prst="rect">
            <a:avLst/>
          </a:prstGeom>
        </p:spPr>
      </p:pic>
      <p:cxnSp>
        <p:nvCxnSpPr>
          <p:cNvPr id="20" name="Gerader Verbinder 19"/>
          <p:cNvCxnSpPr/>
          <p:nvPr/>
        </p:nvCxnSpPr>
        <p:spPr bwMode="auto">
          <a:xfrm>
            <a:off x="533289" y="3207729"/>
            <a:ext cx="1167237"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Gerade Verbindung mit Pfeil 46"/>
          <p:cNvCxnSpPr/>
          <p:nvPr/>
        </p:nvCxnSpPr>
        <p:spPr bwMode="auto">
          <a:xfrm>
            <a:off x="1686479" y="3226050"/>
            <a:ext cx="256739" cy="3132"/>
          </a:xfrm>
          <a:prstGeom prst="straightConnector1">
            <a:avLst/>
          </a:prstGeom>
          <a:solidFill>
            <a:schemeClr val="accent1"/>
          </a:solidFill>
          <a:ln w="38100" cap="flat" cmpd="sng" algn="ctr">
            <a:solidFill>
              <a:srgbClr val="C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381" name="Rechteck 143380"/>
          <p:cNvSpPr/>
          <p:nvPr/>
        </p:nvSpPr>
        <p:spPr bwMode="auto">
          <a:xfrm>
            <a:off x="4355976" y="1196752"/>
            <a:ext cx="354101" cy="48061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43378" name="Textfeld 143377"/>
          <p:cNvSpPr txBox="1"/>
          <p:nvPr/>
        </p:nvSpPr>
        <p:spPr>
          <a:xfrm>
            <a:off x="4277046" y="1187613"/>
            <a:ext cx="3785395" cy="400110"/>
          </a:xfrm>
          <a:prstGeom prst="rect">
            <a:avLst/>
          </a:prstGeom>
          <a:noFill/>
        </p:spPr>
        <p:txBody>
          <a:bodyPr wrap="none" rtlCol="0">
            <a:spAutoFit/>
          </a:bodyPr>
          <a:lstStyle/>
          <a:p>
            <a:r>
              <a:rPr lang="de-DE" sz="2000" b="1" dirty="0"/>
              <a:t>Power </a:t>
            </a:r>
            <a:r>
              <a:rPr lang="de-DE" sz="2000" b="1" dirty="0" err="1"/>
              <a:t>to</a:t>
            </a:r>
            <a:r>
              <a:rPr lang="de-DE" sz="2000" b="1" dirty="0"/>
              <a:t> Gas / Power </a:t>
            </a:r>
            <a:r>
              <a:rPr lang="de-DE" sz="2000" b="1" dirty="0" err="1"/>
              <a:t>to</a:t>
            </a:r>
            <a:r>
              <a:rPr lang="de-DE" sz="2000" b="1" dirty="0"/>
              <a:t> </a:t>
            </a:r>
            <a:r>
              <a:rPr lang="de-DE" sz="2000" b="1" dirty="0" err="1"/>
              <a:t>Liquids</a:t>
            </a:r>
            <a:r>
              <a:rPr lang="de-DE" sz="2000" b="1" dirty="0"/>
              <a:t> </a:t>
            </a:r>
          </a:p>
        </p:txBody>
      </p:sp>
      <p:sp>
        <p:nvSpPr>
          <p:cNvPr id="143385" name="Rechteck 143384"/>
          <p:cNvSpPr/>
          <p:nvPr/>
        </p:nvSpPr>
        <p:spPr bwMode="auto">
          <a:xfrm>
            <a:off x="668088" y="1335306"/>
            <a:ext cx="847938" cy="673712"/>
          </a:xfrm>
          <a:prstGeom prst="rect">
            <a:avLst/>
          </a:prstGeom>
          <a:noFill/>
          <a:ln w="2857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rgbClr val="92D050"/>
              </a:solidFill>
              <a:effectLst/>
              <a:latin typeface="Times New Roman" panose="02020603050405020304" pitchFamily="18" charset="0"/>
            </a:endParaRPr>
          </a:p>
        </p:txBody>
      </p:sp>
      <p:cxnSp>
        <p:nvCxnSpPr>
          <p:cNvPr id="143387" name="Gerade Verbindung mit Pfeil 143386"/>
          <p:cNvCxnSpPr/>
          <p:nvPr/>
        </p:nvCxnSpPr>
        <p:spPr bwMode="auto">
          <a:xfrm>
            <a:off x="1537695" y="1691107"/>
            <a:ext cx="396044" cy="0"/>
          </a:xfrm>
          <a:prstGeom prst="straightConnector1">
            <a:avLst/>
          </a:prstGeom>
          <a:solidFill>
            <a:schemeClr val="accent1"/>
          </a:solidFill>
          <a:ln w="28575" cap="flat" cmpd="sng" algn="ctr">
            <a:solidFill>
              <a:srgbClr val="00B050"/>
            </a:solidFill>
            <a:prstDash val="solid"/>
            <a:round/>
            <a:headEnd type="triangle"/>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388" name="Rechteck 143387"/>
          <p:cNvSpPr/>
          <p:nvPr/>
        </p:nvSpPr>
        <p:spPr bwMode="auto">
          <a:xfrm>
            <a:off x="1943218" y="1281353"/>
            <a:ext cx="1244530" cy="2338438"/>
          </a:xfrm>
          <a:prstGeom prst="rect">
            <a:avLst/>
          </a:prstGeom>
          <a:noFill/>
          <a:ln w="2857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8" name="Pfeil nach unten 7"/>
          <p:cNvSpPr/>
          <p:nvPr/>
        </p:nvSpPr>
        <p:spPr bwMode="auto">
          <a:xfrm>
            <a:off x="2385708" y="3678222"/>
            <a:ext cx="396044" cy="706886"/>
          </a:xfrm>
          <a:prstGeom prst="downArrow">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5" name="Rectangle 3"/>
          <p:cNvSpPr>
            <a:spLocks noChangeArrowheads="1"/>
          </p:cNvSpPr>
          <p:nvPr/>
        </p:nvSpPr>
        <p:spPr bwMode="auto">
          <a:xfrm>
            <a:off x="1280389" y="10067"/>
            <a:ext cx="6603859"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Wie wird unsere Zukunft aussehen</a:t>
            </a:r>
          </a:p>
        </p:txBody>
      </p:sp>
      <p:sp>
        <p:nvSpPr>
          <p:cNvPr id="9" name="Rechteck 8"/>
          <p:cNvSpPr/>
          <p:nvPr/>
        </p:nvSpPr>
        <p:spPr bwMode="auto">
          <a:xfrm>
            <a:off x="5652120" y="3103085"/>
            <a:ext cx="2778258" cy="1190507"/>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1" name="Rechteck 10"/>
          <p:cNvSpPr/>
          <p:nvPr/>
        </p:nvSpPr>
        <p:spPr bwMode="auto">
          <a:xfrm>
            <a:off x="4968044" y="3619791"/>
            <a:ext cx="684076" cy="5652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 name="Rechteckiger Pfeil 2"/>
          <p:cNvSpPr/>
          <p:nvPr/>
        </p:nvSpPr>
        <p:spPr bwMode="auto">
          <a:xfrm rot="10800000" flipH="1">
            <a:off x="5243961" y="3329376"/>
            <a:ext cx="806178" cy="2115847"/>
          </a:xfrm>
          <a:prstGeom prst="bentArrow">
            <a:avLst>
              <a:gd name="adj1" fmla="val 24778"/>
              <a:gd name="adj2" fmla="val 25699"/>
              <a:gd name="adj3" fmla="val 40520"/>
              <a:gd name="adj4" fmla="val 0"/>
            </a:avLst>
          </a:prstGeom>
          <a:solidFill>
            <a:schemeClr val="accent1"/>
          </a:solidFill>
          <a:ln w="381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2" name="Rechteck 11"/>
          <p:cNvSpPr/>
          <p:nvPr/>
        </p:nvSpPr>
        <p:spPr bwMode="auto">
          <a:xfrm>
            <a:off x="4788024" y="2104429"/>
            <a:ext cx="1295015" cy="69087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cxnSp>
        <p:nvCxnSpPr>
          <p:cNvPr id="15" name="Gerader Verbinder 14"/>
          <p:cNvCxnSpPr/>
          <p:nvPr/>
        </p:nvCxnSpPr>
        <p:spPr bwMode="auto">
          <a:xfrm flipH="1">
            <a:off x="5652120" y="2641990"/>
            <a:ext cx="430919" cy="0"/>
          </a:xfrm>
          <a:prstGeom prst="line">
            <a:avLst/>
          </a:prstGeom>
          <a:solidFill>
            <a:schemeClr val="accent1"/>
          </a:solidFill>
          <a:ln w="381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Gerader Verbinder 39"/>
          <p:cNvCxnSpPr/>
          <p:nvPr/>
        </p:nvCxnSpPr>
        <p:spPr bwMode="auto">
          <a:xfrm flipV="1">
            <a:off x="5331149" y="2646062"/>
            <a:ext cx="6381" cy="565013"/>
          </a:xfrm>
          <a:prstGeom prst="line">
            <a:avLst/>
          </a:prstGeom>
          <a:solidFill>
            <a:schemeClr val="accent1"/>
          </a:solidFill>
          <a:ln w="381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Rechteck 28"/>
          <p:cNvSpPr/>
          <p:nvPr/>
        </p:nvSpPr>
        <p:spPr bwMode="auto">
          <a:xfrm>
            <a:off x="4075554" y="3021657"/>
            <a:ext cx="1080120" cy="25387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30" name="Rechteck 29"/>
          <p:cNvSpPr/>
          <p:nvPr/>
        </p:nvSpPr>
        <p:spPr bwMode="auto">
          <a:xfrm>
            <a:off x="4968044" y="3103085"/>
            <a:ext cx="252028" cy="50589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cxnSp>
        <p:nvCxnSpPr>
          <p:cNvPr id="49" name="Gerader Verbinder 48"/>
          <p:cNvCxnSpPr/>
          <p:nvPr/>
        </p:nvCxnSpPr>
        <p:spPr bwMode="auto">
          <a:xfrm flipH="1" flipV="1">
            <a:off x="5318324" y="2641990"/>
            <a:ext cx="406025" cy="191"/>
          </a:xfrm>
          <a:prstGeom prst="line">
            <a:avLst/>
          </a:prstGeom>
          <a:solidFill>
            <a:schemeClr val="accent1"/>
          </a:solidFill>
          <a:ln w="381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361" name="Rechteck 143360"/>
          <p:cNvSpPr/>
          <p:nvPr/>
        </p:nvSpPr>
        <p:spPr bwMode="auto">
          <a:xfrm>
            <a:off x="5359398" y="2741457"/>
            <a:ext cx="350886" cy="54991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pic>
        <p:nvPicPr>
          <p:cNvPr id="143363" name="Grafik 143362"/>
          <p:cNvPicPr>
            <a:picLocks noChangeAspect="1"/>
          </p:cNvPicPr>
          <p:nvPr/>
        </p:nvPicPr>
        <p:blipFill>
          <a:blip r:embed="rId13"/>
          <a:stretch>
            <a:fillRect/>
          </a:stretch>
        </p:blipFill>
        <p:spPr>
          <a:xfrm>
            <a:off x="3185509" y="5285805"/>
            <a:ext cx="275916" cy="210135"/>
          </a:xfrm>
          <a:prstGeom prst="rect">
            <a:avLst/>
          </a:prstGeom>
        </p:spPr>
      </p:pic>
      <p:cxnSp>
        <p:nvCxnSpPr>
          <p:cNvPr id="143365" name="Gerader Verbinder 143364"/>
          <p:cNvCxnSpPr>
            <a:endCxn id="143363" idx="0"/>
          </p:cNvCxnSpPr>
          <p:nvPr/>
        </p:nvCxnSpPr>
        <p:spPr bwMode="auto">
          <a:xfrm flipH="1">
            <a:off x="3323467" y="5235547"/>
            <a:ext cx="2360" cy="5025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3370" name="Gerader Verbinder 143369"/>
          <p:cNvCxnSpPr/>
          <p:nvPr/>
        </p:nvCxnSpPr>
        <p:spPr bwMode="auto">
          <a:xfrm>
            <a:off x="3091204" y="5496079"/>
            <a:ext cx="94305"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6" name="Foliennummernplatzhalter 5">
            <a:extLst>
              <a:ext uri="{FF2B5EF4-FFF2-40B4-BE49-F238E27FC236}">
                <a16:creationId xmlns:a16="http://schemas.microsoft.com/office/drawing/2014/main" id="{3E98605B-8033-4D88-9A33-38A832B4CBF7}"/>
              </a:ext>
            </a:extLst>
          </p:cNvPr>
          <p:cNvSpPr>
            <a:spLocks noGrp="1"/>
          </p:cNvSpPr>
          <p:nvPr>
            <p:ph type="sldNum" sz="quarter" idx="12"/>
          </p:nvPr>
        </p:nvSpPr>
        <p:spPr/>
        <p:txBody>
          <a:bodyPr/>
          <a:lstStyle/>
          <a:p>
            <a:pPr lvl="1">
              <a:defRPr/>
            </a:pPr>
            <a:fld id="{75CF06A5-FA69-4E60-A97D-2E367DEC9131}" type="slidenum">
              <a:rPr lang="de-DE" altLang="de-DE" smtClean="0"/>
              <a:pPr lvl="1">
                <a:defRPr/>
              </a:pPr>
              <a:t>245</a:t>
            </a:fld>
            <a:endParaRPr lang="de-DE" altLang="de-DE">
              <a:latin typeface="+mn-lt"/>
            </a:endParaRPr>
          </a:p>
        </p:txBody>
      </p:sp>
    </p:spTree>
    <p:extLst>
      <p:ext uri="{BB962C8B-B14F-4D97-AF65-F5344CB8AC3E}">
        <p14:creationId xmlns:p14="http://schemas.microsoft.com/office/powerpoint/2010/main" val="175632432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nodeType="afterEffect">
                                  <p:stCondLst>
                                    <p:cond delay="1000"/>
                                  </p:stCondLst>
                                  <p:childTnLst>
                                    <p:set>
                                      <p:cBhvr>
                                        <p:cTn id="12" dur="1" fill="hold">
                                          <p:stCondLst>
                                            <p:cond delay="0"/>
                                          </p:stCondLst>
                                        </p:cTn>
                                        <p:tgtEl>
                                          <p:spTgt spid="143374"/>
                                        </p:tgtEl>
                                        <p:attrNameLst>
                                          <p:attrName>style.visibility</p:attrName>
                                        </p:attrNameLst>
                                      </p:cBhvr>
                                      <p:to>
                                        <p:strVal val="visible"/>
                                      </p:to>
                                    </p:set>
                                    <p:animEffect transition="in" filter="fade">
                                      <p:cBhvr>
                                        <p:cTn id="13" dur="3000"/>
                                        <p:tgtEl>
                                          <p:spTgt spid="143374"/>
                                        </p:tgtEl>
                                      </p:cBhvr>
                                    </p:animEffect>
                                    <p:anim calcmode="lin" valueType="num">
                                      <p:cBhvr>
                                        <p:cTn id="14" dur="3000" fill="hold"/>
                                        <p:tgtEl>
                                          <p:spTgt spid="143374"/>
                                        </p:tgtEl>
                                        <p:attrNameLst>
                                          <p:attrName>ppt_x</p:attrName>
                                        </p:attrNameLst>
                                      </p:cBhvr>
                                      <p:tavLst>
                                        <p:tav tm="0">
                                          <p:val>
                                            <p:strVal val="#ppt_x"/>
                                          </p:val>
                                        </p:tav>
                                        <p:tav tm="100000">
                                          <p:val>
                                            <p:strVal val="#ppt_x"/>
                                          </p:val>
                                        </p:tav>
                                      </p:tavLst>
                                    </p:anim>
                                    <p:anim calcmode="lin" valueType="num">
                                      <p:cBhvr>
                                        <p:cTn id="15" dur="3000" fill="hold"/>
                                        <p:tgtEl>
                                          <p:spTgt spid="1433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Gerader Verbinder 33"/>
          <p:cNvCxnSpPr/>
          <p:nvPr/>
        </p:nvCxnSpPr>
        <p:spPr bwMode="auto">
          <a:xfrm>
            <a:off x="2303748" y="2830718"/>
            <a:ext cx="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378" name="Textfeld 143377"/>
          <p:cNvSpPr txBox="1"/>
          <p:nvPr/>
        </p:nvSpPr>
        <p:spPr>
          <a:xfrm>
            <a:off x="3598472" y="3173059"/>
            <a:ext cx="3171253" cy="707886"/>
          </a:xfrm>
          <a:prstGeom prst="rect">
            <a:avLst/>
          </a:prstGeom>
          <a:noFill/>
        </p:spPr>
        <p:txBody>
          <a:bodyPr wrap="none" rtlCol="0">
            <a:spAutoFit/>
          </a:bodyPr>
          <a:lstStyle/>
          <a:p>
            <a:r>
              <a:rPr lang="de-DE" sz="4000" b="1" dirty="0" err="1"/>
              <a:t>PtL</a:t>
            </a:r>
            <a:r>
              <a:rPr lang="de-DE" sz="2000" b="1" dirty="0"/>
              <a:t>      Power </a:t>
            </a:r>
            <a:r>
              <a:rPr lang="de-DE" sz="2000" b="1" dirty="0" err="1"/>
              <a:t>to</a:t>
            </a:r>
            <a:r>
              <a:rPr lang="de-DE" sz="2000" b="1" dirty="0"/>
              <a:t> Liquid</a:t>
            </a:r>
          </a:p>
        </p:txBody>
      </p:sp>
      <p:sp>
        <p:nvSpPr>
          <p:cNvPr id="35" name="Rectangle 3"/>
          <p:cNvSpPr>
            <a:spLocks noChangeArrowheads="1"/>
          </p:cNvSpPr>
          <p:nvPr/>
        </p:nvSpPr>
        <p:spPr bwMode="auto">
          <a:xfrm>
            <a:off x="2295667" y="18620"/>
            <a:ext cx="4070345"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Zukünftige Mobilität</a:t>
            </a:r>
          </a:p>
        </p:txBody>
      </p:sp>
      <p:pic>
        <p:nvPicPr>
          <p:cNvPr id="16" name="Grafik 15"/>
          <p:cNvPicPr>
            <a:picLocks noChangeAspect="1"/>
          </p:cNvPicPr>
          <p:nvPr/>
        </p:nvPicPr>
        <p:blipFill>
          <a:blip r:embed="rId3"/>
          <a:stretch>
            <a:fillRect/>
          </a:stretch>
        </p:blipFill>
        <p:spPr>
          <a:xfrm>
            <a:off x="757047" y="888010"/>
            <a:ext cx="2122764" cy="912554"/>
          </a:xfrm>
          <a:prstGeom prst="rect">
            <a:avLst/>
          </a:prstGeom>
        </p:spPr>
      </p:pic>
      <p:pic>
        <p:nvPicPr>
          <p:cNvPr id="21" name="Grafik 20"/>
          <p:cNvPicPr>
            <a:picLocks noChangeAspect="1"/>
          </p:cNvPicPr>
          <p:nvPr/>
        </p:nvPicPr>
        <p:blipFill>
          <a:blip r:embed="rId4"/>
          <a:stretch>
            <a:fillRect/>
          </a:stretch>
        </p:blipFill>
        <p:spPr>
          <a:xfrm>
            <a:off x="733038" y="4968441"/>
            <a:ext cx="2128772" cy="1194805"/>
          </a:xfrm>
          <a:prstGeom prst="rect">
            <a:avLst/>
          </a:prstGeom>
        </p:spPr>
      </p:pic>
      <p:pic>
        <p:nvPicPr>
          <p:cNvPr id="23" name="Grafik 22"/>
          <p:cNvPicPr>
            <a:picLocks noChangeAspect="1"/>
          </p:cNvPicPr>
          <p:nvPr/>
        </p:nvPicPr>
        <p:blipFill>
          <a:blip r:embed="rId5"/>
          <a:stretch>
            <a:fillRect/>
          </a:stretch>
        </p:blipFill>
        <p:spPr>
          <a:xfrm>
            <a:off x="757047" y="3372152"/>
            <a:ext cx="2139057" cy="1405739"/>
          </a:xfrm>
          <a:prstGeom prst="rect">
            <a:avLst/>
          </a:prstGeom>
        </p:spPr>
      </p:pic>
      <p:sp>
        <p:nvSpPr>
          <p:cNvPr id="45" name="Textfeld 44"/>
          <p:cNvSpPr txBox="1"/>
          <p:nvPr/>
        </p:nvSpPr>
        <p:spPr>
          <a:xfrm>
            <a:off x="3583969" y="1183419"/>
            <a:ext cx="1951175" cy="707886"/>
          </a:xfrm>
          <a:prstGeom prst="rect">
            <a:avLst/>
          </a:prstGeom>
          <a:noFill/>
        </p:spPr>
        <p:txBody>
          <a:bodyPr wrap="none" rtlCol="0">
            <a:spAutoFit/>
          </a:bodyPr>
          <a:lstStyle/>
          <a:p>
            <a:r>
              <a:rPr lang="de-DE" sz="4000" b="1" dirty="0"/>
              <a:t>Batterie</a:t>
            </a:r>
            <a:endParaRPr lang="de-DE" sz="2000" b="1" dirty="0"/>
          </a:p>
        </p:txBody>
      </p:sp>
      <p:sp>
        <p:nvSpPr>
          <p:cNvPr id="48" name="Textfeld 47"/>
          <p:cNvSpPr txBox="1"/>
          <p:nvPr/>
        </p:nvSpPr>
        <p:spPr>
          <a:xfrm>
            <a:off x="3599892" y="5211901"/>
            <a:ext cx="3278846" cy="707886"/>
          </a:xfrm>
          <a:prstGeom prst="rect">
            <a:avLst/>
          </a:prstGeom>
          <a:noFill/>
        </p:spPr>
        <p:txBody>
          <a:bodyPr wrap="none" rtlCol="0">
            <a:spAutoFit/>
          </a:bodyPr>
          <a:lstStyle/>
          <a:p>
            <a:r>
              <a:rPr lang="de-DE" sz="4000" b="1" dirty="0"/>
              <a:t>Gen 4 </a:t>
            </a:r>
            <a:r>
              <a:rPr lang="de-DE" sz="2000" b="1" dirty="0"/>
              <a:t>Kleinreaktoren</a:t>
            </a:r>
          </a:p>
        </p:txBody>
      </p:sp>
      <p:pic>
        <p:nvPicPr>
          <p:cNvPr id="2" name="Grafik 1"/>
          <p:cNvPicPr>
            <a:picLocks noChangeAspect="1"/>
          </p:cNvPicPr>
          <p:nvPr/>
        </p:nvPicPr>
        <p:blipFill>
          <a:blip r:embed="rId6"/>
          <a:stretch>
            <a:fillRect/>
          </a:stretch>
        </p:blipFill>
        <p:spPr>
          <a:xfrm>
            <a:off x="757047" y="1930315"/>
            <a:ext cx="2139057" cy="1312086"/>
          </a:xfrm>
          <a:prstGeom prst="rect">
            <a:avLst/>
          </a:prstGeom>
        </p:spPr>
      </p:pic>
      <p:sp>
        <p:nvSpPr>
          <p:cNvPr id="5" name="Geschweifte Klammer rechts 4"/>
          <p:cNvSpPr/>
          <p:nvPr/>
        </p:nvSpPr>
        <p:spPr bwMode="auto">
          <a:xfrm>
            <a:off x="3022868" y="1559891"/>
            <a:ext cx="229881" cy="4209369"/>
          </a:xfrm>
          <a:prstGeom prst="rightBrac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18" name="Geschweifte Klammer rechts 17"/>
          <p:cNvSpPr/>
          <p:nvPr/>
        </p:nvSpPr>
        <p:spPr bwMode="auto">
          <a:xfrm>
            <a:off x="3236456" y="888010"/>
            <a:ext cx="165204" cy="1419799"/>
          </a:xfrm>
          <a:prstGeom prst="rightBrac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E73096E7-1456-433B-80A7-14090F47B814}"/>
              </a:ext>
            </a:extLst>
          </p:cNvPr>
          <p:cNvSpPr>
            <a:spLocks noGrp="1"/>
          </p:cNvSpPr>
          <p:nvPr>
            <p:ph type="sldNum" sz="quarter" idx="12"/>
          </p:nvPr>
        </p:nvSpPr>
        <p:spPr/>
        <p:txBody>
          <a:bodyPr/>
          <a:lstStyle/>
          <a:p>
            <a:pPr lvl="1">
              <a:defRPr/>
            </a:pPr>
            <a:fld id="{75CF06A5-FA69-4E60-A97D-2E367DEC9131}" type="slidenum">
              <a:rPr lang="de-DE" altLang="de-DE" smtClean="0"/>
              <a:pPr lvl="1">
                <a:defRPr/>
              </a:pPr>
              <a:t>246</a:t>
            </a:fld>
            <a:endParaRPr lang="de-DE" altLang="de-DE">
              <a:latin typeface="+mn-lt"/>
            </a:endParaRPr>
          </a:p>
        </p:txBody>
      </p:sp>
    </p:spTree>
    <p:extLst>
      <p:ext uri="{BB962C8B-B14F-4D97-AF65-F5344CB8AC3E}">
        <p14:creationId xmlns:p14="http://schemas.microsoft.com/office/powerpoint/2010/main" val="399740594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
                                          </p:val>
                                        </p:tav>
                                        <p:tav tm="100000">
                                          <p:val>
                                            <p:strVal val="#ppt_x"/>
                                          </p:val>
                                        </p:tav>
                                      </p:tavLst>
                                    </p:anim>
                                    <p:anim calcmode="lin" valueType="num">
                                      <p:cBhvr>
                                        <p:cTn id="33"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3378"/>
                                        </p:tgtEl>
                                        <p:attrNameLst>
                                          <p:attrName>style.visibility</p:attrName>
                                        </p:attrNameLst>
                                      </p:cBhvr>
                                      <p:to>
                                        <p:strVal val="visible"/>
                                      </p:to>
                                    </p:set>
                                    <p:animEffect transition="in" filter="fade">
                                      <p:cBhvr>
                                        <p:cTn id="38" dur="1000"/>
                                        <p:tgtEl>
                                          <p:spTgt spid="143378"/>
                                        </p:tgtEl>
                                      </p:cBhvr>
                                    </p:animEffect>
                                    <p:anim calcmode="lin" valueType="num">
                                      <p:cBhvr>
                                        <p:cTn id="39" dur="1000" fill="hold"/>
                                        <p:tgtEl>
                                          <p:spTgt spid="143378"/>
                                        </p:tgtEl>
                                        <p:attrNameLst>
                                          <p:attrName>ppt_x</p:attrName>
                                        </p:attrNameLst>
                                      </p:cBhvr>
                                      <p:tavLst>
                                        <p:tav tm="0">
                                          <p:val>
                                            <p:strVal val="#ppt_x"/>
                                          </p:val>
                                        </p:tav>
                                        <p:tav tm="100000">
                                          <p:val>
                                            <p:strVal val="#ppt_x"/>
                                          </p:val>
                                        </p:tav>
                                      </p:tavLst>
                                    </p:anim>
                                    <p:anim calcmode="lin" valueType="num">
                                      <p:cBhvr>
                                        <p:cTn id="40" dur="1000" fill="hold"/>
                                        <p:tgtEl>
                                          <p:spTgt spid="14337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8" grpId="0"/>
      <p:bldP spid="45" grpId="0"/>
      <p:bldP spid="48" grpId="0"/>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stretch>
            <a:fillRect/>
          </a:stretch>
        </p:blipFill>
        <p:spPr>
          <a:xfrm>
            <a:off x="675620" y="800708"/>
            <a:ext cx="7790230" cy="5316353"/>
          </a:xfrm>
          <a:prstGeom prst="rect">
            <a:avLst/>
          </a:prstGeom>
        </p:spPr>
      </p:pic>
      <p:sp>
        <p:nvSpPr>
          <p:cNvPr id="21" name="Rectangle 5"/>
          <p:cNvSpPr>
            <a:spLocks noChangeArrowheads="1"/>
          </p:cNvSpPr>
          <p:nvPr/>
        </p:nvSpPr>
        <p:spPr bwMode="auto">
          <a:xfrm>
            <a:off x="236976" y="0"/>
            <a:ext cx="8496300" cy="90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Energieflussbild</a:t>
            </a:r>
          </a:p>
        </p:txBody>
      </p:sp>
      <p:pic>
        <p:nvPicPr>
          <p:cNvPr id="3" name="Grafik 2"/>
          <p:cNvPicPr>
            <a:picLocks noChangeAspect="1"/>
          </p:cNvPicPr>
          <p:nvPr/>
        </p:nvPicPr>
        <p:blipFill>
          <a:blip r:embed="rId4"/>
          <a:stretch>
            <a:fillRect/>
          </a:stretch>
        </p:blipFill>
        <p:spPr>
          <a:xfrm>
            <a:off x="6624228" y="2116227"/>
            <a:ext cx="1543050" cy="676275"/>
          </a:xfrm>
          <a:prstGeom prst="rect">
            <a:avLst/>
          </a:prstGeom>
        </p:spPr>
      </p:pic>
      <p:sp>
        <p:nvSpPr>
          <p:cNvPr id="9" name="Textfeld 8"/>
          <p:cNvSpPr txBox="1"/>
          <p:nvPr/>
        </p:nvSpPr>
        <p:spPr>
          <a:xfrm>
            <a:off x="4175956" y="5337212"/>
            <a:ext cx="2160240" cy="707886"/>
          </a:xfrm>
          <a:prstGeom prst="rect">
            <a:avLst/>
          </a:prstGeom>
          <a:solidFill>
            <a:srgbClr val="FFFF00"/>
          </a:solidFill>
        </p:spPr>
        <p:txBody>
          <a:bodyPr wrap="square" rtlCol="0">
            <a:spAutoFit/>
          </a:bodyPr>
          <a:lstStyle/>
          <a:p>
            <a:pPr algn="ctr"/>
            <a:r>
              <a:rPr lang="de-DE" sz="2400" b="1" dirty="0"/>
              <a:t>2.500</a:t>
            </a:r>
            <a:r>
              <a:rPr lang="de-DE" sz="1400" b="1" dirty="0"/>
              <a:t> </a:t>
            </a:r>
            <a:r>
              <a:rPr lang="de-DE" sz="1100" b="1" dirty="0"/>
              <a:t>TWh</a:t>
            </a:r>
          </a:p>
          <a:p>
            <a:pPr algn="ctr"/>
            <a:r>
              <a:rPr lang="de-DE" b="1" dirty="0"/>
              <a:t>Endenergieverbrauch </a:t>
            </a:r>
          </a:p>
        </p:txBody>
      </p:sp>
      <p:sp>
        <p:nvSpPr>
          <p:cNvPr id="2" name="Pfeil nach oben und unten 1"/>
          <p:cNvSpPr/>
          <p:nvPr/>
        </p:nvSpPr>
        <p:spPr bwMode="auto">
          <a:xfrm>
            <a:off x="5400092" y="3732884"/>
            <a:ext cx="612068" cy="1476164"/>
          </a:xfrm>
          <a:prstGeom prst="upDown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0" i="0" u="none" strike="noStrike" cap="none" normalizeH="0" baseline="0">
              <a:ln>
                <a:noFill/>
              </a:ln>
              <a:solidFill>
                <a:schemeClr val="tx1"/>
              </a:solidFill>
              <a:effectLst/>
              <a:latin typeface="Times New Roman" panose="02020603050405020304" pitchFamily="18" charset="0"/>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BA5C3EB2-A78F-4F1F-8042-C362AD1273A5}"/>
              </a:ext>
            </a:extLst>
          </p:cNvPr>
          <p:cNvSpPr>
            <a:spLocks noGrp="1"/>
          </p:cNvSpPr>
          <p:nvPr>
            <p:ph type="sldNum" sz="quarter" idx="12"/>
          </p:nvPr>
        </p:nvSpPr>
        <p:spPr/>
        <p:txBody>
          <a:bodyPr/>
          <a:lstStyle/>
          <a:p>
            <a:pPr>
              <a:defRPr/>
            </a:pPr>
            <a:fld id="{1C2867A0-F623-427E-AB3E-7CA64D419047}" type="slidenum">
              <a:rPr lang="de-DE" altLang="de-DE" smtClean="0"/>
              <a:pPr>
                <a:defRPr/>
              </a:pPr>
              <a:t>247</a:t>
            </a:fld>
            <a:endParaRPr lang="de-DE" altLang="de-DE"/>
          </a:p>
        </p:txBody>
      </p:sp>
    </p:spTree>
    <p:extLst>
      <p:ext uri="{BB962C8B-B14F-4D97-AF65-F5344CB8AC3E}">
        <p14:creationId xmlns:p14="http://schemas.microsoft.com/office/powerpoint/2010/main" val="228397884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3000"/>
                                        <p:tgtEl>
                                          <p:spTgt spid="9"/>
                                        </p:tgtEl>
                                      </p:cBhvr>
                                    </p:animEffect>
                                    <p:anim calcmode="lin" valueType="num">
                                      <p:cBhvr>
                                        <p:cTn id="13" dur="3000" fill="hold"/>
                                        <p:tgtEl>
                                          <p:spTgt spid="9"/>
                                        </p:tgtEl>
                                        <p:attrNameLst>
                                          <p:attrName>ppt_x</p:attrName>
                                        </p:attrNameLst>
                                      </p:cBhvr>
                                      <p:tavLst>
                                        <p:tav tm="0">
                                          <p:val>
                                            <p:strVal val="#ppt_x"/>
                                          </p:val>
                                        </p:tav>
                                        <p:tav tm="100000">
                                          <p:val>
                                            <p:strVal val="#ppt_x"/>
                                          </p:val>
                                        </p:tav>
                                      </p:tavLst>
                                    </p:anim>
                                    <p:anim calcmode="lin" valueType="num">
                                      <p:cBhvr>
                                        <p:cTn id="14" dur="3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41" name="Rectangle 5"/>
          <p:cNvSpPr>
            <a:spLocks noChangeArrowheads="1"/>
          </p:cNvSpPr>
          <p:nvPr/>
        </p:nvSpPr>
        <p:spPr bwMode="auto">
          <a:xfrm>
            <a:off x="287338" y="0"/>
            <a:ext cx="84963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Reichweite Energieressourcen</a:t>
            </a:r>
          </a:p>
        </p:txBody>
      </p:sp>
      <p:pic>
        <p:nvPicPr>
          <p:cNvPr id="7" name="Picture 5" descr="weltenergievorräte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548" y="908720"/>
            <a:ext cx="8136904" cy="5155952"/>
          </a:xfrm>
          <a:prstGeom prst="rect">
            <a:avLst/>
          </a:prstGeom>
          <a:noFill/>
          <a:extLst>
            <a:ext uri="{909E8E84-426E-40DD-AFC4-6F175D3DCCD1}">
              <a14:hiddenFill xmlns:a14="http://schemas.microsoft.com/office/drawing/2010/main">
                <a:solidFill>
                  <a:srgbClr val="FFFFFF"/>
                </a:solidFill>
              </a14:hiddenFill>
            </a:ext>
          </a:extLst>
        </p:spPr>
      </p:pic>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8B2FCD2F-803B-48A8-B101-271857C99B22}"/>
              </a:ext>
            </a:extLst>
          </p:cNvPr>
          <p:cNvSpPr>
            <a:spLocks noGrp="1"/>
          </p:cNvSpPr>
          <p:nvPr>
            <p:ph type="sldNum" sz="quarter" idx="12"/>
          </p:nvPr>
        </p:nvSpPr>
        <p:spPr/>
        <p:txBody>
          <a:bodyPr/>
          <a:lstStyle/>
          <a:p>
            <a:pPr>
              <a:defRPr/>
            </a:pPr>
            <a:fld id="{1C2867A0-F623-427E-AB3E-7CA64D419047}" type="slidenum">
              <a:rPr lang="de-DE" altLang="de-DE" smtClean="0"/>
              <a:pPr>
                <a:defRPr/>
              </a:pPr>
              <a:t>248</a:t>
            </a:fld>
            <a:endParaRPr lang="de-DE" altLang="de-DE"/>
          </a:p>
        </p:txBody>
      </p:sp>
    </p:spTree>
    <p:extLst>
      <p:ext uri="{BB962C8B-B14F-4D97-AF65-F5344CB8AC3E}">
        <p14:creationId xmlns:p14="http://schemas.microsoft.com/office/powerpoint/2010/main" val="234475810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2D030EA2-56CF-C14C-94A6-BDBD14E665AE}"/>
              </a:ext>
            </a:extLst>
          </p:cNvPr>
          <p:cNvPicPr>
            <a:picLocks noChangeAspect="1"/>
          </p:cNvPicPr>
          <p:nvPr/>
        </p:nvPicPr>
        <p:blipFill>
          <a:blip r:embed="rId3"/>
          <a:stretch>
            <a:fillRect/>
          </a:stretch>
        </p:blipFill>
        <p:spPr>
          <a:xfrm>
            <a:off x="3899339" y="737294"/>
            <a:ext cx="4745510" cy="5400747"/>
          </a:xfrm>
          <a:prstGeom prst="rect">
            <a:avLst/>
          </a:prstGeom>
        </p:spPr>
      </p:pic>
      <p:sp>
        <p:nvSpPr>
          <p:cNvPr id="6" name="Rechteck 5"/>
          <p:cNvSpPr/>
          <p:nvPr/>
        </p:nvSpPr>
        <p:spPr>
          <a:xfrm>
            <a:off x="1953063" y="90963"/>
            <a:ext cx="5237873" cy="646331"/>
          </a:xfrm>
          <a:prstGeom prst="rect">
            <a:avLst/>
          </a:prstGeom>
        </p:spPr>
        <p:txBody>
          <a:bodyPr wrap="square">
            <a:spAutoFit/>
          </a:bodyPr>
          <a:lstStyle/>
          <a:p>
            <a:r>
              <a:rPr lang="de-DE" sz="3600" dirty="0">
                <a:latin typeface="Times New Roman" panose="02020603050405020304" pitchFamily="18" charset="0"/>
                <a:cs typeface="Times New Roman" panose="02020603050405020304" pitchFamily="18" charset="0"/>
              </a:rPr>
              <a:t>Klimafreundliche Energie</a:t>
            </a:r>
          </a:p>
        </p:txBody>
      </p:sp>
      <p:sp>
        <p:nvSpPr>
          <p:cNvPr id="2" name="Titel 1">
            <a:extLst>
              <a:ext uri="{FF2B5EF4-FFF2-40B4-BE49-F238E27FC236}">
                <a16:creationId xmlns:a16="http://schemas.microsoft.com/office/drawing/2014/main" id="{D6C58AC4-B742-B641-BBCA-B095E7BC7408}"/>
              </a:ext>
            </a:extLst>
          </p:cNvPr>
          <p:cNvSpPr>
            <a:spLocks noGrp="1"/>
          </p:cNvSpPr>
          <p:nvPr>
            <p:ph type="title"/>
          </p:nvPr>
        </p:nvSpPr>
        <p:spPr>
          <a:xfrm>
            <a:off x="388883" y="1792016"/>
            <a:ext cx="3342289" cy="536024"/>
          </a:xfrm>
          <a:solidFill>
            <a:schemeClr val="accent6">
              <a:lumMod val="40000"/>
              <a:lumOff val="60000"/>
            </a:schemeClr>
          </a:solidFill>
        </p:spPr>
        <p:txBody>
          <a:bodyPr>
            <a:normAutofit fontScale="90000"/>
          </a:bodyPr>
          <a:lstStyle/>
          <a:p>
            <a:pPr algn="ctr"/>
            <a:r>
              <a:rPr lang="de-DE" sz="2400" b="1" dirty="0"/>
              <a:t>Treibhausausstoß / KWh Strom</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EF32E37C-632C-4E31-8C9D-07E7543E1A4B}"/>
              </a:ext>
            </a:extLst>
          </p:cNvPr>
          <p:cNvSpPr>
            <a:spLocks noGrp="1"/>
          </p:cNvSpPr>
          <p:nvPr>
            <p:ph type="sldNum" sz="quarter" idx="12"/>
          </p:nvPr>
        </p:nvSpPr>
        <p:spPr/>
        <p:txBody>
          <a:bodyPr/>
          <a:lstStyle/>
          <a:p>
            <a:pPr>
              <a:defRPr/>
            </a:pPr>
            <a:fld id="{BF9384B9-D178-4EB3-9DF3-52B803BAE356}" type="slidenum">
              <a:rPr lang="de-DE" altLang="de-DE" smtClean="0"/>
              <a:pPr>
                <a:defRPr/>
              </a:pPr>
              <a:t>249</a:t>
            </a:fld>
            <a:endParaRPr lang="de-DE" altLang="de-DE"/>
          </a:p>
        </p:txBody>
      </p:sp>
    </p:spTree>
    <p:extLst>
      <p:ext uri="{BB962C8B-B14F-4D97-AF65-F5344CB8AC3E}">
        <p14:creationId xmlns:p14="http://schemas.microsoft.com/office/powerpoint/2010/main" val="338075350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41" name="Rectangle 5"/>
          <p:cNvSpPr>
            <a:spLocks noChangeArrowheads="1"/>
          </p:cNvSpPr>
          <p:nvPr/>
        </p:nvSpPr>
        <p:spPr bwMode="auto">
          <a:xfrm>
            <a:off x="287338" y="0"/>
            <a:ext cx="84963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Stromhandel</a:t>
            </a:r>
          </a:p>
        </p:txBody>
      </p:sp>
      <p:pic>
        <p:nvPicPr>
          <p:cNvPr id="4" name="Grafik 3"/>
          <p:cNvPicPr>
            <a:picLocks noChangeAspect="1"/>
          </p:cNvPicPr>
          <p:nvPr/>
        </p:nvPicPr>
        <p:blipFill>
          <a:blip r:embed="rId3"/>
          <a:stretch>
            <a:fillRect/>
          </a:stretch>
        </p:blipFill>
        <p:spPr>
          <a:xfrm>
            <a:off x="3026324" y="1384576"/>
            <a:ext cx="1819421" cy="1076325"/>
          </a:xfrm>
          <a:prstGeom prst="rect">
            <a:avLst/>
          </a:prstGeom>
        </p:spPr>
      </p:pic>
      <p:pic>
        <p:nvPicPr>
          <p:cNvPr id="5" name="Grafik 4"/>
          <p:cNvPicPr>
            <a:picLocks noChangeAspect="1"/>
          </p:cNvPicPr>
          <p:nvPr/>
        </p:nvPicPr>
        <p:blipFill>
          <a:blip r:embed="rId4"/>
          <a:stretch>
            <a:fillRect/>
          </a:stretch>
        </p:blipFill>
        <p:spPr>
          <a:xfrm>
            <a:off x="882012" y="1384576"/>
            <a:ext cx="1934925" cy="1076325"/>
          </a:xfrm>
          <a:prstGeom prst="rect">
            <a:avLst/>
          </a:prstGeom>
        </p:spPr>
      </p:pic>
      <p:pic>
        <p:nvPicPr>
          <p:cNvPr id="9" name="Grafik 8"/>
          <p:cNvPicPr>
            <a:picLocks noChangeAspect="1"/>
          </p:cNvPicPr>
          <p:nvPr/>
        </p:nvPicPr>
        <p:blipFill>
          <a:blip r:embed="rId5"/>
          <a:stretch>
            <a:fillRect/>
          </a:stretch>
        </p:blipFill>
        <p:spPr>
          <a:xfrm>
            <a:off x="7042203" y="2352894"/>
            <a:ext cx="1435974" cy="1688174"/>
          </a:xfrm>
          <a:prstGeom prst="rect">
            <a:avLst/>
          </a:prstGeom>
        </p:spPr>
      </p:pic>
      <p:pic>
        <p:nvPicPr>
          <p:cNvPr id="11" name="Grafik 10"/>
          <p:cNvPicPr>
            <a:picLocks noChangeAspect="1"/>
          </p:cNvPicPr>
          <p:nvPr/>
        </p:nvPicPr>
        <p:blipFill>
          <a:blip r:embed="rId6"/>
          <a:stretch>
            <a:fillRect/>
          </a:stretch>
        </p:blipFill>
        <p:spPr>
          <a:xfrm>
            <a:off x="7042203" y="4191907"/>
            <a:ext cx="1496931" cy="1576555"/>
          </a:xfrm>
          <a:prstGeom prst="rect">
            <a:avLst/>
          </a:prstGeom>
        </p:spPr>
      </p:pic>
      <p:pic>
        <p:nvPicPr>
          <p:cNvPr id="12" name="Grafik 11"/>
          <p:cNvPicPr>
            <a:picLocks noChangeAspect="1"/>
          </p:cNvPicPr>
          <p:nvPr/>
        </p:nvPicPr>
        <p:blipFill>
          <a:blip r:embed="rId7"/>
          <a:stretch>
            <a:fillRect/>
          </a:stretch>
        </p:blipFill>
        <p:spPr>
          <a:xfrm>
            <a:off x="1007603" y="3399755"/>
            <a:ext cx="3111781" cy="1171131"/>
          </a:xfrm>
          <a:prstGeom prst="rect">
            <a:avLst/>
          </a:prstGeom>
        </p:spPr>
      </p:pic>
      <p:sp>
        <p:nvSpPr>
          <p:cNvPr id="13" name="Textfeld 12"/>
          <p:cNvSpPr txBox="1"/>
          <p:nvPr/>
        </p:nvSpPr>
        <p:spPr>
          <a:xfrm>
            <a:off x="1976619" y="758496"/>
            <a:ext cx="2142766" cy="461665"/>
          </a:xfrm>
          <a:prstGeom prst="rect">
            <a:avLst/>
          </a:prstGeom>
          <a:noFill/>
        </p:spPr>
        <p:txBody>
          <a:bodyPr wrap="none" rtlCol="0">
            <a:spAutoFit/>
          </a:bodyPr>
          <a:lstStyle/>
          <a:p>
            <a:r>
              <a:rPr lang="de-DE" sz="2400" b="1" dirty="0"/>
              <a:t>Stromerzeuger</a:t>
            </a:r>
          </a:p>
        </p:txBody>
      </p:sp>
      <p:cxnSp>
        <p:nvCxnSpPr>
          <p:cNvPr id="15" name="Gerade Verbindung mit Pfeil 14"/>
          <p:cNvCxnSpPr>
            <a:stCxn id="5" idx="2"/>
          </p:cNvCxnSpPr>
          <p:nvPr/>
        </p:nvCxnSpPr>
        <p:spPr bwMode="auto">
          <a:xfrm>
            <a:off x="1849475" y="2460901"/>
            <a:ext cx="22064" cy="860088"/>
          </a:xfrm>
          <a:prstGeom prst="straightConnector1">
            <a:avLst/>
          </a:prstGeom>
          <a:solidFill>
            <a:schemeClr val="accent1"/>
          </a:solidFill>
          <a:ln w="76200" cap="flat" cmpd="sng" algn="ctr">
            <a:solidFill>
              <a:srgbClr val="00FF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Gerade Verbindung mit Pfeil 18"/>
          <p:cNvCxnSpPr/>
          <p:nvPr/>
        </p:nvCxnSpPr>
        <p:spPr bwMode="auto">
          <a:xfrm>
            <a:off x="3311860" y="2486663"/>
            <a:ext cx="22064" cy="860088"/>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Gewinkelte Verbindung 19"/>
          <p:cNvCxnSpPr>
            <a:stCxn id="4" idx="3"/>
            <a:endCxn id="9" idx="1"/>
          </p:cNvCxnSpPr>
          <p:nvPr/>
        </p:nvCxnSpPr>
        <p:spPr bwMode="auto">
          <a:xfrm>
            <a:off x="4845745" y="1922739"/>
            <a:ext cx="2196458" cy="1274242"/>
          </a:xfrm>
          <a:prstGeom prst="bentConnector3">
            <a:avLst>
              <a:gd name="adj1" fmla="val 20124"/>
            </a:avLst>
          </a:prstGeom>
          <a:solidFill>
            <a:schemeClr val="accent1"/>
          </a:solidFill>
          <a:ln w="762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Gerade Verbindung mit Pfeil 22"/>
          <p:cNvCxnSpPr/>
          <p:nvPr/>
        </p:nvCxnSpPr>
        <p:spPr bwMode="auto">
          <a:xfrm>
            <a:off x="4119384" y="3717032"/>
            <a:ext cx="2922819"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Gerade Verbindung mit Pfeil 24"/>
          <p:cNvCxnSpPr>
            <a:stCxn id="28" idx="3"/>
          </p:cNvCxnSpPr>
          <p:nvPr/>
        </p:nvCxnSpPr>
        <p:spPr bwMode="auto">
          <a:xfrm>
            <a:off x="5618481" y="5418802"/>
            <a:ext cx="1423722"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feld 26"/>
          <p:cNvSpPr txBox="1"/>
          <p:nvPr/>
        </p:nvSpPr>
        <p:spPr>
          <a:xfrm>
            <a:off x="6827594" y="884791"/>
            <a:ext cx="1865191" cy="461665"/>
          </a:xfrm>
          <a:prstGeom prst="rect">
            <a:avLst/>
          </a:prstGeom>
          <a:noFill/>
        </p:spPr>
        <p:txBody>
          <a:bodyPr wrap="none" rtlCol="0">
            <a:spAutoFit/>
          </a:bodyPr>
          <a:lstStyle/>
          <a:p>
            <a:r>
              <a:rPr lang="de-DE" sz="2400" b="1" dirty="0"/>
              <a:t>Verbraucher</a:t>
            </a:r>
          </a:p>
        </p:txBody>
      </p:sp>
      <p:sp>
        <p:nvSpPr>
          <p:cNvPr id="28" name="Textfeld 27"/>
          <p:cNvSpPr txBox="1"/>
          <p:nvPr/>
        </p:nvSpPr>
        <p:spPr>
          <a:xfrm>
            <a:off x="846168" y="5157192"/>
            <a:ext cx="4772313" cy="523220"/>
          </a:xfrm>
          <a:prstGeom prst="rect">
            <a:avLst/>
          </a:prstGeom>
          <a:solidFill>
            <a:schemeClr val="bg1"/>
          </a:solidFill>
          <a:ln>
            <a:noFill/>
          </a:ln>
        </p:spPr>
        <p:txBody>
          <a:bodyPr wrap="square" rtlCol="0">
            <a:spAutoFit/>
          </a:bodyPr>
          <a:lstStyle/>
          <a:p>
            <a:pPr algn="ctr"/>
            <a:r>
              <a:rPr lang="de-DE" sz="2800" b="1" dirty="0"/>
              <a:t>Stromhändler</a:t>
            </a:r>
          </a:p>
        </p:txBody>
      </p:sp>
      <p:sp>
        <p:nvSpPr>
          <p:cNvPr id="29" name="Textfeld 28"/>
          <p:cNvSpPr txBox="1"/>
          <p:nvPr/>
        </p:nvSpPr>
        <p:spPr>
          <a:xfrm>
            <a:off x="1481076" y="2622629"/>
            <a:ext cx="748923" cy="338554"/>
          </a:xfrm>
          <a:prstGeom prst="rect">
            <a:avLst/>
          </a:prstGeom>
          <a:solidFill>
            <a:schemeClr val="bg1"/>
          </a:solidFill>
        </p:spPr>
        <p:txBody>
          <a:bodyPr wrap="none" rtlCol="0">
            <a:spAutoFit/>
          </a:bodyPr>
          <a:lstStyle/>
          <a:p>
            <a:r>
              <a:rPr lang="de-DE" b="1" dirty="0"/>
              <a:t>100 %</a:t>
            </a:r>
          </a:p>
        </p:txBody>
      </p:sp>
      <p:sp>
        <p:nvSpPr>
          <p:cNvPr id="31" name="Textfeld 30"/>
          <p:cNvSpPr txBox="1"/>
          <p:nvPr/>
        </p:nvSpPr>
        <p:spPr>
          <a:xfrm>
            <a:off x="2959462" y="2622629"/>
            <a:ext cx="646331" cy="338554"/>
          </a:xfrm>
          <a:prstGeom prst="rect">
            <a:avLst/>
          </a:prstGeom>
          <a:solidFill>
            <a:schemeClr val="bg1"/>
          </a:solidFill>
        </p:spPr>
        <p:txBody>
          <a:bodyPr wrap="none" rtlCol="0">
            <a:spAutoFit/>
          </a:bodyPr>
          <a:lstStyle/>
          <a:p>
            <a:r>
              <a:rPr lang="de-DE" b="1" dirty="0"/>
              <a:t>10 %</a:t>
            </a:r>
          </a:p>
        </p:txBody>
      </p:sp>
      <p:cxnSp>
        <p:nvCxnSpPr>
          <p:cNvPr id="577540" name="Gerade Verbindung mit Pfeil 577539"/>
          <p:cNvCxnSpPr/>
          <p:nvPr/>
        </p:nvCxnSpPr>
        <p:spPr bwMode="auto">
          <a:xfrm flipH="1">
            <a:off x="5281415" y="3190617"/>
            <a:ext cx="13901" cy="1986196"/>
          </a:xfrm>
          <a:prstGeom prst="straightConnector1">
            <a:avLst/>
          </a:prstGeom>
          <a:solidFill>
            <a:schemeClr val="accent1"/>
          </a:solidFill>
          <a:ln w="762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Gerade Verbindung mit Pfeil 37"/>
          <p:cNvCxnSpPr/>
          <p:nvPr/>
        </p:nvCxnSpPr>
        <p:spPr bwMode="auto">
          <a:xfrm>
            <a:off x="2781094" y="4583825"/>
            <a:ext cx="0" cy="586306"/>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feld 39"/>
          <p:cNvSpPr txBox="1"/>
          <p:nvPr/>
        </p:nvSpPr>
        <p:spPr>
          <a:xfrm>
            <a:off x="4972151" y="2643808"/>
            <a:ext cx="646331" cy="338554"/>
          </a:xfrm>
          <a:prstGeom prst="rect">
            <a:avLst/>
          </a:prstGeom>
          <a:solidFill>
            <a:schemeClr val="bg1"/>
          </a:solidFill>
        </p:spPr>
        <p:txBody>
          <a:bodyPr wrap="none" rtlCol="0">
            <a:spAutoFit/>
          </a:bodyPr>
          <a:lstStyle/>
          <a:p>
            <a:r>
              <a:rPr lang="de-DE" b="1" dirty="0"/>
              <a:t>90 %</a:t>
            </a:r>
          </a:p>
        </p:txBody>
      </p:sp>
      <p:sp>
        <p:nvSpPr>
          <p:cNvPr id="577547" name="Textfeld 577546"/>
          <p:cNvSpPr txBox="1"/>
          <p:nvPr/>
        </p:nvSpPr>
        <p:spPr>
          <a:xfrm>
            <a:off x="5391273" y="1554978"/>
            <a:ext cx="1695079" cy="830997"/>
          </a:xfrm>
          <a:prstGeom prst="rect">
            <a:avLst/>
          </a:prstGeom>
          <a:noFill/>
        </p:spPr>
        <p:txBody>
          <a:bodyPr wrap="none" rtlCol="0">
            <a:spAutoFit/>
          </a:bodyPr>
          <a:lstStyle/>
          <a:p>
            <a:pPr algn="ctr"/>
            <a:r>
              <a:rPr lang="de-DE" b="1" dirty="0"/>
              <a:t>Terminkontrakte</a:t>
            </a:r>
          </a:p>
          <a:p>
            <a:pPr algn="ctr"/>
            <a:r>
              <a:rPr lang="de-DE" b="1" dirty="0"/>
              <a:t>Langzeitverträge</a:t>
            </a:r>
          </a:p>
          <a:p>
            <a:pPr algn="ctr"/>
            <a:r>
              <a:rPr lang="de-DE" b="1" dirty="0"/>
              <a:t>3 Jahre </a:t>
            </a:r>
          </a:p>
        </p:txBody>
      </p:sp>
      <p:sp>
        <p:nvSpPr>
          <p:cNvPr id="577554" name="Textfeld 577553"/>
          <p:cNvSpPr txBox="1"/>
          <p:nvPr/>
        </p:nvSpPr>
        <p:spPr>
          <a:xfrm>
            <a:off x="1320245" y="4183715"/>
            <a:ext cx="1460849" cy="400110"/>
          </a:xfrm>
          <a:prstGeom prst="rect">
            <a:avLst/>
          </a:prstGeom>
          <a:noFill/>
        </p:spPr>
        <p:txBody>
          <a:bodyPr wrap="none" rtlCol="0">
            <a:spAutoFit/>
          </a:bodyPr>
          <a:lstStyle/>
          <a:p>
            <a:r>
              <a:rPr lang="de-DE" sz="2000" b="1" dirty="0"/>
              <a:t>Strombörse</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90296765-C452-4D7A-9EDF-EC14B45492A7}"/>
              </a:ext>
            </a:extLst>
          </p:cNvPr>
          <p:cNvSpPr>
            <a:spLocks noGrp="1"/>
          </p:cNvSpPr>
          <p:nvPr>
            <p:ph type="sldNum" sz="quarter" idx="12"/>
          </p:nvPr>
        </p:nvSpPr>
        <p:spPr/>
        <p:txBody>
          <a:bodyPr/>
          <a:lstStyle/>
          <a:p>
            <a:pPr>
              <a:defRPr/>
            </a:pPr>
            <a:fld id="{1C2867A0-F623-427E-AB3E-7CA64D419047}" type="slidenum">
              <a:rPr lang="de-DE" altLang="de-DE" smtClean="0"/>
              <a:pPr>
                <a:defRPr/>
              </a:pPr>
              <a:t>250</a:t>
            </a:fld>
            <a:endParaRPr lang="de-DE" altLang="de-DE"/>
          </a:p>
        </p:txBody>
      </p:sp>
    </p:spTree>
    <p:extLst>
      <p:ext uri="{BB962C8B-B14F-4D97-AF65-F5344CB8AC3E}">
        <p14:creationId xmlns:p14="http://schemas.microsoft.com/office/powerpoint/2010/main" val="60716726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par>
                          <p:cTn id="8" fill="hold">
                            <p:stCondLst>
                              <p:cond delay="3000"/>
                            </p:stCondLst>
                            <p:childTnLst>
                              <p:par>
                                <p:cTn id="9" presetID="6" presetClass="entr" presetSubtype="32" fill="hold" nodeType="afterEffect">
                                  <p:stCondLst>
                                    <p:cond delay="200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2000"/>
                                        <p:tgtEl>
                                          <p:spTgt spid="4"/>
                                        </p:tgtEl>
                                      </p:cBhvr>
                                    </p:animEffect>
                                  </p:childTnLst>
                                </p:cTn>
                              </p:par>
                            </p:childTnLst>
                          </p:cTn>
                        </p:par>
                        <p:par>
                          <p:cTn id="12" fill="hold">
                            <p:stCondLst>
                              <p:cond delay="7000"/>
                            </p:stCondLst>
                            <p:childTnLst>
                              <p:par>
                                <p:cTn id="13" presetID="6" presetClass="entr" presetSubtype="32" fill="hold" nodeType="afterEffect">
                                  <p:stCondLst>
                                    <p:cond delay="2000"/>
                                  </p:stCondLst>
                                  <p:childTnLst>
                                    <p:set>
                                      <p:cBhvr>
                                        <p:cTn id="14" dur="1" fill="hold">
                                          <p:stCondLst>
                                            <p:cond delay="0"/>
                                          </p:stCondLst>
                                        </p:cTn>
                                        <p:tgtEl>
                                          <p:spTgt spid="9"/>
                                        </p:tgtEl>
                                        <p:attrNameLst>
                                          <p:attrName>style.visibility</p:attrName>
                                        </p:attrNameLst>
                                      </p:cBhvr>
                                      <p:to>
                                        <p:strVal val="visible"/>
                                      </p:to>
                                    </p:set>
                                    <p:animEffect transition="in" filter="circle(out)">
                                      <p:cBhvr>
                                        <p:cTn id="15" dur="2000"/>
                                        <p:tgtEl>
                                          <p:spTgt spid="9"/>
                                        </p:tgtEl>
                                      </p:cBhvr>
                                    </p:animEffect>
                                  </p:childTnLst>
                                </p:cTn>
                              </p:par>
                            </p:childTnLst>
                          </p:cTn>
                        </p:par>
                        <p:par>
                          <p:cTn id="16" fill="hold">
                            <p:stCondLst>
                              <p:cond delay="11000"/>
                            </p:stCondLst>
                            <p:childTnLst>
                              <p:par>
                                <p:cTn id="17" presetID="6" presetClass="entr" presetSubtype="32" fill="hold" nodeType="afterEffect">
                                  <p:stCondLst>
                                    <p:cond delay="2000"/>
                                  </p:stCondLst>
                                  <p:childTnLst>
                                    <p:set>
                                      <p:cBhvr>
                                        <p:cTn id="18" dur="1" fill="hold">
                                          <p:stCondLst>
                                            <p:cond delay="0"/>
                                          </p:stCondLst>
                                        </p:cTn>
                                        <p:tgtEl>
                                          <p:spTgt spid="11"/>
                                        </p:tgtEl>
                                        <p:attrNameLst>
                                          <p:attrName>style.visibility</p:attrName>
                                        </p:attrNameLst>
                                      </p:cBhvr>
                                      <p:to>
                                        <p:strVal val="visible"/>
                                      </p:to>
                                    </p:set>
                                    <p:animEffect transition="in" filter="circle(out)">
                                      <p:cBhvr>
                                        <p:cTn id="19" dur="2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32"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circle(out)">
                                      <p:cBhvr>
                                        <p:cTn id="24" dur="2000"/>
                                        <p:tgtEl>
                                          <p:spTgt spid="12"/>
                                        </p:tgtEl>
                                      </p:cBhvr>
                                    </p:animEffect>
                                  </p:childTnLst>
                                </p:cTn>
                              </p:par>
                            </p:childTnLst>
                          </p:cTn>
                        </p:par>
                        <p:par>
                          <p:cTn id="25" fill="hold">
                            <p:stCondLst>
                              <p:cond delay="2000"/>
                            </p:stCondLst>
                            <p:childTnLst>
                              <p:par>
                                <p:cTn id="26" presetID="6" presetClass="entr" presetSubtype="32"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circle(out)">
                                      <p:cBhvr>
                                        <p:cTn id="28" dur="2000"/>
                                        <p:tgtEl>
                                          <p:spTgt spid="28"/>
                                        </p:tgtEl>
                                      </p:cBhvr>
                                    </p:animEffect>
                                  </p:childTnLst>
                                </p:cTn>
                              </p:par>
                            </p:childTnLst>
                          </p:cTn>
                        </p:par>
                        <p:par>
                          <p:cTn id="29" fill="hold">
                            <p:stCondLst>
                              <p:cond delay="4000"/>
                            </p:stCondLst>
                            <p:childTnLst>
                              <p:par>
                                <p:cTn id="30" presetID="6" presetClass="entr" presetSubtype="32" fill="hold" grpId="0" nodeType="afterEffect">
                                  <p:stCondLst>
                                    <p:cond delay="0"/>
                                  </p:stCondLst>
                                  <p:childTnLst>
                                    <p:set>
                                      <p:cBhvr>
                                        <p:cTn id="31" dur="1" fill="hold">
                                          <p:stCondLst>
                                            <p:cond delay="0"/>
                                          </p:stCondLst>
                                        </p:cTn>
                                        <p:tgtEl>
                                          <p:spTgt spid="577554"/>
                                        </p:tgtEl>
                                        <p:attrNameLst>
                                          <p:attrName>style.visibility</p:attrName>
                                        </p:attrNameLst>
                                      </p:cBhvr>
                                      <p:to>
                                        <p:strVal val="visible"/>
                                      </p:to>
                                    </p:set>
                                    <p:animEffect transition="in" filter="circle(out)">
                                      <p:cBhvr>
                                        <p:cTn id="32" dur="2000"/>
                                        <p:tgtEl>
                                          <p:spTgt spid="577554"/>
                                        </p:tgtEl>
                                      </p:cBhvr>
                                    </p:animEffect>
                                  </p:childTnLst>
                                </p:cTn>
                              </p:par>
                            </p:childTnLst>
                          </p:cTn>
                        </p:par>
                        <p:par>
                          <p:cTn id="33" fill="hold">
                            <p:stCondLst>
                              <p:cond delay="6000"/>
                            </p:stCondLst>
                            <p:childTnLst>
                              <p:par>
                                <p:cTn id="34" presetID="6" presetClass="entr" presetSubtype="32" fill="hold" nodeType="afterEffect">
                                  <p:stCondLst>
                                    <p:cond delay="1000"/>
                                  </p:stCondLst>
                                  <p:childTnLst>
                                    <p:set>
                                      <p:cBhvr>
                                        <p:cTn id="35" dur="1" fill="hold">
                                          <p:stCondLst>
                                            <p:cond delay="0"/>
                                          </p:stCondLst>
                                        </p:cTn>
                                        <p:tgtEl>
                                          <p:spTgt spid="15"/>
                                        </p:tgtEl>
                                        <p:attrNameLst>
                                          <p:attrName>style.visibility</p:attrName>
                                        </p:attrNameLst>
                                      </p:cBhvr>
                                      <p:to>
                                        <p:strVal val="visible"/>
                                      </p:to>
                                    </p:set>
                                    <p:animEffect transition="in" filter="circle(out)">
                                      <p:cBhvr>
                                        <p:cTn id="36" dur="2000"/>
                                        <p:tgtEl>
                                          <p:spTgt spid="15"/>
                                        </p:tgtEl>
                                      </p:cBhvr>
                                    </p:animEffect>
                                  </p:childTnLst>
                                </p:cTn>
                              </p:par>
                            </p:childTnLst>
                          </p:cTn>
                        </p:par>
                        <p:par>
                          <p:cTn id="37" fill="hold">
                            <p:stCondLst>
                              <p:cond delay="9000"/>
                            </p:stCondLst>
                            <p:childTnLst>
                              <p:par>
                                <p:cTn id="38" presetID="6" presetClass="entr" presetSubtype="32"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circle(out)">
                                      <p:cBhvr>
                                        <p:cTn id="40" dur="2000"/>
                                        <p:tgtEl>
                                          <p:spTgt spid="29"/>
                                        </p:tgtEl>
                                      </p:cBhvr>
                                    </p:animEffect>
                                  </p:childTnLst>
                                </p:cTn>
                              </p:par>
                            </p:childTnLst>
                          </p:cTn>
                        </p:par>
                        <p:par>
                          <p:cTn id="41" fill="hold">
                            <p:stCondLst>
                              <p:cond delay="11000"/>
                            </p:stCondLst>
                            <p:childTnLst>
                              <p:par>
                                <p:cTn id="42" presetID="6" presetClass="entr" presetSubtype="32" fill="hold" nodeType="afterEffect">
                                  <p:stCondLst>
                                    <p:cond delay="3000"/>
                                  </p:stCondLst>
                                  <p:childTnLst>
                                    <p:set>
                                      <p:cBhvr>
                                        <p:cTn id="43" dur="1" fill="hold">
                                          <p:stCondLst>
                                            <p:cond delay="0"/>
                                          </p:stCondLst>
                                        </p:cTn>
                                        <p:tgtEl>
                                          <p:spTgt spid="19"/>
                                        </p:tgtEl>
                                        <p:attrNameLst>
                                          <p:attrName>style.visibility</p:attrName>
                                        </p:attrNameLst>
                                      </p:cBhvr>
                                      <p:to>
                                        <p:strVal val="visible"/>
                                      </p:to>
                                    </p:set>
                                    <p:animEffect transition="in" filter="circle(out)">
                                      <p:cBhvr>
                                        <p:cTn id="44" dur="2000"/>
                                        <p:tgtEl>
                                          <p:spTgt spid="19"/>
                                        </p:tgtEl>
                                      </p:cBhvr>
                                    </p:animEffect>
                                  </p:childTnLst>
                                </p:cTn>
                              </p:par>
                            </p:childTnLst>
                          </p:cTn>
                        </p:par>
                        <p:par>
                          <p:cTn id="45" fill="hold">
                            <p:stCondLst>
                              <p:cond delay="16000"/>
                            </p:stCondLst>
                            <p:childTnLst>
                              <p:par>
                                <p:cTn id="46" presetID="6" presetClass="entr" presetSubtype="32" fill="hold" grpId="0" nodeType="afterEffect">
                                  <p:stCondLst>
                                    <p:cond delay="3000"/>
                                  </p:stCondLst>
                                  <p:childTnLst>
                                    <p:set>
                                      <p:cBhvr>
                                        <p:cTn id="47" dur="1" fill="hold">
                                          <p:stCondLst>
                                            <p:cond delay="0"/>
                                          </p:stCondLst>
                                        </p:cTn>
                                        <p:tgtEl>
                                          <p:spTgt spid="31"/>
                                        </p:tgtEl>
                                        <p:attrNameLst>
                                          <p:attrName>style.visibility</p:attrName>
                                        </p:attrNameLst>
                                      </p:cBhvr>
                                      <p:to>
                                        <p:strVal val="visible"/>
                                      </p:to>
                                    </p:set>
                                    <p:animEffect transition="in" filter="circle(out)">
                                      <p:cBhvr>
                                        <p:cTn id="48" dur="2000"/>
                                        <p:tgtEl>
                                          <p:spTgt spid="31"/>
                                        </p:tgtEl>
                                      </p:cBhvr>
                                    </p:animEffect>
                                  </p:childTnLst>
                                </p:cTn>
                              </p:par>
                            </p:childTnLst>
                          </p:cTn>
                        </p:par>
                        <p:par>
                          <p:cTn id="49" fill="hold">
                            <p:stCondLst>
                              <p:cond delay="21000"/>
                            </p:stCondLst>
                            <p:childTnLst>
                              <p:par>
                                <p:cTn id="50" presetID="6" presetClass="entr" presetSubtype="32" fill="hold" nodeType="afterEffect">
                                  <p:stCondLst>
                                    <p:cond delay="3000"/>
                                  </p:stCondLst>
                                  <p:childTnLst>
                                    <p:set>
                                      <p:cBhvr>
                                        <p:cTn id="51" dur="1" fill="hold">
                                          <p:stCondLst>
                                            <p:cond delay="0"/>
                                          </p:stCondLst>
                                        </p:cTn>
                                        <p:tgtEl>
                                          <p:spTgt spid="23"/>
                                        </p:tgtEl>
                                        <p:attrNameLst>
                                          <p:attrName>style.visibility</p:attrName>
                                        </p:attrNameLst>
                                      </p:cBhvr>
                                      <p:to>
                                        <p:strVal val="visible"/>
                                      </p:to>
                                    </p:set>
                                    <p:animEffect transition="in" filter="circle(out)">
                                      <p:cBhvr>
                                        <p:cTn id="52" dur="2000"/>
                                        <p:tgtEl>
                                          <p:spTgt spid="23"/>
                                        </p:tgtEl>
                                      </p:cBhvr>
                                    </p:animEffect>
                                  </p:childTnLst>
                                </p:cTn>
                              </p:par>
                            </p:childTnLst>
                          </p:cTn>
                        </p:par>
                        <p:par>
                          <p:cTn id="53" fill="hold">
                            <p:stCondLst>
                              <p:cond delay="26000"/>
                            </p:stCondLst>
                            <p:childTnLst>
                              <p:par>
                                <p:cTn id="54" presetID="6" presetClass="entr" presetSubtype="32" fill="hold" nodeType="afterEffect">
                                  <p:stCondLst>
                                    <p:cond delay="3000"/>
                                  </p:stCondLst>
                                  <p:childTnLst>
                                    <p:set>
                                      <p:cBhvr>
                                        <p:cTn id="55" dur="1" fill="hold">
                                          <p:stCondLst>
                                            <p:cond delay="0"/>
                                          </p:stCondLst>
                                        </p:cTn>
                                        <p:tgtEl>
                                          <p:spTgt spid="38"/>
                                        </p:tgtEl>
                                        <p:attrNameLst>
                                          <p:attrName>style.visibility</p:attrName>
                                        </p:attrNameLst>
                                      </p:cBhvr>
                                      <p:to>
                                        <p:strVal val="visible"/>
                                      </p:to>
                                    </p:set>
                                    <p:animEffect transition="in" filter="circle(out)">
                                      <p:cBhvr>
                                        <p:cTn id="56" dur="2000"/>
                                        <p:tgtEl>
                                          <p:spTgt spid="38"/>
                                        </p:tgtEl>
                                      </p:cBhvr>
                                    </p:animEffect>
                                  </p:childTnLst>
                                </p:cTn>
                              </p:par>
                            </p:childTnLst>
                          </p:cTn>
                        </p:par>
                        <p:par>
                          <p:cTn id="57" fill="hold">
                            <p:stCondLst>
                              <p:cond delay="31000"/>
                            </p:stCondLst>
                            <p:childTnLst>
                              <p:par>
                                <p:cTn id="58" presetID="6" presetClass="entr" presetSubtype="32" fill="hold"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circle(out)">
                                      <p:cBhvr>
                                        <p:cTn id="60" dur="2000"/>
                                        <p:tgtEl>
                                          <p:spTgt spid="25"/>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32"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circle(out)">
                                      <p:cBhvr>
                                        <p:cTn id="65" dur="2000"/>
                                        <p:tgtEl>
                                          <p:spTgt spid="20"/>
                                        </p:tgtEl>
                                      </p:cBhvr>
                                    </p:animEffect>
                                  </p:childTnLst>
                                </p:cTn>
                              </p:par>
                              <p:par>
                                <p:cTn id="66" presetID="6" presetClass="entr" presetSubtype="32" fill="hold" nodeType="withEffect">
                                  <p:stCondLst>
                                    <p:cond delay="0"/>
                                  </p:stCondLst>
                                  <p:childTnLst>
                                    <p:set>
                                      <p:cBhvr>
                                        <p:cTn id="67" dur="1" fill="hold">
                                          <p:stCondLst>
                                            <p:cond delay="0"/>
                                          </p:stCondLst>
                                        </p:cTn>
                                        <p:tgtEl>
                                          <p:spTgt spid="577540"/>
                                        </p:tgtEl>
                                        <p:attrNameLst>
                                          <p:attrName>style.visibility</p:attrName>
                                        </p:attrNameLst>
                                      </p:cBhvr>
                                      <p:to>
                                        <p:strVal val="visible"/>
                                      </p:to>
                                    </p:set>
                                    <p:animEffect transition="in" filter="circle(out)">
                                      <p:cBhvr>
                                        <p:cTn id="68" dur="3000"/>
                                        <p:tgtEl>
                                          <p:spTgt spid="577540"/>
                                        </p:tgtEl>
                                      </p:cBhvr>
                                    </p:animEffect>
                                  </p:childTnLst>
                                </p:cTn>
                              </p:par>
                              <p:par>
                                <p:cTn id="69" presetID="6" presetClass="entr" presetSubtype="32"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circle(out)">
                                      <p:cBhvr>
                                        <p:cTn id="71" dur="3000"/>
                                        <p:tgtEl>
                                          <p:spTgt spid="40"/>
                                        </p:tgtEl>
                                      </p:cBhvr>
                                    </p:animEffect>
                                  </p:childTnLst>
                                </p:cTn>
                              </p:par>
                              <p:par>
                                <p:cTn id="72" presetID="6" presetClass="entr" presetSubtype="32" fill="hold" grpId="0" nodeType="withEffect">
                                  <p:stCondLst>
                                    <p:cond delay="0"/>
                                  </p:stCondLst>
                                  <p:childTnLst>
                                    <p:set>
                                      <p:cBhvr>
                                        <p:cTn id="73" dur="1" fill="hold">
                                          <p:stCondLst>
                                            <p:cond delay="0"/>
                                          </p:stCondLst>
                                        </p:cTn>
                                        <p:tgtEl>
                                          <p:spTgt spid="577547"/>
                                        </p:tgtEl>
                                        <p:attrNameLst>
                                          <p:attrName>style.visibility</p:attrName>
                                        </p:attrNameLst>
                                      </p:cBhvr>
                                      <p:to>
                                        <p:strVal val="visible"/>
                                      </p:to>
                                    </p:set>
                                    <p:animEffect transition="in" filter="circle(out)">
                                      <p:cBhvr>
                                        <p:cTn id="74" dur="3000"/>
                                        <p:tgtEl>
                                          <p:spTgt spid="577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P spid="40" grpId="0" animBg="1"/>
      <p:bldP spid="577547" grpId="0"/>
      <p:bldP spid="577554"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572" y="1160748"/>
            <a:ext cx="7488832" cy="4946486"/>
          </a:xfrm>
          <a:prstGeom prst="rect">
            <a:avLst/>
          </a:prstGeom>
        </p:spPr>
      </p:pic>
      <p:sp>
        <p:nvSpPr>
          <p:cNvPr id="7" name="Rectangle 5"/>
          <p:cNvSpPr>
            <a:spLocks noChangeArrowheads="1"/>
          </p:cNvSpPr>
          <p:nvPr/>
        </p:nvSpPr>
        <p:spPr bwMode="auto">
          <a:xfrm>
            <a:off x="287338" y="0"/>
            <a:ext cx="84963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3600" dirty="0">
                <a:effectLst/>
                <a:latin typeface="Times New Roman" panose="02020603050405020304" pitchFamily="18" charset="0"/>
              </a:rPr>
              <a:t>Netzstruktur</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CFB6B7E8-FC3E-4BB1-B9B4-9C5F9EAF6557}"/>
              </a:ext>
            </a:extLst>
          </p:cNvPr>
          <p:cNvSpPr>
            <a:spLocks noGrp="1"/>
          </p:cNvSpPr>
          <p:nvPr>
            <p:ph type="sldNum" sz="quarter" idx="12"/>
          </p:nvPr>
        </p:nvSpPr>
        <p:spPr/>
        <p:txBody>
          <a:bodyPr/>
          <a:lstStyle/>
          <a:p>
            <a:pPr>
              <a:defRPr/>
            </a:pPr>
            <a:fld id="{1C2867A0-F623-427E-AB3E-7CA64D419047}" type="slidenum">
              <a:rPr lang="de-DE" altLang="de-DE" smtClean="0"/>
              <a:pPr>
                <a:defRPr/>
              </a:pPr>
              <a:t>251</a:t>
            </a:fld>
            <a:endParaRPr lang="de-DE" altLang="de-DE"/>
          </a:p>
        </p:txBody>
      </p:sp>
    </p:spTree>
    <p:extLst>
      <p:ext uri="{BB962C8B-B14F-4D97-AF65-F5344CB8AC3E}">
        <p14:creationId xmlns:p14="http://schemas.microsoft.com/office/powerpoint/2010/main" val="265961512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431540" y="1988840"/>
            <a:ext cx="8280920" cy="2123658"/>
          </a:xfrm>
          <a:prstGeom prst="rect">
            <a:avLst/>
          </a:prstGeom>
        </p:spPr>
        <p:txBody>
          <a:bodyPr wrap="square">
            <a:spAutoFit/>
          </a:bodyPr>
          <a:lstStyle/>
          <a:p>
            <a:pPr marL="342900" indent="-342900">
              <a:buFont typeface="Arial" panose="020B0604020202020204" pitchFamily="34" charset="0"/>
              <a:buChar char="•"/>
            </a:pPr>
            <a:r>
              <a:rPr lang="de-DE" sz="2400" dirty="0">
                <a:ea typeface="Calibri" panose="020F0502020204030204" pitchFamily="34" charset="0"/>
              </a:rPr>
              <a:t>alte Kohlekraftwerke</a:t>
            </a:r>
            <a:r>
              <a:rPr lang="de-DE" sz="2800" dirty="0">
                <a:ea typeface="Calibri" panose="020F0502020204030204" pitchFamily="34" charset="0"/>
              </a:rPr>
              <a:t>			  +/- </a:t>
            </a:r>
            <a:r>
              <a:rPr lang="de-DE" sz="2800" b="1" dirty="0">
                <a:ea typeface="Calibri" panose="020F0502020204030204" pitchFamily="34" charset="0"/>
              </a:rPr>
              <a:t>8</a:t>
            </a:r>
            <a:r>
              <a:rPr lang="de-DE" sz="2800" dirty="0">
                <a:ea typeface="Calibri" panose="020F0502020204030204" pitchFamily="34" charset="0"/>
              </a:rPr>
              <a:t> </a:t>
            </a:r>
            <a:r>
              <a:rPr lang="de-DE" sz="2400" dirty="0">
                <a:ea typeface="Calibri" panose="020F0502020204030204" pitchFamily="34" charset="0"/>
              </a:rPr>
              <a:t>MW /min</a:t>
            </a:r>
          </a:p>
          <a:p>
            <a:pPr marL="342900" indent="-342900">
              <a:buFont typeface="Arial" panose="020B0604020202020204" pitchFamily="34" charset="0"/>
              <a:buChar char="•"/>
            </a:pPr>
            <a:r>
              <a:rPr lang="de-DE" sz="2400" dirty="0">
                <a:ea typeface="Calibri" panose="020F0502020204030204" pitchFamily="34" charset="0"/>
              </a:rPr>
              <a:t>neue Kohlekraftwerke </a:t>
            </a:r>
            <a:r>
              <a:rPr lang="de-DE" sz="2800" dirty="0">
                <a:ea typeface="Calibri" panose="020F0502020204030204" pitchFamily="34" charset="0"/>
              </a:rPr>
              <a:t>			+/- </a:t>
            </a:r>
            <a:r>
              <a:rPr lang="de-DE" sz="2800" b="1" dirty="0">
                <a:ea typeface="Calibri" panose="020F0502020204030204" pitchFamily="34" charset="0"/>
              </a:rPr>
              <a:t>26</a:t>
            </a:r>
            <a:r>
              <a:rPr lang="de-DE" sz="2800" dirty="0">
                <a:ea typeface="Calibri" panose="020F0502020204030204" pitchFamily="34" charset="0"/>
              </a:rPr>
              <a:t> </a:t>
            </a:r>
            <a:r>
              <a:rPr lang="de-DE" sz="2400" dirty="0">
                <a:ea typeface="Calibri" panose="020F0502020204030204" pitchFamily="34" charset="0"/>
              </a:rPr>
              <a:t>MW /min</a:t>
            </a:r>
            <a:endParaRPr lang="de-DE" sz="2800" dirty="0">
              <a:ea typeface="Calibri" panose="020F0502020204030204" pitchFamily="34" charset="0"/>
            </a:endParaRPr>
          </a:p>
          <a:p>
            <a:pPr marL="342900" indent="-342900">
              <a:buFont typeface="Arial" panose="020B0604020202020204" pitchFamily="34" charset="0"/>
              <a:buChar char="•"/>
            </a:pPr>
            <a:r>
              <a:rPr lang="de-DE" sz="2400" dirty="0">
                <a:ea typeface="Calibri" panose="020F0502020204030204" pitchFamily="34" charset="0"/>
              </a:rPr>
              <a:t>neue Gas- und Dampfkraftwerke</a:t>
            </a:r>
            <a:r>
              <a:rPr lang="de-DE" sz="2800" dirty="0">
                <a:ea typeface="Calibri" panose="020F0502020204030204" pitchFamily="34" charset="0"/>
              </a:rPr>
              <a:t>		 +/- </a:t>
            </a:r>
            <a:r>
              <a:rPr lang="de-DE" sz="2800" b="1" dirty="0">
                <a:ea typeface="Calibri" panose="020F0502020204030204" pitchFamily="34" charset="0"/>
              </a:rPr>
              <a:t>38</a:t>
            </a:r>
            <a:r>
              <a:rPr lang="de-DE" sz="2800" dirty="0">
                <a:ea typeface="Calibri" panose="020F0502020204030204" pitchFamily="34" charset="0"/>
              </a:rPr>
              <a:t> </a:t>
            </a:r>
            <a:r>
              <a:rPr lang="de-DE" sz="2400" dirty="0">
                <a:ea typeface="Calibri" panose="020F0502020204030204" pitchFamily="34" charset="0"/>
              </a:rPr>
              <a:t>MW /min</a:t>
            </a:r>
          </a:p>
          <a:p>
            <a:pPr marL="342900" indent="-342900">
              <a:buFont typeface="Arial" panose="020B0604020202020204" pitchFamily="34" charset="0"/>
              <a:buChar char="•"/>
            </a:pPr>
            <a:r>
              <a:rPr lang="de-DE" sz="2400" dirty="0">
                <a:ea typeface="Calibri" panose="020F0502020204030204" pitchFamily="34" charset="0"/>
              </a:rPr>
              <a:t>Kernkraftwerke</a:t>
            </a:r>
            <a:r>
              <a:rPr lang="de-DE" sz="2800" dirty="0">
                <a:ea typeface="Calibri" panose="020F0502020204030204" pitchFamily="34" charset="0"/>
              </a:rPr>
              <a:t>				 +/- </a:t>
            </a:r>
            <a:r>
              <a:rPr lang="de-DE" sz="4800" b="1" dirty="0">
                <a:ea typeface="Calibri" panose="020F0502020204030204" pitchFamily="34" charset="0"/>
              </a:rPr>
              <a:t>63</a:t>
            </a:r>
            <a:r>
              <a:rPr lang="de-DE" sz="2800" dirty="0">
                <a:ea typeface="Calibri" panose="020F0502020204030204" pitchFamily="34" charset="0"/>
              </a:rPr>
              <a:t> </a:t>
            </a:r>
            <a:r>
              <a:rPr lang="de-DE" sz="2400" dirty="0">
                <a:ea typeface="Calibri" panose="020F0502020204030204" pitchFamily="34" charset="0"/>
              </a:rPr>
              <a:t>MW /min</a:t>
            </a:r>
            <a:r>
              <a:rPr lang="de-DE" sz="2800" dirty="0">
                <a:ea typeface="Calibri" panose="020F0502020204030204" pitchFamily="34" charset="0"/>
              </a:rPr>
              <a:t>.</a:t>
            </a:r>
          </a:p>
        </p:txBody>
      </p:sp>
      <p:sp>
        <p:nvSpPr>
          <p:cNvPr id="3" name="Rechteck 2"/>
          <p:cNvSpPr/>
          <p:nvPr/>
        </p:nvSpPr>
        <p:spPr>
          <a:xfrm>
            <a:off x="1764164" y="116632"/>
            <a:ext cx="5904180" cy="1015663"/>
          </a:xfrm>
          <a:prstGeom prst="rect">
            <a:avLst/>
          </a:prstGeom>
        </p:spPr>
        <p:txBody>
          <a:bodyPr wrap="none">
            <a:spAutoFit/>
          </a:bodyPr>
          <a:lstStyle/>
          <a:p>
            <a:r>
              <a:rPr lang="de-DE" sz="3600" dirty="0">
                <a:ea typeface="Calibri" panose="020F0502020204030204" pitchFamily="34" charset="0"/>
              </a:rPr>
              <a:t>Laständerungsgeschwindigkeit</a:t>
            </a:r>
          </a:p>
          <a:p>
            <a:pPr algn="ctr"/>
            <a:r>
              <a:rPr lang="de-DE" sz="2400" dirty="0"/>
              <a:t>von thermischen Kraftwerken</a:t>
            </a:r>
          </a:p>
        </p:txBody>
      </p:sp>
      <p:sp>
        <p:nvSpPr>
          <p:cNvPr id="5" name="Fußzeilenplatzhalter 4"/>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15567FEC-F15A-46F9-B52A-C5078F40E28E}"/>
              </a:ext>
            </a:extLst>
          </p:cNvPr>
          <p:cNvSpPr>
            <a:spLocks noGrp="1"/>
          </p:cNvSpPr>
          <p:nvPr>
            <p:ph type="sldNum" sz="quarter" idx="12"/>
          </p:nvPr>
        </p:nvSpPr>
        <p:spPr/>
        <p:txBody>
          <a:bodyPr/>
          <a:lstStyle/>
          <a:p>
            <a:pPr>
              <a:defRPr/>
            </a:pPr>
            <a:fld id="{1C2867A0-F623-427E-AB3E-7CA64D419047}" type="slidenum">
              <a:rPr lang="de-DE" altLang="de-DE" smtClean="0"/>
              <a:pPr>
                <a:defRPr/>
              </a:pPr>
              <a:t>252</a:t>
            </a:fld>
            <a:endParaRPr lang="de-DE" altLang="de-DE"/>
          </a:p>
        </p:txBody>
      </p:sp>
    </p:spTree>
    <p:extLst>
      <p:ext uri="{BB962C8B-B14F-4D97-AF65-F5344CB8AC3E}">
        <p14:creationId xmlns:p14="http://schemas.microsoft.com/office/powerpoint/2010/main" val="147754757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out)">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out)">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ircle(out)">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ircle(out)">
                                      <p:cBhvr>
                                        <p:cTn id="22"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afik Stromverbrauch"/>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7524" y="1016732"/>
            <a:ext cx="8640960" cy="5000235"/>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5"/>
          <p:cNvSpPr/>
          <p:nvPr/>
        </p:nvSpPr>
        <p:spPr>
          <a:xfrm>
            <a:off x="2472798" y="609551"/>
            <a:ext cx="3844322" cy="307777"/>
          </a:xfrm>
          <a:prstGeom prst="rect">
            <a:avLst/>
          </a:prstGeom>
        </p:spPr>
        <p:txBody>
          <a:bodyPr wrap="none">
            <a:spAutoFit/>
          </a:bodyPr>
          <a:lstStyle/>
          <a:p>
            <a:r>
              <a:rPr lang="de-DE" sz="1400" dirty="0">
                <a:solidFill>
                  <a:srgbClr val="000000"/>
                </a:solidFill>
                <a:latin typeface="Arial" panose="020B0604020202020204" pitchFamily="34" charset="0"/>
              </a:rPr>
              <a:t>(Quelle: </a:t>
            </a:r>
            <a:r>
              <a:rPr lang="de-DE" sz="1400" dirty="0" err="1">
                <a:solidFill>
                  <a:srgbClr val="000000"/>
                </a:solidFill>
                <a:latin typeface="Arial" panose="020B0604020202020204" pitchFamily="34" charset="0"/>
              </a:rPr>
              <a:t>Prognos</a:t>
            </a:r>
            <a:r>
              <a:rPr lang="de-DE" sz="1400" dirty="0">
                <a:solidFill>
                  <a:srgbClr val="000000"/>
                </a:solidFill>
                <a:latin typeface="Arial" panose="020B0604020202020204" pitchFamily="34" charset="0"/>
              </a:rPr>
              <a:t>, Öko-Institut, Fraunhofer ISI)</a:t>
            </a:r>
            <a:endParaRPr lang="de-DE" sz="1400" dirty="0"/>
          </a:p>
        </p:txBody>
      </p:sp>
      <p:sp>
        <p:nvSpPr>
          <p:cNvPr id="8" name="Rectangle 3"/>
          <p:cNvSpPr>
            <a:spLocks noChangeArrowheads="1"/>
          </p:cNvSpPr>
          <p:nvPr/>
        </p:nvSpPr>
        <p:spPr bwMode="auto">
          <a:xfrm>
            <a:off x="419818" y="98139"/>
            <a:ext cx="8058616" cy="590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90000"/>
              </a:lnSpc>
              <a:spcBef>
                <a:spcPct val="20000"/>
              </a:spcBef>
              <a:buClr>
                <a:schemeClr val="tx2"/>
              </a:buClr>
              <a:buSzPct val="75000"/>
              <a:buFont typeface="Wingdings" panose="05000000000000000000" pitchFamily="2" charset="2"/>
              <a:buNone/>
              <a:defRPr/>
            </a:pPr>
            <a:r>
              <a:rPr lang="de-DE" altLang="de-DE" sz="3600" dirty="0">
                <a:solidFill>
                  <a:schemeClr val="tx2"/>
                </a:solidFill>
              </a:rPr>
              <a:t>Entwicklung des Stromverbrauch bis 2030</a:t>
            </a:r>
          </a:p>
        </p:txBody>
      </p:sp>
      <p:sp>
        <p:nvSpPr>
          <p:cNvPr id="7" name="Textfeld 6"/>
          <p:cNvSpPr txBox="1"/>
          <p:nvPr/>
        </p:nvSpPr>
        <p:spPr>
          <a:xfrm>
            <a:off x="6542729" y="1232756"/>
            <a:ext cx="2545377" cy="338554"/>
          </a:xfrm>
          <a:prstGeom prst="rect">
            <a:avLst/>
          </a:prstGeom>
          <a:noFill/>
        </p:spPr>
        <p:txBody>
          <a:bodyPr wrap="none" rtlCol="0">
            <a:spAutoFit/>
          </a:bodyPr>
          <a:lstStyle/>
          <a:p>
            <a:r>
              <a:rPr lang="de-DE" dirty="0" err="1"/>
              <a:t>Koaliationsvertrag</a:t>
            </a:r>
            <a:r>
              <a:rPr lang="de-DE" dirty="0"/>
              <a:t> 715 TWh</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BB95AD1E-D262-4A7B-BC16-D21921DBD214}"/>
              </a:ext>
            </a:extLst>
          </p:cNvPr>
          <p:cNvSpPr>
            <a:spLocks noGrp="1"/>
          </p:cNvSpPr>
          <p:nvPr>
            <p:ph type="sldNum" sz="quarter" idx="12"/>
          </p:nvPr>
        </p:nvSpPr>
        <p:spPr/>
        <p:txBody>
          <a:bodyPr/>
          <a:lstStyle/>
          <a:p>
            <a:pPr>
              <a:defRPr/>
            </a:pPr>
            <a:fld id="{1C2867A0-F623-427E-AB3E-7CA64D419047}" type="slidenum">
              <a:rPr lang="de-DE" altLang="de-DE" smtClean="0"/>
              <a:pPr>
                <a:defRPr/>
              </a:pPr>
              <a:t>253</a:t>
            </a:fld>
            <a:endParaRPr lang="de-DE" altLang="de-DE"/>
          </a:p>
        </p:txBody>
      </p:sp>
    </p:spTree>
    <p:extLst>
      <p:ext uri="{BB962C8B-B14F-4D97-AF65-F5344CB8AC3E}">
        <p14:creationId xmlns:p14="http://schemas.microsoft.com/office/powerpoint/2010/main" val="281792457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a:stretch>
            <a:fillRect/>
          </a:stretch>
        </p:blipFill>
        <p:spPr>
          <a:xfrm>
            <a:off x="323528" y="820611"/>
            <a:ext cx="8495833" cy="5421688"/>
          </a:xfrm>
          <a:prstGeom prst="rect">
            <a:avLst/>
          </a:prstGeom>
        </p:spPr>
      </p:pic>
      <p:sp>
        <p:nvSpPr>
          <p:cNvPr id="2" name="Textfeld 1"/>
          <p:cNvSpPr txBox="1"/>
          <p:nvPr/>
        </p:nvSpPr>
        <p:spPr>
          <a:xfrm>
            <a:off x="2438399" y="-10727"/>
            <a:ext cx="4467890" cy="646331"/>
          </a:xfrm>
          <a:prstGeom prst="rect">
            <a:avLst/>
          </a:prstGeom>
          <a:noFill/>
        </p:spPr>
        <p:txBody>
          <a:bodyPr wrap="none" rtlCol="0">
            <a:spAutoFit/>
          </a:bodyPr>
          <a:lstStyle/>
          <a:p>
            <a:r>
              <a:rPr lang="de-DE" sz="3600" dirty="0" err="1"/>
              <a:t>Merit</a:t>
            </a:r>
            <a:r>
              <a:rPr lang="de-DE" sz="3600" dirty="0"/>
              <a:t> – Order - Prinzip</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B4A03E40-8507-420D-B9F9-C5D9CA1186A6}"/>
              </a:ext>
            </a:extLst>
          </p:cNvPr>
          <p:cNvSpPr>
            <a:spLocks noGrp="1"/>
          </p:cNvSpPr>
          <p:nvPr>
            <p:ph type="sldNum" sz="quarter" idx="12"/>
          </p:nvPr>
        </p:nvSpPr>
        <p:spPr/>
        <p:txBody>
          <a:bodyPr/>
          <a:lstStyle/>
          <a:p>
            <a:pPr>
              <a:defRPr/>
            </a:pPr>
            <a:fld id="{1C2867A0-F623-427E-AB3E-7CA64D419047}" type="slidenum">
              <a:rPr lang="de-DE" altLang="de-DE" smtClean="0"/>
              <a:pPr>
                <a:defRPr/>
              </a:pPr>
              <a:t>254</a:t>
            </a:fld>
            <a:endParaRPr lang="de-DE" altLang="de-DE"/>
          </a:p>
        </p:txBody>
      </p:sp>
    </p:spTree>
    <p:extLst>
      <p:ext uri="{BB962C8B-B14F-4D97-AF65-F5344CB8AC3E}">
        <p14:creationId xmlns:p14="http://schemas.microsoft.com/office/powerpoint/2010/main" val="22930585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431540" y="822374"/>
            <a:ext cx="8136904" cy="5236080"/>
          </a:xfrm>
          <a:prstGeom prst="rect">
            <a:avLst/>
          </a:prstGeom>
        </p:spPr>
      </p:pic>
      <p:sp>
        <p:nvSpPr>
          <p:cNvPr id="6" name="Textfeld 5"/>
          <p:cNvSpPr txBox="1"/>
          <p:nvPr/>
        </p:nvSpPr>
        <p:spPr>
          <a:xfrm>
            <a:off x="2438399" y="-10727"/>
            <a:ext cx="3518912" cy="646331"/>
          </a:xfrm>
          <a:prstGeom prst="rect">
            <a:avLst/>
          </a:prstGeom>
          <a:noFill/>
        </p:spPr>
        <p:txBody>
          <a:bodyPr wrap="none" rtlCol="0">
            <a:spAutoFit/>
          </a:bodyPr>
          <a:lstStyle/>
          <a:p>
            <a:r>
              <a:rPr lang="de-DE" sz="3600" dirty="0"/>
              <a:t>Regelreservearten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1132BCE8-A7CC-40EF-A88F-2EB2E6EC91C4}"/>
              </a:ext>
            </a:extLst>
          </p:cNvPr>
          <p:cNvSpPr>
            <a:spLocks noGrp="1"/>
          </p:cNvSpPr>
          <p:nvPr>
            <p:ph type="sldNum" sz="quarter" idx="12"/>
          </p:nvPr>
        </p:nvSpPr>
        <p:spPr/>
        <p:txBody>
          <a:bodyPr/>
          <a:lstStyle/>
          <a:p>
            <a:pPr>
              <a:defRPr/>
            </a:pPr>
            <a:fld id="{1C2867A0-F623-427E-AB3E-7CA64D419047}" type="slidenum">
              <a:rPr lang="de-DE" altLang="de-DE" smtClean="0"/>
              <a:pPr>
                <a:defRPr/>
              </a:pPr>
              <a:t>255</a:t>
            </a:fld>
            <a:endParaRPr lang="de-DE" altLang="de-DE"/>
          </a:p>
        </p:txBody>
      </p:sp>
    </p:spTree>
    <p:extLst>
      <p:ext uri="{BB962C8B-B14F-4D97-AF65-F5344CB8AC3E}">
        <p14:creationId xmlns:p14="http://schemas.microsoft.com/office/powerpoint/2010/main" val="335670035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2438399" y="-10727"/>
            <a:ext cx="851515" cy="646331"/>
          </a:xfrm>
          <a:prstGeom prst="rect">
            <a:avLst/>
          </a:prstGeom>
          <a:noFill/>
        </p:spPr>
        <p:txBody>
          <a:bodyPr wrap="none" rtlCol="0">
            <a:spAutoFit/>
          </a:bodyPr>
          <a:lstStyle/>
          <a:p>
            <a:r>
              <a:rPr lang="de-DE" sz="3600" dirty="0"/>
              <a:t>NN</a:t>
            </a:r>
          </a:p>
        </p:txBody>
      </p:sp>
      <p:sp>
        <p:nvSpPr>
          <p:cNvPr id="4" name="Fußzeilenplatzhalter 3"/>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1132BCE8-A7CC-40EF-A88F-2EB2E6EC91C4}"/>
              </a:ext>
            </a:extLst>
          </p:cNvPr>
          <p:cNvSpPr>
            <a:spLocks noGrp="1"/>
          </p:cNvSpPr>
          <p:nvPr>
            <p:ph type="sldNum" sz="quarter" idx="12"/>
          </p:nvPr>
        </p:nvSpPr>
        <p:spPr/>
        <p:txBody>
          <a:bodyPr/>
          <a:lstStyle/>
          <a:p>
            <a:pPr>
              <a:defRPr/>
            </a:pPr>
            <a:fld id="{1C2867A0-F623-427E-AB3E-7CA64D419047}" type="slidenum">
              <a:rPr lang="de-DE" altLang="de-DE" smtClean="0"/>
              <a:pPr>
                <a:defRPr/>
              </a:pPr>
              <a:t>256</a:t>
            </a:fld>
            <a:endParaRPr lang="de-DE" altLang="de-DE"/>
          </a:p>
        </p:txBody>
      </p:sp>
      <p:pic>
        <p:nvPicPr>
          <p:cNvPr id="7" name="Grafik 6">
            <a:extLst>
              <a:ext uri="{FF2B5EF4-FFF2-40B4-BE49-F238E27FC236}">
                <a16:creationId xmlns:a16="http://schemas.microsoft.com/office/drawing/2014/main" id="{64885980-A39B-4226-89F1-345EF051CDF8}"/>
              </a:ext>
            </a:extLst>
          </p:cNvPr>
          <p:cNvPicPr>
            <a:picLocks noChangeAspect="1"/>
          </p:cNvPicPr>
          <p:nvPr/>
        </p:nvPicPr>
        <p:blipFill>
          <a:blip r:embed="rId2"/>
          <a:stretch>
            <a:fillRect/>
          </a:stretch>
        </p:blipFill>
        <p:spPr>
          <a:xfrm>
            <a:off x="414337" y="1243012"/>
            <a:ext cx="8315325" cy="4886288"/>
          </a:xfrm>
          <a:prstGeom prst="rect">
            <a:avLst/>
          </a:prstGeom>
        </p:spPr>
      </p:pic>
    </p:spTree>
    <p:extLst>
      <p:ext uri="{BB962C8B-B14F-4D97-AF65-F5344CB8AC3E}">
        <p14:creationId xmlns:p14="http://schemas.microsoft.com/office/powerpoint/2010/main" val="137004666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ChangeArrowheads="1"/>
          </p:cNvSpPr>
          <p:nvPr/>
        </p:nvSpPr>
        <p:spPr bwMode="auto">
          <a:xfrm>
            <a:off x="0" y="0"/>
            <a:ext cx="9144000"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lstStyle>
            <a:lvl1pPr>
              <a:defRPr sz="4400">
                <a:solidFill>
                  <a:schemeClr val="tx2"/>
                </a:solidFill>
                <a:effectLst>
                  <a:outerShdw blurRad="38100" dist="38100" dir="2700000" algn="tl">
                    <a:srgbClr val="000000"/>
                  </a:outerShdw>
                </a:effectLst>
                <a:latin typeface="Arial" panose="020B0604020202020204" pitchFamily="34" charset="0"/>
              </a:defRPr>
            </a:lvl1pPr>
            <a:lvl2pPr>
              <a:defRPr sz="4400">
                <a:solidFill>
                  <a:schemeClr val="tx2"/>
                </a:solidFill>
                <a:effectLst>
                  <a:outerShdw blurRad="38100" dist="38100" dir="2700000" algn="tl">
                    <a:srgbClr val="000000"/>
                  </a:outerShdw>
                </a:effectLst>
                <a:latin typeface="Arial" panose="020B0604020202020204" pitchFamily="34" charset="0"/>
              </a:defRPr>
            </a:lvl2pPr>
            <a:lvl3pPr>
              <a:defRPr sz="4400">
                <a:solidFill>
                  <a:schemeClr val="tx2"/>
                </a:solidFill>
                <a:effectLst>
                  <a:outerShdw blurRad="38100" dist="38100" dir="2700000" algn="tl">
                    <a:srgbClr val="000000"/>
                  </a:outerShdw>
                </a:effectLst>
                <a:latin typeface="Arial" panose="020B0604020202020204" pitchFamily="34" charset="0"/>
              </a:defRPr>
            </a:lvl3pPr>
            <a:lvl4pPr>
              <a:defRPr sz="4400">
                <a:solidFill>
                  <a:schemeClr val="tx2"/>
                </a:solidFill>
                <a:effectLst>
                  <a:outerShdw blurRad="38100" dist="38100" dir="2700000" algn="tl">
                    <a:srgbClr val="000000"/>
                  </a:outerShdw>
                </a:effectLst>
                <a:latin typeface="Arial" panose="020B0604020202020204" pitchFamily="34" charset="0"/>
              </a:defRPr>
            </a:lvl4pPr>
            <a:lvl5pPr>
              <a:defRPr sz="4400">
                <a:solidFill>
                  <a:schemeClr val="tx2"/>
                </a:solidFill>
                <a:effectLst>
                  <a:outerShdw blurRad="38100" dist="38100" dir="2700000" algn="tl">
                    <a:srgbClr val="000000"/>
                  </a:outerShdw>
                </a:effectLst>
                <a:latin typeface="Arial" panose="020B0604020202020204"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a:lstStyle>
          <a:p>
            <a:pPr algn="ctr" eaLnBrk="1" hangingPunct="1">
              <a:defRPr/>
            </a:pPr>
            <a:r>
              <a:rPr lang="de-DE" altLang="de-DE" sz="4000" dirty="0">
                <a:effectLst/>
                <a:latin typeface="Times New Roman" panose="02020603050405020304" pitchFamily="18" charset="0"/>
              </a:rPr>
              <a:t>Struktur des Stromverbrauchs</a:t>
            </a:r>
            <a:br>
              <a:rPr lang="de-DE" altLang="de-DE" sz="4000" dirty="0">
                <a:effectLst/>
                <a:latin typeface="Times New Roman" panose="02020603050405020304" pitchFamily="18" charset="0"/>
              </a:rPr>
            </a:br>
            <a:r>
              <a:rPr lang="de-DE" altLang="de-DE" sz="2000" dirty="0">
                <a:effectLst/>
                <a:latin typeface="Times New Roman" panose="02020603050405020304" pitchFamily="18" charset="0"/>
              </a:rPr>
              <a:t>4 Personen Haushalt (4000 KWh/a)</a:t>
            </a:r>
          </a:p>
        </p:txBody>
      </p:sp>
      <p:pic>
        <p:nvPicPr>
          <p:cNvPr id="215045" name="Picture 3" descr="Verb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425" y="873125"/>
            <a:ext cx="6407150" cy="542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6" name="Text Box 4"/>
          <p:cNvSpPr txBox="1">
            <a:spLocks noChangeArrowheads="1"/>
          </p:cNvSpPr>
          <p:nvPr/>
        </p:nvSpPr>
        <p:spPr bwMode="auto">
          <a:xfrm>
            <a:off x="5327650" y="3789363"/>
            <a:ext cx="6191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000">
                <a:solidFill>
                  <a:schemeClr val="hlink"/>
                </a:solidFill>
              </a:rPr>
              <a:t>27 KWh</a:t>
            </a:r>
          </a:p>
        </p:txBody>
      </p:sp>
      <p:sp>
        <p:nvSpPr>
          <p:cNvPr id="215047" name="Text Box 5"/>
          <p:cNvSpPr txBox="1">
            <a:spLocks noChangeArrowheads="1"/>
          </p:cNvSpPr>
          <p:nvPr/>
        </p:nvSpPr>
        <p:spPr bwMode="auto">
          <a:xfrm>
            <a:off x="6624638" y="4508500"/>
            <a:ext cx="12080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000">
                <a:solidFill>
                  <a:schemeClr val="bg2"/>
                </a:solidFill>
              </a:rPr>
              <a:t>Verbrauch Haushalt</a:t>
            </a:r>
          </a:p>
          <a:p>
            <a:pPr>
              <a:lnSpc>
                <a:spcPct val="100000"/>
              </a:lnSpc>
              <a:spcBef>
                <a:spcPct val="0"/>
              </a:spcBef>
              <a:buClrTx/>
              <a:buSzTx/>
              <a:buFontTx/>
              <a:buNone/>
            </a:pPr>
            <a:r>
              <a:rPr lang="de-DE" altLang="de-DE" sz="1000">
                <a:solidFill>
                  <a:schemeClr val="bg2"/>
                </a:solidFill>
              </a:rPr>
              <a:t>11 KWh/Tag</a:t>
            </a:r>
          </a:p>
        </p:txBody>
      </p:sp>
      <p:sp>
        <p:nvSpPr>
          <p:cNvPr id="215050" name="Text Box 8"/>
          <p:cNvSpPr txBox="1">
            <a:spLocks noChangeArrowheads="1"/>
          </p:cNvSpPr>
          <p:nvPr/>
        </p:nvSpPr>
        <p:spPr bwMode="auto">
          <a:xfrm>
            <a:off x="7917798" y="1052736"/>
            <a:ext cx="925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200" dirty="0"/>
              <a:t>5 KWh</a:t>
            </a:r>
          </a:p>
          <a:p>
            <a:pPr>
              <a:lnSpc>
                <a:spcPct val="100000"/>
              </a:lnSpc>
              <a:spcBef>
                <a:spcPct val="0"/>
              </a:spcBef>
              <a:buClrTx/>
              <a:buSzTx/>
              <a:buFontTx/>
              <a:buNone/>
            </a:pPr>
            <a:r>
              <a:rPr lang="de-DE" altLang="de-DE" sz="1200" dirty="0"/>
              <a:t>60% Autark</a:t>
            </a:r>
          </a:p>
        </p:txBody>
      </p:sp>
      <p:sp>
        <p:nvSpPr>
          <p:cNvPr id="215051" name="Text Box 9"/>
          <p:cNvSpPr txBox="1">
            <a:spLocks noChangeArrowheads="1"/>
          </p:cNvSpPr>
          <p:nvPr/>
        </p:nvSpPr>
        <p:spPr bwMode="auto">
          <a:xfrm>
            <a:off x="4211638" y="5013325"/>
            <a:ext cx="16986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ct val="20000"/>
              </a:spcBef>
              <a:buClr>
                <a:schemeClr val="tx2"/>
              </a:buClr>
              <a:buSzPct val="75000"/>
              <a:buFont typeface="Wingdings" panose="05000000000000000000" pitchFamily="2" charset="2"/>
              <a:buChar char="l"/>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rgbClr val="00CCFF"/>
              </a:buClr>
              <a:buSzPct val="65000"/>
              <a:buFont typeface="Wingdings" panose="05000000000000000000" pitchFamily="2" charset="2"/>
              <a:buChar char="l"/>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accent1"/>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a:solidFill>
                  <a:schemeClr val="tx1"/>
                </a:solidFill>
                <a:latin typeface="Times New Roman" panose="02020603050405020304" pitchFamily="18" charset="0"/>
              </a:defRPr>
            </a:lvl9pPr>
          </a:lstStyle>
          <a:p>
            <a:pPr>
              <a:lnSpc>
                <a:spcPct val="100000"/>
              </a:lnSpc>
              <a:spcBef>
                <a:spcPct val="0"/>
              </a:spcBef>
              <a:buClrTx/>
              <a:buSzTx/>
              <a:buFontTx/>
              <a:buNone/>
            </a:pPr>
            <a:r>
              <a:rPr lang="de-DE" altLang="de-DE" sz="1000" dirty="0">
                <a:solidFill>
                  <a:schemeClr val="bg1"/>
                </a:solidFill>
              </a:rPr>
              <a:t>30% Autark </a:t>
            </a:r>
            <a:r>
              <a:rPr lang="de-DE" altLang="de-DE" sz="1000" dirty="0" err="1">
                <a:solidFill>
                  <a:schemeClr val="bg1"/>
                </a:solidFill>
              </a:rPr>
              <a:t>ca</a:t>
            </a:r>
            <a:r>
              <a:rPr lang="de-DE" altLang="de-DE" sz="1000" dirty="0">
                <a:solidFill>
                  <a:schemeClr val="bg1"/>
                </a:solidFill>
              </a:rPr>
              <a:t> 1.300 KWh /a</a:t>
            </a:r>
          </a:p>
        </p:txBody>
      </p:sp>
      <p:sp>
        <p:nvSpPr>
          <p:cNvPr id="3" name="Fußzeilenplatzhalter 2"/>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112B3669-BF5C-490C-8597-5DBF2738CFD1}"/>
              </a:ext>
            </a:extLst>
          </p:cNvPr>
          <p:cNvSpPr>
            <a:spLocks noGrp="1"/>
          </p:cNvSpPr>
          <p:nvPr>
            <p:ph type="sldNum" sz="quarter" idx="12"/>
          </p:nvPr>
        </p:nvSpPr>
        <p:spPr/>
        <p:txBody>
          <a:bodyPr/>
          <a:lstStyle/>
          <a:p>
            <a:pPr lvl="1">
              <a:defRPr/>
            </a:pPr>
            <a:fld id="{649C5862-048B-4825-AA9F-A09DD2385965}" type="slidenum">
              <a:rPr lang="de-DE" altLang="de-DE" smtClean="0"/>
              <a:pPr lvl="1">
                <a:defRPr/>
              </a:pPr>
              <a:t>257</a:t>
            </a:fld>
            <a:endParaRPr lang="de-DE" altLang="de-DE">
              <a:latin typeface="+mn-lt"/>
            </a:endParaRPr>
          </a:p>
        </p:txBody>
      </p:sp>
    </p:spTree>
    <p:extLst>
      <p:ext uri="{BB962C8B-B14F-4D97-AF65-F5344CB8AC3E}">
        <p14:creationId xmlns:p14="http://schemas.microsoft.com/office/powerpoint/2010/main" val="287501060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251520" y="1628577"/>
            <a:ext cx="8640960" cy="4370427"/>
          </a:xfrm>
          <a:prstGeom prst="rect">
            <a:avLst/>
          </a:prstGeom>
        </p:spPr>
        <p:txBody>
          <a:bodyPr wrap="square">
            <a:spAutoFit/>
          </a:bodyPr>
          <a:lstStyle/>
          <a:p>
            <a:pPr algn="ctr"/>
            <a:r>
              <a:rPr lang="de-DE" sz="3600" b="1" dirty="0">
                <a:solidFill>
                  <a:srgbClr val="000000"/>
                </a:solidFill>
                <a:latin typeface="Calibri" panose="020F0502020204030204" pitchFamily="34" charset="0"/>
              </a:rPr>
              <a:t>Energiewende nicht auf Kurs </a:t>
            </a:r>
          </a:p>
          <a:p>
            <a:pPr algn="ctr"/>
            <a:endParaRPr lang="de-DE" sz="1800" dirty="0">
              <a:solidFill>
                <a:srgbClr val="000000"/>
              </a:solidFill>
              <a:latin typeface="Calibri" panose="020F0502020204030204" pitchFamily="34" charset="0"/>
            </a:endParaRPr>
          </a:p>
          <a:p>
            <a:pPr algn="ctr"/>
            <a:r>
              <a:rPr lang="de-DE" sz="2000" b="1" dirty="0">
                <a:solidFill>
                  <a:srgbClr val="000000"/>
                </a:solidFill>
                <a:latin typeface="Calibri" panose="020F0502020204030204" pitchFamily="34" charset="0"/>
              </a:rPr>
              <a:t>Deutschland verfolgt sehr ambitionierte Ziele für die Energiewende. Diese ist jedoch nicht auf Kurs, sie hinkt ihren Zielen hinterher. </a:t>
            </a:r>
          </a:p>
          <a:p>
            <a:pPr algn="ctr"/>
            <a:endParaRPr lang="de-DE" sz="2400" b="1" dirty="0">
              <a:solidFill>
                <a:srgbClr val="000000"/>
              </a:solidFill>
              <a:latin typeface="Calibri" panose="020F0502020204030204" pitchFamily="34" charset="0"/>
            </a:endParaRPr>
          </a:p>
          <a:p>
            <a:pPr algn="ctr"/>
            <a:r>
              <a:rPr lang="de-DE" sz="4000" b="1" dirty="0">
                <a:solidFill>
                  <a:srgbClr val="FF0000"/>
                </a:solidFill>
                <a:latin typeface="Calibri" panose="020F0502020204030204" pitchFamily="34" charset="0"/>
              </a:rPr>
              <a:t>Die Bundesregierung muss umgehend reagieren, um eine sichere, bezahlbare und umweltverträgliche Stromversorgung zu gewährleisten. </a:t>
            </a:r>
            <a:endParaRPr lang="de-DE" sz="3600" dirty="0">
              <a:solidFill>
                <a:srgbClr val="FF0000"/>
              </a:solidFill>
            </a:endParaRPr>
          </a:p>
        </p:txBody>
      </p:sp>
      <p:pic>
        <p:nvPicPr>
          <p:cNvPr id="8" name="Grafik 7"/>
          <p:cNvPicPr>
            <a:picLocks noChangeAspect="1"/>
          </p:cNvPicPr>
          <p:nvPr/>
        </p:nvPicPr>
        <p:blipFill>
          <a:blip r:embed="rId3"/>
          <a:stretch>
            <a:fillRect/>
          </a:stretch>
        </p:blipFill>
        <p:spPr>
          <a:xfrm>
            <a:off x="1777348" y="627382"/>
            <a:ext cx="5385619" cy="974925"/>
          </a:xfrm>
          <a:prstGeom prst="rect">
            <a:avLst/>
          </a:prstGeom>
        </p:spPr>
      </p:pic>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7F0A6D4A-604E-4304-8310-7B2E411B192B}"/>
              </a:ext>
            </a:extLst>
          </p:cNvPr>
          <p:cNvSpPr>
            <a:spLocks noGrp="1"/>
          </p:cNvSpPr>
          <p:nvPr>
            <p:ph type="sldNum" sz="quarter" idx="12"/>
          </p:nvPr>
        </p:nvSpPr>
        <p:spPr/>
        <p:txBody>
          <a:bodyPr/>
          <a:lstStyle/>
          <a:p>
            <a:pPr>
              <a:defRPr/>
            </a:pPr>
            <a:fld id="{1C2867A0-F623-427E-AB3E-7CA64D419047}" type="slidenum">
              <a:rPr lang="de-DE" altLang="de-DE" smtClean="0"/>
              <a:pPr>
                <a:defRPr/>
              </a:pPr>
              <a:t>258</a:t>
            </a:fld>
            <a:endParaRPr lang="de-DE" altLang="de-DE"/>
          </a:p>
        </p:txBody>
      </p:sp>
    </p:spTree>
    <p:extLst>
      <p:ext uri="{BB962C8B-B14F-4D97-AF65-F5344CB8AC3E}">
        <p14:creationId xmlns:p14="http://schemas.microsoft.com/office/powerpoint/2010/main" val="177749466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13" name="Grafik 12"/>
          <p:cNvPicPr>
            <a:picLocks noChangeAspect="1"/>
          </p:cNvPicPr>
          <p:nvPr/>
        </p:nvPicPr>
        <p:blipFill>
          <a:blip r:embed="rId2"/>
          <a:stretch>
            <a:fillRect/>
          </a:stretch>
        </p:blipFill>
        <p:spPr>
          <a:xfrm>
            <a:off x="987625" y="3508455"/>
            <a:ext cx="7214120" cy="2582844"/>
          </a:xfrm>
          <a:prstGeom prst="rect">
            <a:avLst/>
          </a:prstGeom>
        </p:spPr>
      </p:pic>
      <p:sp>
        <p:nvSpPr>
          <p:cNvPr id="14" name="Rechteck 13"/>
          <p:cNvSpPr/>
          <p:nvPr/>
        </p:nvSpPr>
        <p:spPr>
          <a:xfrm>
            <a:off x="3434367" y="2844822"/>
            <a:ext cx="2320635" cy="584775"/>
          </a:xfrm>
          <a:prstGeom prst="rect">
            <a:avLst/>
          </a:prstGeom>
        </p:spPr>
        <p:txBody>
          <a:bodyPr wrap="none">
            <a:spAutoFit/>
          </a:bodyPr>
          <a:lstStyle/>
          <a:p>
            <a:pPr algn="ctr"/>
            <a:r>
              <a:rPr lang="de-DE" sz="3200" b="1" dirty="0">
                <a:solidFill>
                  <a:srgbClr val="000000"/>
                </a:solidFill>
                <a:latin typeface="Calibri" panose="020F0502020204030204" pitchFamily="34" charset="0"/>
              </a:rPr>
              <a:t>Grundgesetz</a:t>
            </a:r>
          </a:p>
        </p:txBody>
      </p:sp>
      <p:sp>
        <p:nvSpPr>
          <p:cNvPr id="15" name="Rechteck 14"/>
          <p:cNvSpPr/>
          <p:nvPr/>
        </p:nvSpPr>
        <p:spPr>
          <a:xfrm>
            <a:off x="377044" y="1075107"/>
            <a:ext cx="8435279" cy="1569660"/>
          </a:xfrm>
          <a:prstGeom prst="rect">
            <a:avLst/>
          </a:prstGeom>
        </p:spPr>
        <p:txBody>
          <a:bodyPr wrap="square">
            <a:spAutoFit/>
          </a:bodyPr>
          <a:lstStyle/>
          <a:p>
            <a:pPr algn="ctr"/>
            <a:r>
              <a:rPr lang="de-DE" sz="2400" b="1" dirty="0">
                <a:solidFill>
                  <a:srgbClr val="1F1F1F"/>
                </a:solidFill>
                <a:latin typeface="Google Sans"/>
              </a:rPr>
              <a:t>Der Bundesrechnungshof, dessen Mitglieder richterliche Unabhängigkeit besitzen, prüft die Rechnung sowie die Wirtschaftlichkeit und Ordnungsmäßigkeit der Haushalts- und Wirtschaftsführung des Bundes.</a:t>
            </a:r>
            <a:endParaRPr lang="de-DE" sz="2400" b="1" dirty="0"/>
          </a:p>
        </p:txBody>
      </p:sp>
      <p:sp>
        <p:nvSpPr>
          <p:cNvPr id="6" name="Fußzeilenplatzhalter 5"/>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10244F6E-2B32-4677-B34E-411B3BE45A9D}"/>
              </a:ext>
            </a:extLst>
          </p:cNvPr>
          <p:cNvSpPr>
            <a:spLocks noGrp="1"/>
          </p:cNvSpPr>
          <p:nvPr>
            <p:ph type="sldNum" sz="quarter" idx="12"/>
          </p:nvPr>
        </p:nvSpPr>
        <p:spPr/>
        <p:txBody>
          <a:bodyPr/>
          <a:lstStyle/>
          <a:p>
            <a:pPr>
              <a:defRPr/>
            </a:pPr>
            <a:fld id="{1C2867A0-F623-427E-AB3E-7CA64D419047}" type="slidenum">
              <a:rPr lang="de-DE" altLang="de-DE" smtClean="0"/>
              <a:pPr>
                <a:defRPr/>
              </a:pPr>
              <a:t>259</a:t>
            </a:fld>
            <a:endParaRPr lang="de-DE" altLang="de-DE"/>
          </a:p>
        </p:txBody>
      </p:sp>
    </p:spTree>
    <p:extLst>
      <p:ext uri="{BB962C8B-B14F-4D97-AF65-F5344CB8AC3E}">
        <p14:creationId xmlns:p14="http://schemas.microsoft.com/office/powerpoint/2010/main" val="9214315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323528" y="1088740"/>
            <a:ext cx="8304583" cy="4493538"/>
          </a:xfrm>
          <a:prstGeom prst="rect">
            <a:avLst/>
          </a:prstGeom>
        </p:spPr>
        <p:txBody>
          <a:bodyPr wrap="square">
            <a:spAutoFit/>
          </a:bodyPr>
          <a:lstStyle/>
          <a:p>
            <a:pPr algn="ctr"/>
            <a:r>
              <a:rPr lang="de-DE" sz="3600" b="1" dirty="0">
                <a:solidFill>
                  <a:srgbClr val="000000"/>
                </a:solidFill>
                <a:latin typeface="Calibri" panose="020F0502020204030204" pitchFamily="34" charset="0"/>
              </a:rPr>
              <a:t>Was ist zu tun? </a:t>
            </a:r>
          </a:p>
          <a:p>
            <a:pPr algn="ctr"/>
            <a:endParaRPr lang="de-DE" sz="1800" dirty="0">
              <a:solidFill>
                <a:srgbClr val="000000"/>
              </a:solidFill>
              <a:latin typeface="Calibri" panose="020F0502020204030204" pitchFamily="34" charset="0"/>
            </a:endParaRPr>
          </a:p>
          <a:p>
            <a:pPr algn="ctr"/>
            <a:r>
              <a:rPr lang="de-DE" sz="2400" b="1" dirty="0">
                <a:solidFill>
                  <a:srgbClr val="000000"/>
                </a:solidFill>
                <a:latin typeface="Calibri" panose="020F0502020204030204" pitchFamily="34" charset="0"/>
              </a:rPr>
              <a:t>Die Bundesregierung muss umgehend reagieren. Sie muss wirksam private Investitionen in erneuerbare Energien, Kraftwerksleistung zu deren Absicherung sowie die Stromnetze sicherstellen. </a:t>
            </a:r>
          </a:p>
          <a:p>
            <a:pPr algn="ctr"/>
            <a:endParaRPr lang="de-DE" sz="1800" dirty="0">
              <a:solidFill>
                <a:srgbClr val="000000"/>
              </a:solidFill>
              <a:latin typeface="Calibri" panose="020F0502020204030204" pitchFamily="34" charset="0"/>
            </a:endParaRPr>
          </a:p>
          <a:p>
            <a:pPr algn="ctr"/>
            <a:r>
              <a:rPr lang="de-DE" sz="2800" b="1" dirty="0">
                <a:solidFill>
                  <a:srgbClr val="FF0000"/>
                </a:solidFill>
                <a:latin typeface="Calibri" panose="020F0502020204030204" pitchFamily="34" charset="0"/>
              </a:rPr>
              <a:t>Die Kosten der Energiewende muss sie klar benennen.</a:t>
            </a:r>
          </a:p>
          <a:p>
            <a:pPr algn="ctr"/>
            <a:endParaRPr lang="de-DE" sz="1800" dirty="0">
              <a:solidFill>
                <a:srgbClr val="000000"/>
              </a:solidFill>
              <a:latin typeface="Calibri" panose="020F0502020204030204" pitchFamily="34" charset="0"/>
            </a:endParaRPr>
          </a:p>
          <a:p>
            <a:pPr algn="ctr"/>
            <a:r>
              <a:rPr lang="de-DE" sz="2400" b="1" dirty="0">
                <a:solidFill>
                  <a:srgbClr val="000000"/>
                </a:solidFill>
                <a:latin typeface="Calibri" panose="020F0502020204030204" pitchFamily="34" charset="0"/>
              </a:rPr>
              <a:t>Zudem muss die Bundesregierung endlich ein Ziel- und </a:t>
            </a:r>
            <a:r>
              <a:rPr lang="de-DE" sz="2400" b="1" dirty="0" err="1">
                <a:solidFill>
                  <a:srgbClr val="000000"/>
                </a:solidFill>
                <a:latin typeface="Calibri" panose="020F0502020204030204" pitchFamily="34" charset="0"/>
              </a:rPr>
              <a:t>Monitoringsystem</a:t>
            </a:r>
            <a:r>
              <a:rPr lang="de-DE" sz="2400" b="1" dirty="0">
                <a:solidFill>
                  <a:srgbClr val="000000"/>
                </a:solidFill>
                <a:latin typeface="Calibri" panose="020F0502020204030204" pitchFamily="34" charset="0"/>
              </a:rPr>
              <a:t> einführen, um die Umweltwirkungen der Energiewende systematisch zu bewerten </a:t>
            </a:r>
            <a:endParaRPr lang="de-DE" sz="2400" b="1"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74A3F64A-530E-4FD0-B227-93563AF4F24D}"/>
              </a:ext>
            </a:extLst>
          </p:cNvPr>
          <p:cNvSpPr>
            <a:spLocks noGrp="1"/>
          </p:cNvSpPr>
          <p:nvPr>
            <p:ph type="sldNum" sz="quarter" idx="12"/>
          </p:nvPr>
        </p:nvSpPr>
        <p:spPr/>
        <p:txBody>
          <a:bodyPr/>
          <a:lstStyle/>
          <a:p>
            <a:pPr>
              <a:defRPr/>
            </a:pPr>
            <a:fld id="{1C2867A0-F623-427E-AB3E-7CA64D419047}" type="slidenum">
              <a:rPr lang="de-DE" altLang="de-DE" smtClean="0"/>
              <a:pPr>
                <a:defRPr/>
              </a:pPr>
              <a:t>260</a:t>
            </a:fld>
            <a:endParaRPr lang="de-DE" altLang="de-DE"/>
          </a:p>
        </p:txBody>
      </p:sp>
    </p:spTree>
    <p:extLst>
      <p:ext uri="{BB962C8B-B14F-4D97-AF65-F5344CB8AC3E}">
        <p14:creationId xmlns:p14="http://schemas.microsoft.com/office/powerpoint/2010/main" val="64127499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481917" y="1556792"/>
            <a:ext cx="8229600" cy="3539430"/>
          </a:xfrm>
          <a:prstGeom prst="rect">
            <a:avLst/>
          </a:prstGeom>
        </p:spPr>
        <p:txBody>
          <a:bodyPr wrap="square">
            <a:spAutoFit/>
          </a:bodyPr>
          <a:lstStyle/>
          <a:p>
            <a:pPr algn="ctr"/>
            <a:r>
              <a:rPr lang="de-DE" sz="3600" b="1" dirty="0">
                <a:solidFill>
                  <a:srgbClr val="000000"/>
                </a:solidFill>
                <a:latin typeface="Calibri" panose="020F0502020204030204" pitchFamily="34" charset="0"/>
              </a:rPr>
              <a:t>Was ist das Ziel? </a:t>
            </a:r>
          </a:p>
          <a:p>
            <a:pPr algn="ctr"/>
            <a:endParaRPr lang="de-DE" dirty="0">
              <a:solidFill>
                <a:srgbClr val="000000"/>
              </a:solidFill>
              <a:latin typeface="Calibri" panose="020F0502020204030204" pitchFamily="34" charset="0"/>
            </a:endParaRPr>
          </a:p>
          <a:p>
            <a:pPr algn="ctr"/>
            <a:r>
              <a:rPr lang="de-DE" sz="2800" b="1" dirty="0">
                <a:solidFill>
                  <a:srgbClr val="FF0000"/>
                </a:solidFill>
                <a:latin typeface="Calibri" panose="020F0502020204030204" pitchFamily="34" charset="0"/>
              </a:rPr>
              <a:t>Die Empfehlungen zielen auf eine sichere, bezahlbare und umweltverträgliche Energieversorgung und den Erfolg der Energiewende. </a:t>
            </a:r>
          </a:p>
          <a:p>
            <a:pPr algn="ctr"/>
            <a:endParaRPr lang="de-DE" sz="2800" b="1" dirty="0">
              <a:solidFill>
                <a:srgbClr val="FF0000"/>
              </a:solidFill>
              <a:latin typeface="Calibri" panose="020F0502020204030204" pitchFamily="34" charset="0"/>
            </a:endParaRPr>
          </a:p>
          <a:p>
            <a:pPr algn="ctr"/>
            <a:r>
              <a:rPr lang="de-DE" sz="2000" b="1" dirty="0">
                <a:solidFill>
                  <a:srgbClr val="000000"/>
                </a:solidFill>
                <a:latin typeface="Calibri" panose="020F0502020204030204" pitchFamily="34" charset="0"/>
              </a:rPr>
              <a:t>Dieser ist zentral für den Wirtschaftsstandort Deutschland, die gesellschaftliche Akzeptanz der Transformation sowie das Erreichen der Klimaschutzziele. </a:t>
            </a:r>
            <a:endParaRPr lang="de-DE" sz="2000" b="1"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034C621F-93CC-4F9A-A152-468E1D403263}"/>
              </a:ext>
            </a:extLst>
          </p:cNvPr>
          <p:cNvSpPr>
            <a:spLocks noGrp="1"/>
          </p:cNvSpPr>
          <p:nvPr>
            <p:ph type="sldNum" sz="quarter" idx="12"/>
          </p:nvPr>
        </p:nvSpPr>
        <p:spPr/>
        <p:txBody>
          <a:bodyPr/>
          <a:lstStyle/>
          <a:p>
            <a:pPr>
              <a:defRPr/>
            </a:pPr>
            <a:fld id="{1C2867A0-F623-427E-AB3E-7CA64D419047}" type="slidenum">
              <a:rPr lang="de-DE" altLang="de-DE" smtClean="0"/>
              <a:pPr>
                <a:defRPr/>
              </a:pPr>
              <a:t>261</a:t>
            </a:fld>
            <a:endParaRPr lang="de-DE" altLang="de-DE"/>
          </a:p>
        </p:txBody>
      </p:sp>
    </p:spTree>
    <p:extLst>
      <p:ext uri="{BB962C8B-B14F-4D97-AF65-F5344CB8AC3E}">
        <p14:creationId xmlns:p14="http://schemas.microsoft.com/office/powerpoint/2010/main" val="413670104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479885" y="872716"/>
            <a:ext cx="8229600" cy="646331"/>
          </a:xfrm>
          <a:prstGeom prst="rect">
            <a:avLst/>
          </a:prstGeom>
        </p:spPr>
        <p:txBody>
          <a:bodyPr wrap="square">
            <a:spAutoFit/>
          </a:bodyPr>
          <a:lstStyle/>
          <a:p>
            <a:pPr algn="ctr"/>
            <a:r>
              <a:rPr lang="de-DE" sz="3600" b="1" dirty="0">
                <a:solidFill>
                  <a:srgbClr val="000000"/>
                </a:solidFill>
                <a:latin typeface="Calibri" panose="020F0502020204030204" pitchFamily="34" charset="0"/>
              </a:rPr>
              <a:t>Energiewende nicht auf Kurs </a:t>
            </a:r>
          </a:p>
        </p:txBody>
      </p:sp>
      <p:pic>
        <p:nvPicPr>
          <p:cNvPr id="6" name="Grafik 5"/>
          <p:cNvPicPr>
            <a:picLocks noChangeAspect="1"/>
          </p:cNvPicPr>
          <p:nvPr/>
        </p:nvPicPr>
        <p:blipFill>
          <a:blip r:embed="rId2"/>
          <a:stretch>
            <a:fillRect/>
          </a:stretch>
        </p:blipFill>
        <p:spPr>
          <a:xfrm>
            <a:off x="1583668" y="1571313"/>
            <a:ext cx="6120100" cy="4625093"/>
          </a:xfrm>
          <a:prstGeom prst="rect">
            <a:avLst/>
          </a:prstGeom>
        </p:spPr>
      </p:pic>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30441D19-4432-4481-8C52-100145C9EAC6}"/>
              </a:ext>
            </a:extLst>
          </p:cNvPr>
          <p:cNvSpPr>
            <a:spLocks noGrp="1"/>
          </p:cNvSpPr>
          <p:nvPr>
            <p:ph type="sldNum" sz="quarter" idx="12"/>
          </p:nvPr>
        </p:nvSpPr>
        <p:spPr/>
        <p:txBody>
          <a:bodyPr/>
          <a:lstStyle/>
          <a:p>
            <a:pPr>
              <a:defRPr/>
            </a:pPr>
            <a:fld id="{1C2867A0-F623-427E-AB3E-7CA64D419047}" type="slidenum">
              <a:rPr lang="de-DE" altLang="de-DE" smtClean="0"/>
              <a:pPr>
                <a:defRPr/>
              </a:pPr>
              <a:t>262</a:t>
            </a:fld>
            <a:endParaRPr lang="de-DE" altLang="de-DE"/>
          </a:p>
        </p:txBody>
      </p:sp>
    </p:spTree>
    <p:extLst>
      <p:ext uri="{BB962C8B-B14F-4D97-AF65-F5344CB8AC3E}">
        <p14:creationId xmlns:p14="http://schemas.microsoft.com/office/powerpoint/2010/main" val="333555601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479885" y="1124744"/>
            <a:ext cx="8229600" cy="4924425"/>
          </a:xfrm>
          <a:prstGeom prst="rect">
            <a:avLst/>
          </a:prstGeom>
        </p:spPr>
        <p:txBody>
          <a:bodyPr wrap="square">
            <a:spAutoFit/>
          </a:bodyPr>
          <a:lstStyle/>
          <a:p>
            <a:pPr algn="ctr"/>
            <a:r>
              <a:rPr lang="de-DE" sz="3200" b="1" dirty="0">
                <a:solidFill>
                  <a:srgbClr val="000000"/>
                </a:solidFill>
                <a:latin typeface="Calibri" panose="020F0502020204030204" pitchFamily="34" charset="0"/>
              </a:rPr>
              <a:t>Bisherige Empfehlungen des Bundesrechnungshofes </a:t>
            </a:r>
          </a:p>
          <a:p>
            <a:pPr algn="ctr"/>
            <a:endParaRPr lang="de-DE" dirty="0">
              <a:solidFill>
                <a:srgbClr val="000000"/>
              </a:solidFill>
              <a:latin typeface="Calibri" panose="020F0502020204030204" pitchFamily="34" charset="0"/>
            </a:endParaRPr>
          </a:p>
          <a:p>
            <a:pPr algn="ctr"/>
            <a:r>
              <a:rPr lang="de-DE" sz="2000" b="1" dirty="0">
                <a:solidFill>
                  <a:srgbClr val="000000"/>
                </a:solidFill>
                <a:latin typeface="Calibri" panose="020F0502020204030204" pitchFamily="34" charset="0"/>
              </a:rPr>
              <a:t>Der Bundesrechnungshof hat sich bereits mehrfach zur Umsetzung der Energiewende geäußert: </a:t>
            </a:r>
          </a:p>
          <a:p>
            <a:pPr algn="ctr"/>
            <a:endParaRPr lang="de-DE" sz="1000" dirty="0">
              <a:solidFill>
                <a:srgbClr val="000000"/>
              </a:solidFill>
              <a:latin typeface="Calibri" panose="020F0502020204030204" pitchFamily="34" charset="0"/>
            </a:endParaRPr>
          </a:p>
          <a:p>
            <a:pPr algn="ctr"/>
            <a:r>
              <a:rPr lang="de-DE" sz="2400" b="1" dirty="0">
                <a:solidFill>
                  <a:srgbClr val="000000"/>
                </a:solidFill>
                <a:latin typeface="Calibri" panose="020F0502020204030204" pitchFamily="34" charset="0"/>
              </a:rPr>
              <a:t>Im Jahr 2018 unterrichtete der Bundesrechnungshof den Deutschen Bundestag, den Bundesrat und die Bundesregierung </a:t>
            </a:r>
            <a:r>
              <a:rPr lang="de-DE" sz="2000" dirty="0">
                <a:solidFill>
                  <a:srgbClr val="000000"/>
                </a:solidFill>
                <a:latin typeface="Calibri" panose="020F0502020204030204" pitchFamily="34" charset="0"/>
              </a:rPr>
              <a:t>in einem Bericht nach § 99 BHO über die Koordination und Steuerung der Energiewende durch das Bundesministerium für Wirtschaft und Energie (jetzt: BMWK). Er empfahl u. a.,  dass die Bundesregierung </a:t>
            </a:r>
          </a:p>
          <a:p>
            <a:pPr algn="ctr"/>
            <a:endParaRPr lang="de-DE" sz="2000" dirty="0">
              <a:solidFill>
                <a:srgbClr val="000000"/>
              </a:solidFill>
              <a:latin typeface="Calibri" panose="020F0502020204030204" pitchFamily="34" charset="0"/>
            </a:endParaRPr>
          </a:p>
          <a:p>
            <a:pPr algn="ctr"/>
            <a:r>
              <a:rPr lang="de-DE" sz="2800" b="1" dirty="0">
                <a:solidFill>
                  <a:srgbClr val="FF0000"/>
                </a:solidFill>
                <a:latin typeface="Calibri" panose="020F0502020204030204" pitchFamily="34" charset="0"/>
              </a:rPr>
              <a:t>die Ziele Versorgungssicherheit und Bezahlbarkeit quantifiziert.</a:t>
            </a:r>
            <a:r>
              <a:rPr lang="de-DE" b="1" dirty="0">
                <a:solidFill>
                  <a:srgbClr val="FF0000"/>
                </a:solidFill>
                <a:latin typeface="Calibri" panose="020F0502020204030204" pitchFamily="34" charset="0"/>
              </a:rPr>
              <a:t>4 </a:t>
            </a:r>
            <a:endParaRPr lang="de-DE" sz="2400" b="1" dirty="0">
              <a:solidFill>
                <a:srgbClr val="FF0000"/>
              </a:solidFill>
            </a:endParaRPr>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9751DBD1-42C8-4930-9216-74FA76534B5B}"/>
              </a:ext>
            </a:extLst>
          </p:cNvPr>
          <p:cNvSpPr>
            <a:spLocks noGrp="1"/>
          </p:cNvSpPr>
          <p:nvPr>
            <p:ph type="sldNum" sz="quarter" idx="12"/>
          </p:nvPr>
        </p:nvSpPr>
        <p:spPr/>
        <p:txBody>
          <a:bodyPr/>
          <a:lstStyle/>
          <a:p>
            <a:pPr>
              <a:defRPr/>
            </a:pPr>
            <a:fld id="{1C2867A0-F623-427E-AB3E-7CA64D419047}" type="slidenum">
              <a:rPr lang="de-DE" altLang="de-DE" smtClean="0"/>
              <a:pPr>
                <a:defRPr/>
              </a:pPr>
              <a:t>263</a:t>
            </a:fld>
            <a:endParaRPr lang="de-DE" altLang="de-DE"/>
          </a:p>
        </p:txBody>
      </p:sp>
    </p:spTree>
    <p:extLst>
      <p:ext uri="{BB962C8B-B14F-4D97-AF65-F5344CB8AC3E}">
        <p14:creationId xmlns:p14="http://schemas.microsoft.com/office/powerpoint/2010/main" val="281967595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71500" y="728700"/>
            <a:ext cx="8964995" cy="461665"/>
          </a:xfrm>
          <a:prstGeom prst="rect">
            <a:avLst/>
          </a:prstGeom>
        </p:spPr>
        <p:txBody>
          <a:bodyPr wrap="square">
            <a:spAutoFit/>
          </a:bodyPr>
          <a:lstStyle/>
          <a:p>
            <a:pPr algn="ctr"/>
            <a:r>
              <a:rPr lang="de-DE" sz="2400" b="1" dirty="0">
                <a:solidFill>
                  <a:srgbClr val="000000"/>
                </a:solidFill>
                <a:latin typeface="Calibri" panose="020F0502020204030204" pitchFamily="34" charset="0"/>
              </a:rPr>
              <a:t>Deutschland wurde im Jahr 2023 zum Nettostromimporteur </a:t>
            </a:r>
          </a:p>
        </p:txBody>
      </p:sp>
      <p:pic>
        <p:nvPicPr>
          <p:cNvPr id="7" name="Grafik 6"/>
          <p:cNvPicPr>
            <a:picLocks noChangeAspect="1"/>
          </p:cNvPicPr>
          <p:nvPr/>
        </p:nvPicPr>
        <p:blipFill>
          <a:blip r:embed="rId2"/>
          <a:stretch>
            <a:fillRect/>
          </a:stretch>
        </p:blipFill>
        <p:spPr>
          <a:xfrm>
            <a:off x="882529" y="1261592"/>
            <a:ext cx="7600950" cy="4743450"/>
          </a:xfrm>
          <a:prstGeom prst="rect">
            <a:avLst/>
          </a:prstGeom>
        </p:spPr>
      </p:pic>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8A95A10F-4876-41C8-B208-FCACA57412F0}"/>
              </a:ext>
            </a:extLst>
          </p:cNvPr>
          <p:cNvSpPr>
            <a:spLocks noGrp="1"/>
          </p:cNvSpPr>
          <p:nvPr>
            <p:ph type="sldNum" sz="quarter" idx="12"/>
          </p:nvPr>
        </p:nvSpPr>
        <p:spPr/>
        <p:txBody>
          <a:bodyPr/>
          <a:lstStyle/>
          <a:p>
            <a:pPr>
              <a:defRPr/>
            </a:pPr>
            <a:fld id="{1C2867A0-F623-427E-AB3E-7CA64D419047}" type="slidenum">
              <a:rPr lang="de-DE" altLang="de-DE" smtClean="0"/>
              <a:pPr>
                <a:defRPr/>
              </a:pPr>
              <a:t>264</a:t>
            </a:fld>
            <a:endParaRPr lang="de-DE" altLang="de-DE"/>
          </a:p>
        </p:txBody>
      </p:sp>
    </p:spTree>
    <p:extLst>
      <p:ext uri="{BB962C8B-B14F-4D97-AF65-F5344CB8AC3E}">
        <p14:creationId xmlns:p14="http://schemas.microsoft.com/office/powerpoint/2010/main" val="3030284755"/>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2"/>
          <a:stretch>
            <a:fillRect/>
          </a:stretch>
        </p:blipFill>
        <p:spPr>
          <a:xfrm>
            <a:off x="479885" y="2044146"/>
            <a:ext cx="8304583" cy="4201079"/>
          </a:xfrm>
          <a:prstGeom prst="rect">
            <a:avLst/>
          </a:prstGeom>
        </p:spPr>
      </p:pic>
      <p:sp>
        <p:nvSpPr>
          <p:cNvPr id="6" name="Rechteck 5"/>
          <p:cNvSpPr/>
          <p:nvPr/>
        </p:nvSpPr>
        <p:spPr>
          <a:xfrm>
            <a:off x="71500" y="861511"/>
            <a:ext cx="8964996" cy="1177245"/>
          </a:xfrm>
          <a:prstGeom prst="rect">
            <a:avLst/>
          </a:prstGeom>
        </p:spPr>
        <p:txBody>
          <a:bodyPr wrap="square">
            <a:spAutoFit/>
          </a:bodyPr>
          <a:lstStyle/>
          <a:p>
            <a:pPr algn="ctr"/>
            <a:r>
              <a:rPr lang="de-DE" sz="2400" b="1" dirty="0"/>
              <a:t>Geringe gesicherte Leistung durch Solar- und Windenergie</a:t>
            </a:r>
          </a:p>
          <a:p>
            <a:pPr algn="ctr"/>
            <a:endParaRPr lang="de-DE" sz="1050" dirty="0"/>
          </a:p>
          <a:p>
            <a:pPr algn="ctr"/>
            <a:r>
              <a:rPr lang="de-DE" sz="1800" b="1" dirty="0"/>
              <a:t>Solar- und Windenergie unterliegen tages- und jahreszeitlichen sowie wetterabhängigen Schwankungen. Konventionelle Kraftwerke unterliegen diesen Schwankungen nicht.</a:t>
            </a: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6CEE0944-2B8D-469D-8055-DA17F8B4092A}"/>
              </a:ext>
            </a:extLst>
          </p:cNvPr>
          <p:cNvSpPr>
            <a:spLocks noGrp="1"/>
          </p:cNvSpPr>
          <p:nvPr>
            <p:ph type="sldNum" sz="quarter" idx="12"/>
          </p:nvPr>
        </p:nvSpPr>
        <p:spPr/>
        <p:txBody>
          <a:bodyPr/>
          <a:lstStyle/>
          <a:p>
            <a:pPr>
              <a:defRPr/>
            </a:pPr>
            <a:fld id="{1C2867A0-F623-427E-AB3E-7CA64D419047}" type="slidenum">
              <a:rPr lang="de-DE" altLang="de-DE" smtClean="0"/>
              <a:pPr>
                <a:defRPr/>
              </a:pPr>
              <a:t>265</a:t>
            </a:fld>
            <a:endParaRPr lang="de-DE" altLang="de-DE"/>
          </a:p>
        </p:txBody>
      </p:sp>
    </p:spTree>
    <p:extLst>
      <p:ext uri="{BB962C8B-B14F-4D97-AF65-F5344CB8AC3E}">
        <p14:creationId xmlns:p14="http://schemas.microsoft.com/office/powerpoint/2010/main" val="140126454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2"/>
          <a:stretch>
            <a:fillRect/>
          </a:stretch>
        </p:blipFill>
        <p:spPr>
          <a:xfrm>
            <a:off x="4305297" y="1502751"/>
            <a:ext cx="4387746" cy="4662552"/>
          </a:xfrm>
          <a:prstGeom prst="rect">
            <a:avLst/>
          </a:prstGeom>
        </p:spPr>
      </p:pic>
      <p:sp>
        <p:nvSpPr>
          <p:cNvPr id="6" name="Rechteck 5"/>
          <p:cNvSpPr/>
          <p:nvPr/>
        </p:nvSpPr>
        <p:spPr>
          <a:xfrm>
            <a:off x="479885" y="874012"/>
            <a:ext cx="8229600" cy="461665"/>
          </a:xfrm>
          <a:prstGeom prst="rect">
            <a:avLst/>
          </a:prstGeom>
        </p:spPr>
        <p:txBody>
          <a:bodyPr wrap="square">
            <a:spAutoFit/>
          </a:bodyPr>
          <a:lstStyle/>
          <a:p>
            <a:pPr algn="ctr"/>
            <a:r>
              <a:rPr lang="de-DE" sz="2400" b="1" dirty="0"/>
              <a:t>Neue Windräder nur zur Hälfte vergeben</a:t>
            </a:r>
          </a:p>
        </p:txBody>
      </p:sp>
      <p:sp>
        <p:nvSpPr>
          <p:cNvPr id="7" name="Rechteck 6"/>
          <p:cNvSpPr/>
          <p:nvPr/>
        </p:nvSpPr>
        <p:spPr>
          <a:xfrm>
            <a:off x="323528" y="2995204"/>
            <a:ext cx="3851920" cy="3170099"/>
          </a:xfrm>
          <a:prstGeom prst="rect">
            <a:avLst/>
          </a:prstGeom>
        </p:spPr>
        <p:txBody>
          <a:bodyPr wrap="square">
            <a:spAutoFit/>
          </a:bodyPr>
          <a:lstStyle/>
          <a:p>
            <a:r>
              <a:rPr lang="de-DE" sz="2000" b="1" dirty="0"/>
              <a:t>Die Bundesnetzagentur konnte im Jahr 2023 von den gesetzlich vorgesehenen 12,84 GW Windenergieanlagen an Land nur 6,38 GW vergeben.</a:t>
            </a:r>
          </a:p>
          <a:p>
            <a:endParaRPr lang="de-DE" sz="2000" b="1" dirty="0"/>
          </a:p>
          <a:p>
            <a:r>
              <a:rPr lang="de-DE" sz="2000" b="1" dirty="0">
                <a:solidFill>
                  <a:srgbClr val="FF0000"/>
                </a:solidFill>
              </a:rPr>
              <a:t>Damit steigt das Ausschreibungsvolumen im Jahr 2024 um die nicht vergebenen 6,46 auf 16,46 GW (+ 65 %).</a:t>
            </a:r>
          </a:p>
        </p:txBody>
      </p:sp>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F08FDA4F-5526-4954-B1D6-A74EDA8FDF54}"/>
              </a:ext>
            </a:extLst>
          </p:cNvPr>
          <p:cNvSpPr>
            <a:spLocks noGrp="1"/>
          </p:cNvSpPr>
          <p:nvPr>
            <p:ph type="sldNum" sz="quarter" idx="12"/>
          </p:nvPr>
        </p:nvSpPr>
        <p:spPr/>
        <p:txBody>
          <a:bodyPr/>
          <a:lstStyle/>
          <a:p>
            <a:pPr>
              <a:defRPr/>
            </a:pPr>
            <a:fld id="{1C2867A0-F623-427E-AB3E-7CA64D419047}" type="slidenum">
              <a:rPr lang="de-DE" altLang="de-DE" smtClean="0"/>
              <a:pPr>
                <a:defRPr/>
              </a:pPr>
              <a:t>266</a:t>
            </a:fld>
            <a:endParaRPr lang="de-DE" altLang="de-DE"/>
          </a:p>
        </p:txBody>
      </p:sp>
    </p:spTree>
    <p:extLst>
      <p:ext uri="{BB962C8B-B14F-4D97-AF65-F5344CB8AC3E}">
        <p14:creationId xmlns:p14="http://schemas.microsoft.com/office/powerpoint/2010/main" val="205812666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479885" y="2574085"/>
            <a:ext cx="8229600" cy="2431435"/>
          </a:xfrm>
          <a:prstGeom prst="rect">
            <a:avLst/>
          </a:prstGeom>
        </p:spPr>
        <p:txBody>
          <a:bodyPr wrap="square">
            <a:spAutoFit/>
          </a:bodyPr>
          <a:lstStyle/>
          <a:p>
            <a:pPr algn="ctr"/>
            <a:endParaRPr lang="de-DE" sz="2000" b="1" dirty="0">
              <a:solidFill>
                <a:srgbClr val="000000"/>
              </a:solidFill>
              <a:latin typeface="Calibri" panose="020F0502020204030204" pitchFamily="34" charset="0"/>
            </a:endParaRPr>
          </a:p>
          <a:p>
            <a:pPr algn="ctr"/>
            <a:r>
              <a:rPr lang="de-DE" sz="2000" b="1" dirty="0">
                <a:solidFill>
                  <a:srgbClr val="000000"/>
                </a:solidFill>
                <a:latin typeface="Calibri" panose="020F0502020204030204" pitchFamily="34" charset="0"/>
              </a:rPr>
              <a:t>kurzfristig bis zu 10 GW neue Kraftwerkskapazitäten als H</a:t>
            </a:r>
            <a:r>
              <a:rPr lang="de-DE" sz="1200" b="1" dirty="0">
                <a:solidFill>
                  <a:srgbClr val="000000"/>
                </a:solidFill>
                <a:latin typeface="Calibri" panose="020F0502020204030204" pitchFamily="34" charset="0"/>
              </a:rPr>
              <a:t>2</a:t>
            </a:r>
            <a:r>
              <a:rPr lang="de-DE" sz="2000" b="1" dirty="0">
                <a:solidFill>
                  <a:srgbClr val="000000"/>
                </a:solidFill>
                <a:latin typeface="Calibri" panose="020F0502020204030204" pitchFamily="34" charset="0"/>
              </a:rPr>
              <a:t>-ready-Gaskraftwerke an systemdienlichen Standorten ausgeschrieben werden.</a:t>
            </a:r>
          </a:p>
          <a:p>
            <a:pPr algn="ctr"/>
            <a:endParaRPr lang="de-DE" sz="2000" b="1" dirty="0">
              <a:solidFill>
                <a:srgbClr val="000000"/>
              </a:solidFill>
              <a:latin typeface="Calibri" panose="020F0502020204030204" pitchFamily="34" charset="0"/>
            </a:endParaRPr>
          </a:p>
          <a:p>
            <a:pPr algn="ctr"/>
            <a:r>
              <a:rPr lang="de-DE" sz="2400" b="1" dirty="0">
                <a:solidFill>
                  <a:srgbClr val="FF0000"/>
                </a:solidFill>
                <a:latin typeface="Calibri" panose="020F0502020204030204" pitchFamily="34" charset="0"/>
              </a:rPr>
              <a:t>Die Kraftwerke sollen ab einem im Jahr 2032 festzulegenden </a:t>
            </a:r>
            <a:r>
              <a:rPr lang="de-DE" sz="2400" b="1" dirty="0" err="1">
                <a:solidFill>
                  <a:srgbClr val="FF0000"/>
                </a:solidFill>
                <a:latin typeface="Calibri" panose="020F0502020204030204" pitchFamily="34" charset="0"/>
              </a:rPr>
              <a:t>Umstiegsdatum</a:t>
            </a:r>
            <a:r>
              <a:rPr lang="de-DE" sz="2400" b="1" dirty="0">
                <a:solidFill>
                  <a:srgbClr val="FF0000"/>
                </a:solidFill>
                <a:latin typeface="Calibri" panose="020F0502020204030204" pitchFamily="34" charset="0"/>
              </a:rPr>
              <a:t> zwischen den Jahren 2035 und 2040 vollständig auf Wasserstoff umstellen. </a:t>
            </a:r>
          </a:p>
        </p:txBody>
      </p:sp>
      <p:sp>
        <p:nvSpPr>
          <p:cNvPr id="6" name="Rechteck 5"/>
          <p:cNvSpPr/>
          <p:nvPr/>
        </p:nvSpPr>
        <p:spPr>
          <a:xfrm>
            <a:off x="2494476" y="1853674"/>
            <a:ext cx="4081567" cy="523220"/>
          </a:xfrm>
          <a:prstGeom prst="rect">
            <a:avLst/>
          </a:prstGeom>
        </p:spPr>
        <p:txBody>
          <a:bodyPr wrap="none">
            <a:spAutoFit/>
          </a:bodyPr>
          <a:lstStyle/>
          <a:p>
            <a:r>
              <a:rPr lang="de-DE" sz="2800" b="1" dirty="0"/>
              <a:t>Kraftwerksstrategie 2026</a:t>
            </a: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870F2257-5F8E-4DD2-A4CF-1552B137074B}"/>
              </a:ext>
            </a:extLst>
          </p:cNvPr>
          <p:cNvSpPr>
            <a:spLocks noGrp="1"/>
          </p:cNvSpPr>
          <p:nvPr>
            <p:ph type="sldNum" sz="quarter" idx="12"/>
          </p:nvPr>
        </p:nvSpPr>
        <p:spPr/>
        <p:txBody>
          <a:bodyPr/>
          <a:lstStyle/>
          <a:p>
            <a:pPr>
              <a:defRPr/>
            </a:pPr>
            <a:fld id="{1C2867A0-F623-427E-AB3E-7CA64D419047}" type="slidenum">
              <a:rPr lang="de-DE" altLang="de-DE" smtClean="0"/>
              <a:pPr>
                <a:defRPr/>
              </a:pPr>
              <a:t>267</a:t>
            </a:fld>
            <a:endParaRPr lang="de-DE" altLang="de-DE"/>
          </a:p>
        </p:txBody>
      </p:sp>
    </p:spTree>
    <p:extLst>
      <p:ext uri="{BB962C8B-B14F-4D97-AF65-F5344CB8AC3E}">
        <p14:creationId xmlns:p14="http://schemas.microsoft.com/office/powerpoint/2010/main" val="321329744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2"/>
          <a:stretch>
            <a:fillRect/>
          </a:stretch>
        </p:blipFill>
        <p:spPr>
          <a:xfrm>
            <a:off x="482906" y="1992929"/>
            <a:ext cx="8214191" cy="4124672"/>
          </a:xfrm>
          <a:prstGeom prst="rect">
            <a:avLst/>
          </a:prstGeom>
        </p:spPr>
      </p:pic>
      <p:sp>
        <p:nvSpPr>
          <p:cNvPr id="6" name="Rechteck 5"/>
          <p:cNvSpPr/>
          <p:nvPr/>
        </p:nvSpPr>
        <p:spPr>
          <a:xfrm>
            <a:off x="287524" y="764704"/>
            <a:ext cx="8604956" cy="1077218"/>
          </a:xfrm>
          <a:prstGeom prst="rect">
            <a:avLst/>
          </a:prstGeom>
        </p:spPr>
        <p:txBody>
          <a:bodyPr wrap="square">
            <a:spAutoFit/>
          </a:bodyPr>
          <a:lstStyle/>
          <a:p>
            <a:pPr algn="ctr"/>
            <a:r>
              <a:rPr lang="de-DE" sz="2800" b="1" dirty="0"/>
              <a:t>Ziele für Netzausbau weit verfehlt</a:t>
            </a:r>
          </a:p>
          <a:p>
            <a:pPr algn="ctr"/>
            <a:r>
              <a:rPr lang="de-DE" sz="1800" b="1" dirty="0"/>
              <a:t>Ende September 2023 lag der Ausbau der Übertragungsnetze sieben Jahre und</a:t>
            </a:r>
          </a:p>
          <a:p>
            <a:pPr algn="ctr"/>
            <a:r>
              <a:rPr lang="de-DE" sz="1800" b="1" dirty="0"/>
              <a:t>6 000 km hinter dem Zeitplan</a:t>
            </a: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DE932F7A-4096-4F76-B28A-E6BDF97F2BB8}"/>
              </a:ext>
            </a:extLst>
          </p:cNvPr>
          <p:cNvSpPr>
            <a:spLocks noGrp="1"/>
          </p:cNvSpPr>
          <p:nvPr>
            <p:ph type="sldNum" sz="quarter" idx="12"/>
          </p:nvPr>
        </p:nvSpPr>
        <p:spPr/>
        <p:txBody>
          <a:bodyPr/>
          <a:lstStyle/>
          <a:p>
            <a:pPr>
              <a:defRPr/>
            </a:pPr>
            <a:fld id="{1C2867A0-F623-427E-AB3E-7CA64D419047}" type="slidenum">
              <a:rPr lang="de-DE" altLang="de-DE" smtClean="0"/>
              <a:pPr>
                <a:defRPr/>
              </a:pPr>
              <a:t>268</a:t>
            </a:fld>
            <a:endParaRPr lang="de-DE" altLang="de-DE"/>
          </a:p>
        </p:txBody>
      </p:sp>
    </p:spTree>
    <p:extLst>
      <p:ext uri="{BB962C8B-B14F-4D97-AF65-F5344CB8AC3E}">
        <p14:creationId xmlns:p14="http://schemas.microsoft.com/office/powerpoint/2010/main" val="212962083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6" name="Rechteck 5"/>
          <p:cNvSpPr/>
          <p:nvPr/>
        </p:nvSpPr>
        <p:spPr>
          <a:xfrm>
            <a:off x="539552" y="4689140"/>
            <a:ext cx="8169933" cy="830997"/>
          </a:xfrm>
          <a:prstGeom prst="rect">
            <a:avLst/>
          </a:prstGeom>
        </p:spPr>
        <p:txBody>
          <a:bodyPr wrap="square">
            <a:spAutoFit/>
          </a:bodyPr>
          <a:lstStyle/>
          <a:p>
            <a:pPr algn="ctr"/>
            <a:r>
              <a:rPr lang="de-DE" sz="2400" b="1" dirty="0">
                <a:solidFill>
                  <a:srgbClr val="FF0000"/>
                </a:solidFill>
                <a:latin typeface="Calibri" panose="020F0502020204030204" pitchFamily="34" charset="0"/>
              </a:rPr>
              <a:t>Die Bundesregierung hat bisher nicht festgelegt, was sie unter einer bezahlbaren Versorgung mit Elektrizität versteht. </a:t>
            </a:r>
            <a:endParaRPr lang="de-DE" sz="2400" b="1" dirty="0">
              <a:solidFill>
                <a:srgbClr val="FF0000"/>
              </a:solidFill>
            </a:endParaRPr>
          </a:p>
        </p:txBody>
      </p:sp>
      <p:sp>
        <p:nvSpPr>
          <p:cNvPr id="7" name="Rechteck 6"/>
          <p:cNvSpPr/>
          <p:nvPr/>
        </p:nvSpPr>
        <p:spPr>
          <a:xfrm>
            <a:off x="412050" y="1016732"/>
            <a:ext cx="8424936" cy="3570208"/>
          </a:xfrm>
          <a:prstGeom prst="rect">
            <a:avLst/>
          </a:prstGeom>
        </p:spPr>
        <p:txBody>
          <a:bodyPr wrap="square">
            <a:spAutoFit/>
          </a:bodyPr>
          <a:lstStyle/>
          <a:p>
            <a:pPr algn="ctr"/>
            <a:r>
              <a:rPr lang="de-DE" sz="2800" b="1" dirty="0"/>
              <a:t>Bezahlbarkeit der Stromversorgung</a:t>
            </a:r>
          </a:p>
          <a:p>
            <a:pPr algn="ctr"/>
            <a:endParaRPr lang="de-DE" dirty="0"/>
          </a:p>
          <a:p>
            <a:pPr algn="ctr"/>
            <a:r>
              <a:rPr lang="de-DE" sz="2000" b="1" dirty="0">
                <a:solidFill>
                  <a:srgbClr val="FF0000"/>
                </a:solidFill>
              </a:rPr>
              <a:t>Hohe Strompreise stellen ein erhebliches Risiko für den Wirtschaftsstandort Deutschland und die Akzeptanz der Energiewende in der Bevölkerung dar.</a:t>
            </a:r>
          </a:p>
          <a:p>
            <a:pPr algn="ctr"/>
            <a:endParaRPr lang="de-DE" dirty="0"/>
          </a:p>
          <a:p>
            <a:pPr algn="ctr"/>
            <a:r>
              <a:rPr lang="de-DE" sz="2000" b="1" dirty="0"/>
              <a:t>Zugleich sind weitere Kostensteigerungen des Energiesystems absehbar. So</a:t>
            </a:r>
          </a:p>
          <a:p>
            <a:pPr algn="ctr"/>
            <a:endParaRPr lang="de-DE" b="1" dirty="0"/>
          </a:p>
          <a:p>
            <a:pPr marL="285750" indent="-285750">
              <a:buFont typeface="Arial" panose="020B0604020202020204" pitchFamily="34" charset="0"/>
              <a:buChar char="•"/>
            </a:pPr>
            <a:r>
              <a:rPr lang="de-DE" sz="1800" b="1" dirty="0"/>
              <a:t>fallen bis zum Jahr 2045 massive Investitionskosten für den Ausbau der Stromnetze zu einem Klimaneutralitätsnetz an;</a:t>
            </a:r>
          </a:p>
          <a:p>
            <a:pPr marL="285750" indent="-285750">
              <a:buFont typeface="Arial" panose="020B0604020202020204" pitchFamily="34" charset="0"/>
              <a:buChar char="•"/>
            </a:pPr>
            <a:r>
              <a:rPr lang="de-DE" sz="1800" b="1" dirty="0"/>
              <a:t>werden die Kosten für Systemdienstleistungen voraussichtlich erheblich ansteigen, insbesondere die Kosten des Netzengpassmanagements bis ins Jahr 2028 auf 6,5 Mrd. Euro pro Jahr.</a:t>
            </a: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F108E9E7-2046-4B80-966A-F82D108CFF99}"/>
              </a:ext>
            </a:extLst>
          </p:cNvPr>
          <p:cNvSpPr>
            <a:spLocks noGrp="1"/>
          </p:cNvSpPr>
          <p:nvPr>
            <p:ph type="sldNum" sz="quarter" idx="12"/>
          </p:nvPr>
        </p:nvSpPr>
        <p:spPr/>
        <p:txBody>
          <a:bodyPr/>
          <a:lstStyle/>
          <a:p>
            <a:pPr>
              <a:defRPr/>
            </a:pPr>
            <a:fld id="{1C2867A0-F623-427E-AB3E-7CA64D419047}" type="slidenum">
              <a:rPr lang="de-DE" altLang="de-DE" smtClean="0"/>
              <a:pPr>
                <a:defRPr/>
              </a:pPr>
              <a:t>269</a:t>
            </a:fld>
            <a:endParaRPr lang="de-DE" altLang="de-DE"/>
          </a:p>
        </p:txBody>
      </p:sp>
    </p:spTree>
    <p:extLst>
      <p:ext uri="{BB962C8B-B14F-4D97-AF65-F5344CB8AC3E}">
        <p14:creationId xmlns:p14="http://schemas.microsoft.com/office/powerpoint/2010/main" val="3384680591"/>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2"/>
          <a:stretch>
            <a:fillRect/>
          </a:stretch>
        </p:blipFill>
        <p:spPr>
          <a:xfrm>
            <a:off x="2987824" y="1556792"/>
            <a:ext cx="5810250" cy="4048125"/>
          </a:xfrm>
          <a:prstGeom prst="rect">
            <a:avLst/>
          </a:prstGeom>
        </p:spPr>
      </p:pic>
      <p:sp>
        <p:nvSpPr>
          <p:cNvPr id="6" name="Rechteck 5"/>
          <p:cNvSpPr/>
          <p:nvPr/>
        </p:nvSpPr>
        <p:spPr>
          <a:xfrm>
            <a:off x="476256" y="747989"/>
            <a:ext cx="9289032" cy="954107"/>
          </a:xfrm>
          <a:prstGeom prst="rect">
            <a:avLst/>
          </a:prstGeom>
        </p:spPr>
        <p:txBody>
          <a:bodyPr wrap="square">
            <a:spAutoFit/>
          </a:bodyPr>
          <a:lstStyle/>
          <a:p>
            <a:r>
              <a:rPr lang="de-DE" sz="2800" b="1" dirty="0"/>
              <a:t>Strompreis für Haushaltskunden zur Hälfte staatlich geregelt</a:t>
            </a:r>
          </a:p>
        </p:txBody>
      </p:sp>
      <p:sp>
        <p:nvSpPr>
          <p:cNvPr id="7" name="Rechteck 6"/>
          <p:cNvSpPr/>
          <p:nvPr/>
        </p:nvSpPr>
        <p:spPr>
          <a:xfrm>
            <a:off x="480103" y="3176972"/>
            <a:ext cx="2367552" cy="2554545"/>
          </a:xfrm>
          <a:prstGeom prst="rect">
            <a:avLst/>
          </a:prstGeom>
        </p:spPr>
        <p:txBody>
          <a:bodyPr wrap="square">
            <a:spAutoFit/>
          </a:bodyPr>
          <a:lstStyle/>
          <a:p>
            <a:r>
              <a:rPr lang="de-DE" sz="2000" b="1" dirty="0"/>
              <a:t>Trotz Wegfalls der EEG-Umlage und historisch hoher Beschaffungskosten </a:t>
            </a:r>
            <a:r>
              <a:rPr lang="de-DE" sz="2000" b="1" dirty="0">
                <a:solidFill>
                  <a:srgbClr val="FF0000"/>
                </a:solidFill>
              </a:rPr>
              <a:t>betragen die staatlich geregelten Preisbestandteile weiterhin fast 50 %.</a:t>
            </a:r>
          </a:p>
        </p:txBody>
      </p:sp>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D2E73E38-6E55-4172-A4D7-95F9EE1E1DE0}"/>
              </a:ext>
            </a:extLst>
          </p:cNvPr>
          <p:cNvSpPr>
            <a:spLocks noGrp="1"/>
          </p:cNvSpPr>
          <p:nvPr>
            <p:ph type="sldNum" sz="quarter" idx="12"/>
          </p:nvPr>
        </p:nvSpPr>
        <p:spPr/>
        <p:txBody>
          <a:bodyPr/>
          <a:lstStyle/>
          <a:p>
            <a:pPr>
              <a:defRPr/>
            </a:pPr>
            <a:fld id="{1C2867A0-F623-427E-AB3E-7CA64D419047}" type="slidenum">
              <a:rPr lang="de-DE" altLang="de-DE" smtClean="0"/>
              <a:pPr>
                <a:defRPr/>
              </a:pPr>
              <a:t>270</a:t>
            </a:fld>
            <a:endParaRPr lang="de-DE" altLang="de-DE"/>
          </a:p>
        </p:txBody>
      </p:sp>
    </p:spTree>
    <p:extLst>
      <p:ext uri="{BB962C8B-B14F-4D97-AF65-F5344CB8AC3E}">
        <p14:creationId xmlns:p14="http://schemas.microsoft.com/office/powerpoint/2010/main" val="1393476804"/>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2"/>
          <a:stretch>
            <a:fillRect/>
          </a:stretch>
        </p:blipFill>
        <p:spPr>
          <a:xfrm>
            <a:off x="935596" y="3284984"/>
            <a:ext cx="7149742" cy="2772556"/>
          </a:xfrm>
          <a:prstGeom prst="rect">
            <a:avLst/>
          </a:prstGeom>
        </p:spPr>
      </p:pic>
      <p:sp>
        <p:nvSpPr>
          <p:cNvPr id="7" name="Rechteck 6"/>
          <p:cNvSpPr/>
          <p:nvPr/>
        </p:nvSpPr>
        <p:spPr>
          <a:xfrm>
            <a:off x="359531" y="865873"/>
            <a:ext cx="8349953" cy="2062103"/>
          </a:xfrm>
          <a:prstGeom prst="rect">
            <a:avLst/>
          </a:prstGeom>
        </p:spPr>
        <p:txBody>
          <a:bodyPr wrap="square">
            <a:spAutoFit/>
          </a:bodyPr>
          <a:lstStyle/>
          <a:p>
            <a:pPr algn="ctr"/>
            <a:r>
              <a:rPr lang="de-DE" sz="2800" dirty="0">
                <a:solidFill>
                  <a:srgbClr val="000000"/>
                </a:solidFill>
                <a:latin typeface="Calibri" panose="020F0502020204030204" pitchFamily="34" charset="0"/>
              </a:rPr>
              <a:t>Stärkster Anstieg der Netzentgelte bei Industriekunden </a:t>
            </a:r>
          </a:p>
          <a:p>
            <a:pPr algn="ctr"/>
            <a:endParaRPr lang="de-DE" sz="2000" b="1" dirty="0">
              <a:solidFill>
                <a:srgbClr val="000000"/>
              </a:solidFill>
              <a:latin typeface="Calibri" panose="020F0502020204030204" pitchFamily="34" charset="0"/>
            </a:endParaRPr>
          </a:p>
          <a:p>
            <a:pPr algn="ctr"/>
            <a:r>
              <a:rPr lang="de-DE" sz="2000" b="1" dirty="0">
                <a:solidFill>
                  <a:srgbClr val="000000"/>
                </a:solidFill>
                <a:latin typeface="Calibri" panose="020F0502020204030204" pitchFamily="34" charset="0"/>
              </a:rPr>
              <a:t>Die Netzentgelte sind für Haushaltskunden zwischen den Jahren 2013 und 2023 um 43 % auf 9,35 Cent/kWh gestiegen, für Gewerbekunden um 32,3 % auf 7,42 Cent/kWh. Besonders stark trifft es Industriekunden.</a:t>
            </a:r>
          </a:p>
          <a:p>
            <a:pPr algn="ctr"/>
            <a:r>
              <a:rPr lang="de-DE" sz="2000" b="1" dirty="0">
                <a:solidFill>
                  <a:srgbClr val="FF0000"/>
                </a:solidFill>
                <a:latin typeface="Calibri" panose="020F0502020204030204" pitchFamily="34" charset="0"/>
              </a:rPr>
              <a:t>Für sie stiegen die Kosten um 84,4 % auf 3,30 Cent/kWh. </a:t>
            </a:r>
            <a:endParaRPr lang="de-DE" sz="2000" b="1" dirty="0">
              <a:solidFill>
                <a:srgbClr val="FF0000"/>
              </a:solidFill>
            </a:endParaRP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943758D6-AE24-430C-BA7F-32284B145A60}"/>
              </a:ext>
            </a:extLst>
          </p:cNvPr>
          <p:cNvSpPr>
            <a:spLocks noGrp="1"/>
          </p:cNvSpPr>
          <p:nvPr>
            <p:ph type="sldNum" sz="quarter" idx="12"/>
          </p:nvPr>
        </p:nvSpPr>
        <p:spPr/>
        <p:txBody>
          <a:bodyPr/>
          <a:lstStyle/>
          <a:p>
            <a:pPr>
              <a:defRPr/>
            </a:pPr>
            <a:fld id="{1C2867A0-F623-427E-AB3E-7CA64D419047}" type="slidenum">
              <a:rPr lang="de-DE" altLang="de-DE" smtClean="0"/>
              <a:pPr>
                <a:defRPr/>
              </a:pPr>
              <a:t>271</a:t>
            </a:fld>
            <a:endParaRPr lang="de-DE" altLang="de-DE"/>
          </a:p>
        </p:txBody>
      </p:sp>
    </p:spTree>
    <p:extLst>
      <p:ext uri="{BB962C8B-B14F-4D97-AF65-F5344CB8AC3E}">
        <p14:creationId xmlns:p14="http://schemas.microsoft.com/office/powerpoint/2010/main" val="292360303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2"/>
          <a:stretch>
            <a:fillRect/>
          </a:stretch>
        </p:blipFill>
        <p:spPr>
          <a:xfrm>
            <a:off x="3148012" y="1484784"/>
            <a:ext cx="5743575" cy="4486275"/>
          </a:xfrm>
          <a:prstGeom prst="rect">
            <a:avLst/>
          </a:prstGeom>
        </p:spPr>
      </p:pic>
      <p:sp>
        <p:nvSpPr>
          <p:cNvPr id="6" name="Rechteck 5"/>
          <p:cNvSpPr/>
          <p:nvPr/>
        </p:nvSpPr>
        <p:spPr>
          <a:xfrm>
            <a:off x="107142" y="824481"/>
            <a:ext cx="8975085" cy="523220"/>
          </a:xfrm>
          <a:prstGeom prst="rect">
            <a:avLst/>
          </a:prstGeom>
        </p:spPr>
        <p:txBody>
          <a:bodyPr wrap="square">
            <a:spAutoFit/>
          </a:bodyPr>
          <a:lstStyle/>
          <a:p>
            <a:r>
              <a:rPr lang="de-DE" sz="2800" b="1" dirty="0"/>
              <a:t>Netzausbaukosten in Zukunft wesentlich höher als bisher</a:t>
            </a:r>
          </a:p>
        </p:txBody>
      </p:sp>
      <p:sp>
        <p:nvSpPr>
          <p:cNvPr id="7" name="Rechteck 6"/>
          <p:cNvSpPr/>
          <p:nvPr/>
        </p:nvSpPr>
        <p:spPr>
          <a:xfrm>
            <a:off x="359532" y="2264584"/>
            <a:ext cx="2484276" cy="3724096"/>
          </a:xfrm>
          <a:prstGeom prst="rect">
            <a:avLst/>
          </a:prstGeom>
        </p:spPr>
        <p:txBody>
          <a:bodyPr wrap="square">
            <a:spAutoFit/>
          </a:bodyPr>
          <a:lstStyle/>
          <a:p>
            <a:r>
              <a:rPr lang="de-DE" sz="1800" b="1" dirty="0"/>
              <a:t>Die Kosten für den Netzausbau im Zeitraum 2024 bis 2045 betragen gemäß vorläufiger Schätzungen der Bundesnetzagentur mehr als 460 Mrd. Euro.</a:t>
            </a:r>
          </a:p>
          <a:p>
            <a:endParaRPr lang="de-DE" sz="1800" b="1" dirty="0"/>
          </a:p>
          <a:p>
            <a:r>
              <a:rPr lang="de-DE" sz="1800" b="1" dirty="0">
                <a:solidFill>
                  <a:srgbClr val="FF0000"/>
                </a:solidFill>
              </a:rPr>
              <a:t>Weitere Kostensteigerungen stehen im Raum</a:t>
            </a:r>
            <a:r>
              <a:rPr lang="de-DE" sz="2000" b="1" dirty="0">
                <a:solidFill>
                  <a:srgbClr val="FF0000"/>
                </a:solidFill>
              </a:rPr>
              <a:t>.</a:t>
            </a:r>
          </a:p>
        </p:txBody>
      </p:sp>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9C032C3E-0DD1-4F07-A207-B2D582DF94CC}"/>
              </a:ext>
            </a:extLst>
          </p:cNvPr>
          <p:cNvSpPr>
            <a:spLocks noGrp="1"/>
          </p:cNvSpPr>
          <p:nvPr>
            <p:ph type="sldNum" sz="quarter" idx="12"/>
          </p:nvPr>
        </p:nvSpPr>
        <p:spPr/>
        <p:txBody>
          <a:bodyPr/>
          <a:lstStyle/>
          <a:p>
            <a:pPr>
              <a:defRPr/>
            </a:pPr>
            <a:fld id="{1C2867A0-F623-427E-AB3E-7CA64D419047}" type="slidenum">
              <a:rPr lang="de-DE" altLang="de-DE" smtClean="0"/>
              <a:pPr>
                <a:defRPr/>
              </a:pPr>
              <a:t>272</a:t>
            </a:fld>
            <a:endParaRPr lang="de-DE" altLang="de-DE"/>
          </a:p>
        </p:txBody>
      </p:sp>
    </p:spTree>
    <p:extLst>
      <p:ext uri="{BB962C8B-B14F-4D97-AF65-F5344CB8AC3E}">
        <p14:creationId xmlns:p14="http://schemas.microsoft.com/office/powerpoint/2010/main" val="411376095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2"/>
          <a:stretch>
            <a:fillRect/>
          </a:stretch>
        </p:blipFill>
        <p:spPr>
          <a:xfrm>
            <a:off x="1043608" y="2348880"/>
            <a:ext cx="6718079" cy="3802877"/>
          </a:xfrm>
          <a:prstGeom prst="rect">
            <a:avLst/>
          </a:prstGeom>
        </p:spPr>
      </p:pic>
      <p:sp>
        <p:nvSpPr>
          <p:cNvPr id="7" name="Rechteck 6"/>
          <p:cNvSpPr/>
          <p:nvPr/>
        </p:nvSpPr>
        <p:spPr>
          <a:xfrm>
            <a:off x="323528" y="832416"/>
            <a:ext cx="8568952" cy="1292662"/>
          </a:xfrm>
          <a:prstGeom prst="rect">
            <a:avLst/>
          </a:prstGeom>
        </p:spPr>
        <p:txBody>
          <a:bodyPr wrap="square">
            <a:spAutoFit/>
          </a:bodyPr>
          <a:lstStyle/>
          <a:p>
            <a:pPr algn="ctr"/>
            <a:r>
              <a:rPr lang="de-DE" sz="2400" b="1" dirty="0"/>
              <a:t>Kosten für Netzengpassmanagement steigen</a:t>
            </a:r>
          </a:p>
          <a:p>
            <a:pPr algn="ctr"/>
            <a:endParaRPr lang="de-DE" sz="1800" b="1"/>
          </a:p>
          <a:p>
            <a:pPr algn="ctr"/>
            <a:r>
              <a:rPr lang="de-DE" sz="1800" b="1"/>
              <a:t>Im </a:t>
            </a:r>
            <a:r>
              <a:rPr lang="de-DE" sz="1800" b="1" dirty="0"/>
              <a:t>Jahr 2022 betrugen die Kosten 4,2 Mrd. Euro. Bis ins Jahr 2028 sollen sie auf 6,5 Mrd. Euro ansteigen – ein Vielfaches der früheren Werte.</a:t>
            </a:r>
          </a:p>
        </p:txBody>
      </p:sp>
      <p:sp>
        <p:nvSpPr>
          <p:cNvPr id="8" name="Fußzeilenplatzhalter 7"/>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A6E19ADC-9F17-41FB-840C-B3B8BAC73A19}"/>
              </a:ext>
            </a:extLst>
          </p:cNvPr>
          <p:cNvSpPr>
            <a:spLocks noGrp="1"/>
          </p:cNvSpPr>
          <p:nvPr>
            <p:ph type="sldNum" sz="quarter" idx="12"/>
          </p:nvPr>
        </p:nvSpPr>
        <p:spPr/>
        <p:txBody>
          <a:bodyPr/>
          <a:lstStyle/>
          <a:p>
            <a:pPr>
              <a:defRPr/>
            </a:pPr>
            <a:fld id="{1C2867A0-F623-427E-AB3E-7CA64D419047}" type="slidenum">
              <a:rPr lang="de-DE" altLang="de-DE" smtClean="0"/>
              <a:pPr>
                <a:defRPr/>
              </a:pPr>
              <a:t>273</a:t>
            </a:fld>
            <a:endParaRPr lang="de-DE" altLang="de-DE"/>
          </a:p>
        </p:txBody>
      </p:sp>
    </p:spTree>
    <p:extLst>
      <p:ext uri="{BB962C8B-B14F-4D97-AF65-F5344CB8AC3E}">
        <p14:creationId xmlns:p14="http://schemas.microsoft.com/office/powerpoint/2010/main" val="191278297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6" name="Grafik 5"/>
          <p:cNvPicPr>
            <a:picLocks noChangeAspect="1"/>
          </p:cNvPicPr>
          <p:nvPr/>
        </p:nvPicPr>
        <p:blipFill>
          <a:blip r:embed="rId2"/>
          <a:stretch>
            <a:fillRect/>
          </a:stretch>
        </p:blipFill>
        <p:spPr>
          <a:xfrm>
            <a:off x="3887924" y="1486737"/>
            <a:ext cx="4670477" cy="4507653"/>
          </a:xfrm>
          <a:prstGeom prst="rect">
            <a:avLst/>
          </a:prstGeom>
        </p:spPr>
      </p:pic>
      <p:sp>
        <p:nvSpPr>
          <p:cNvPr id="7" name="Rechteck 6"/>
          <p:cNvSpPr/>
          <p:nvPr/>
        </p:nvSpPr>
        <p:spPr>
          <a:xfrm>
            <a:off x="395535" y="853789"/>
            <a:ext cx="8313949" cy="769441"/>
          </a:xfrm>
          <a:prstGeom prst="rect">
            <a:avLst/>
          </a:prstGeom>
        </p:spPr>
        <p:txBody>
          <a:bodyPr wrap="square">
            <a:spAutoFit/>
          </a:bodyPr>
          <a:lstStyle/>
          <a:p>
            <a:r>
              <a:rPr lang="de-DE" sz="2800" b="1" dirty="0"/>
              <a:t>Schutzgüter bei der Umweltverträglichkeitsprüfung</a:t>
            </a:r>
          </a:p>
          <a:p>
            <a:r>
              <a:rPr lang="de-DE" dirty="0"/>
              <a:t>.</a:t>
            </a:r>
          </a:p>
        </p:txBody>
      </p:sp>
      <p:sp>
        <p:nvSpPr>
          <p:cNvPr id="8" name="Rechteck 7"/>
          <p:cNvSpPr/>
          <p:nvPr/>
        </p:nvSpPr>
        <p:spPr>
          <a:xfrm>
            <a:off x="400979" y="2025196"/>
            <a:ext cx="3078087" cy="3785652"/>
          </a:xfrm>
          <a:prstGeom prst="rect">
            <a:avLst/>
          </a:prstGeom>
        </p:spPr>
        <p:txBody>
          <a:bodyPr wrap="square">
            <a:spAutoFit/>
          </a:bodyPr>
          <a:lstStyle/>
          <a:p>
            <a:r>
              <a:rPr lang="de-DE" sz="2000" b="1" dirty="0"/>
              <a:t>Die Energiewende wirkt sich erheblich auf die Umwelt aus.</a:t>
            </a:r>
          </a:p>
          <a:p>
            <a:endParaRPr lang="de-DE" sz="2000" b="1" dirty="0"/>
          </a:p>
          <a:p>
            <a:r>
              <a:rPr lang="de-DE" sz="2000" b="1" dirty="0"/>
              <a:t>Bei Prüfung der Umweltverträglichkeit sind zahlreiche Schutzgüter zu berücksichtigen, zwischen denen auch Wechselwirkungen bestehen</a:t>
            </a:r>
          </a:p>
        </p:txBody>
      </p:sp>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sp>
        <p:nvSpPr>
          <p:cNvPr id="3" name="Foliennummernplatzhalter 2">
            <a:extLst>
              <a:ext uri="{FF2B5EF4-FFF2-40B4-BE49-F238E27FC236}">
                <a16:creationId xmlns:a16="http://schemas.microsoft.com/office/drawing/2014/main" id="{D47BDDCE-B410-40D5-BD61-EAA2967EC01F}"/>
              </a:ext>
            </a:extLst>
          </p:cNvPr>
          <p:cNvSpPr>
            <a:spLocks noGrp="1"/>
          </p:cNvSpPr>
          <p:nvPr>
            <p:ph type="sldNum" sz="quarter" idx="12"/>
          </p:nvPr>
        </p:nvSpPr>
        <p:spPr/>
        <p:txBody>
          <a:bodyPr/>
          <a:lstStyle/>
          <a:p>
            <a:pPr>
              <a:defRPr/>
            </a:pPr>
            <a:fld id="{1C2867A0-F623-427E-AB3E-7CA64D419047}" type="slidenum">
              <a:rPr lang="de-DE" altLang="de-DE" smtClean="0"/>
              <a:pPr>
                <a:defRPr/>
              </a:pPr>
              <a:t>274</a:t>
            </a:fld>
            <a:endParaRPr lang="de-DE" altLang="de-DE"/>
          </a:p>
        </p:txBody>
      </p:sp>
    </p:spTree>
    <p:extLst>
      <p:ext uri="{BB962C8B-B14F-4D97-AF65-F5344CB8AC3E}">
        <p14:creationId xmlns:p14="http://schemas.microsoft.com/office/powerpoint/2010/main" val="237652347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pic>
        <p:nvPicPr>
          <p:cNvPr id="3" name="Grafik 2"/>
          <p:cNvPicPr>
            <a:picLocks noChangeAspect="1"/>
          </p:cNvPicPr>
          <p:nvPr/>
        </p:nvPicPr>
        <p:blipFill>
          <a:blip r:embed="rId2"/>
          <a:stretch>
            <a:fillRect/>
          </a:stretch>
        </p:blipFill>
        <p:spPr>
          <a:xfrm>
            <a:off x="4247964" y="1484784"/>
            <a:ext cx="4663716" cy="4648040"/>
          </a:xfrm>
          <a:prstGeom prst="rect">
            <a:avLst/>
          </a:prstGeom>
        </p:spPr>
      </p:pic>
      <p:sp>
        <p:nvSpPr>
          <p:cNvPr id="6" name="Rechteck 5"/>
          <p:cNvSpPr/>
          <p:nvPr/>
        </p:nvSpPr>
        <p:spPr>
          <a:xfrm>
            <a:off x="888310" y="892338"/>
            <a:ext cx="7412750" cy="523220"/>
          </a:xfrm>
          <a:prstGeom prst="rect">
            <a:avLst/>
          </a:prstGeom>
        </p:spPr>
        <p:txBody>
          <a:bodyPr wrap="square">
            <a:spAutoFit/>
          </a:bodyPr>
          <a:lstStyle/>
          <a:p>
            <a:r>
              <a:rPr lang="de-DE" sz="2800" b="1" dirty="0"/>
              <a:t>Fokus des Monitorings nur auf das Klima</a:t>
            </a:r>
          </a:p>
        </p:txBody>
      </p:sp>
      <p:sp>
        <p:nvSpPr>
          <p:cNvPr id="7" name="Rechteck 6"/>
          <p:cNvSpPr/>
          <p:nvPr/>
        </p:nvSpPr>
        <p:spPr>
          <a:xfrm>
            <a:off x="395536" y="3032956"/>
            <a:ext cx="3600400" cy="2862322"/>
          </a:xfrm>
          <a:prstGeom prst="rect">
            <a:avLst/>
          </a:prstGeom>
        </p:spPr>
        <p:txBody>
          <a:bodyPr wrap="square">
            <a:spAutoFit/>
          </a:bodyPr>
          <a:lstStyle/>
          <a:p>
            <a:r>
              <a:rPr lang="de-DE" sz="2000" b="1" dirty="0"/>
              <a:t>Die Energiewende trägt zum Klimaschutz bei, wirkt aber auch vielfältig auf andere Schutzgüter. </a:t>
            </a:r>
          </a:p>
          <a:p>
            <a:endParaRPr lang="de-DE" sz="2000" b="1" dirty="0"/>
          </a:p>
          <a:p>
            <a:r>
              <a:rPr lang="de-DE" sz="2000" b="1" dirty="0">
                <a:solidFill>
                  <a:srgbClr val="FF0000"/>
                </a:solidFill>
              </a:rPr>
              <a:t>Um die Wirkungen differenziert zu bewerten, fehlt ein wissenschaftliches Monitoring.</a:t>
            </a:r>
          </a:p>
        </p:txBody>
      </p:sp>
      <p:sp>
        <p:nvSpPr>
          <p:cNvPr id="9" name="Fußzeilenplatzhalter 8"/>
          <p:cNvSpPr>
            <a:spLocks noGrp="1"/>
          </p:cNvSpPr>
          <p:nvPr>
            <p:ph type="ftr" sz="quarter" idx="11"/>
          </p:nvPr>
        </p:nvSpPr>
        <p:spPr/>
        <p:txBody>
          <a:bodyPr/>
          <a:lstStyle/>
          <a:p>
            <a:pPr>
              <a:defRPr/>
            </a:pPr>
            <a:r>
              <a:rPr lang="de-DE" altLang="de-DE"/>
              <a:t>Konferenz des Schiller-Instituts in Berlin am 30.-31.05.2026                                                                                </a:t>
            </a:r>
          </a:p>
        </p:txBody>
      </p:sp>
      <p:sp>
        <p:nvSpPr>
          <p:cNvPr id="8" name="Rechteck 7"/>
          <p:cNvSpPr/>
          <p:nvPr/>
        </p:nvSpPr>
        <p:spPr>
          <a:xfrm>
            <a:off x="5148064" y="2117096"/>
            <a:ext cx="3291029" cy="338554"/>
          </a:xfrm>
          <a:prstGeom prst="rect">
            <a:avLst/>
          </a:prstGeom>
        </p:spPr>
        <p:txBody>
          <a:bodyPr wrap="none">
            <a:spAutoFit/>
          </a:bodyPr>
          <a:lstStyle/>
          <a:p>
            <a:pPr marL="342900" indent="-342900">
              <a:buFont typeface="Arial" panose="020B0604020202020204" pitchFamily="34" charset="0"/>
              <a:buChar char="•"/>
            </a:pPr>
            <a:r>
              <a:rPr lang="de-DE" b="1" dirty="0"/>
              <a:t>Biogasanlagen, Tank und Teller</a:t>
            </a:r>
          </a:p>
        </p:txBody>
      </p:sp>
      <p:sp>
        <p:nvSpPr>
          <p:cNvPr id="4" name="Foliennummernplatzhalter 3">
            <a:extLst>
              <a:ext uri="{FF2B5EF4-FFF2-40B4-BE49-F238E27FC236}">
                <a16:creationId xmlns:a16="http://schemas.microsoft.com/office/drawing/2014/main" id="{EF11BFC0-2ACB-4498-856F-9665F31D4183}"/>
              </a:ext>
            </a:extLst>
          </p:cNvPr>
          <p:cNvSpPr>
            <a:spLocks noGrp="1"/>
          </p:cNvSpPr>
          <p:nvPr>
            <p:ph type="sldNum" sz="quarter" idx="12"/>
          </p:nvPr>
        </p:nvSpPr>
        <p:spPr/>
        <p:txBody>
          <a:bodyPr/>
          <a:lstStyle/>
          <a:p>
            <a:pPr>
              <a:defRPr/>
            </a:pPr>
            <a:fld id="{1C2867A0-F623-427E-AB3E-7CA64D419047}" type="slidenum">
              <a:rPr lang="de-DE" altLang="de-DE" smtClean="0"/>
              <a:pPr>
                <a:defRPr/>
              </a:pPr>
              <a:t>275</a:t>
            </a:fld>
            <a:endParaRPr lang="de-DE" altLang="de-DE"/>
          </a:p>
        </p:txBody>
      </p:sp>
    </p:spTree>
    <p:extLst>
      <p:ext uri="{BB962C8B-B14F-4D97-AF65-F5344CB8AC3E}">
        <p14:creationId xmlns:p14="http://schemas.microsoft.com/office/powerpoint/2010/main" val="202915261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238201" y="582136"/>
            <a:ext cx="8712968" cy="5663089"/>
          </a:xfrm>
          <a:prstGeom prst="rect">
            <a:avLst/>
          </a:prstGeom>
        </p:spPr>
        <p:txBody>
          <a:bodyPr wrap="square">
            <a:spAutoFit/>
          </a:bodyPr>
          <a:lstStyle/>
          <a:p>
            <a:pPr algn="ctr"/>
            <a:r>
              <a:rPr lang="de-DE" sz="3600" b="1" dirty="0">
                <a:solidFill>
                  <a:srgbClr val="000000"/>
                </a:solidFill>
                <a:latin typeface="Calibri" panose="020F0502020204030204" pitchFamily="34" charset="0"/>
              </a:rPr>
              <a:t>Worum geht es?</a:t>
            </a:r>
          </a:p>
          <a:p>
            <a:pPr algn="ctr"/>
            <a:r>
              <a:rPr lang="de-DE" sz="1800" dirty="0">
                <a:solidFill>
                  <a:srgbClr val="000000"/>
                </a:solidFill>
                <a:latin typeface="Calibri" panose="020F0502020204030204" pitchFamily="34" charset="0"/>
              </a:rPr>
              <a:t> </a:t>
            </a:r>
          </a:p>
          <a:p>
            <a:pPr algn="ctr"/>
            <a:r>
              <a:rPr lang="de-DE" sz="1800" b="1" dirty="0">
                <a:solidFill>
                  <a:srgbClr val="000000"/>
                </a:solidFill>
                <a:latin typeface="Calibri" panose="020F0502020204030204" pitchFamily="34" charset="0"/>
              </a:rPr>
              <a:t>Die Energiewende im Bereich Strom ist von herausragender Bedeutung für den Klimaschutz. Jedoch hinkt die Bundesregierung ihren Zielen beim Ausbau erneuerbarer Energien sowie hinreichend gesicherter, steuerbarer Kraftwerksleistung hinterher. </a:t>
            </a:r>
          </a:p>
          <a:p>
            <a:pPr algn="ctr"/>
            <a:endParaRPr lang="de-DE" sz="1800" dirty="0">
              <a:solidFill>
                <a:srgbClr val="000000"/>
              </a:solidFill>
              <a:latin typeface="Calibri" panose="020F0502020204030204" pitchFamily="34" charset="0"/>
            </a:endParaRPr>
          </a:p>
          <a:p>
            <a:pPr algn="ctr"/>
            <a:r>
              <a:rPr lang="de-DE" sz="3600" b="1" dirty="0">
                <a:solidFill>
                  <a:srgbClr val="FF0000"/>
                </a:solidFill>
                <a:latin typeface="Calibri" panose="020F0502020204030204" pitchFamily="34" charset="0"/>
              </a:rPr>
              <a:t>Die Versorgungssicherheit ist gefährdet, der Strom ist teuer und Auswirkungen der Energiewende auf Landschaft, Natur und Umwelt kann die Bundesregierung nicht umfassend bewerten. </a:t>
            </a:r>
          </a:p>
          <a:p>
            <a:pPr algn="ctr"/>
            <a:endParaRPr lang="de-DE" b="1" dirty="0">
              <a:solidFill>
                <a:srgbClr val="FF0000"/>
              </a:solidFill>
              <a:latin typeface="Calibri" panose="020F0502020204030204" pitchFamily="34" charset="0"/>
            </a:endParaRPr>
          </a:p>
          <a:p>
            <a:pPr algn="ctr"/>
            <a:r>
              <a:rPr lang="de-DE" sz="2000" b="1" dirty="0">
                <a:solidFill>
                  <a:srgbClr val="000000"/>
                </a:solidFill>
                <a:latin typeface="Calibri" panose="020F0502020204030204" pitchFamily="34" charset="0"/>
              </a:rPr>
              <a:t>Dies birgt erhebliche Risiken für den Wirtschaftsstandort Deutschland sowie die Akzeptanz der Energiewende in der Bevölkerung. </a:t>
            </a:r>
            <a:endParaRPr lang="de-DE" sz="2000" b="1"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09511ABF-7EC1-4FD0-B419-0CFA698A6CD0}"/>
              </a:ext>
            </a:extLst>
          </p:cNvPr>
          <p:cNvSpPr>
            <a:spLocks noGrp="1"/>
          </p:cNvSpPr>
          <p:nvPr>
            <p:ph type="sldNum" sz="quarter" idx="12"/>
          </p:nvPr>
        </p:nvSpPr>
        <p:spPr/>
        <p:txBody>
          <a:bodyPr/>
          <a:lstStyle/>
          <a:p>
            <a:pPr>
              <a:defRPr/>
            </a:pPr>
            <a:fld id="{1C2867A0-F623-427E-AB3E-7CA64D419047}" type="slidenum">
              <a:rPr lang="de-DE" altLang="de-DE" smtClean="0"/>
              <a:pPr>
                <a:defRPr/>
              </a:pPr>
              <a:t>276</a:t>
            </a:fld>
            <a:endParaRPr lang="de-DE" altLang="de-DE"/>
          </a:p>
        </p:txBody>
      </p:sp>
    </p:spTree>
    <p:extLst>
      <p:ext uri="{BB962C8B-B14F-4D97-AF65-F5344CB8AC3E}">
        <p14:creationId xmlns:p14="http://schemas.microsoft.com/office/powerpoint/2010/main" val="1186785309"/>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323528" y="908720"/>
            <a:ext cx="8244916" cy="5201424"/>
          </a:xfrm>
          <a:prstGeom prst="rect">
            <a:avLst/>
          </a:prstGeom>
        </p:spPr>
        <p:txBody>
          <a:bodyPr wrap="square">
            <a:spAutoFit/>
          </a:bodyPr>
          <a:lstStyle/>
          <a:p>
            <a:pPr algn="ctr"/>
            <a:r>
              <a:rPr lang="de-DE" sz="3600" b="1" dirty="0">
                <a:solidFill>
                  <a:srgbClr val="000000"/>
                </a:solidFill>
                <a:latin typeface="Calibri" panose="020F0502020204030204" pitchFamily="34" charset="0"/>
              </a:rPr>
              <a:t>Fazit und Empfehlungen </a:t>
            </a:r>
          </a:p>
          <a:p>
            <a:pPr algn="ctr"/>
            <a:endParaRPr lang="de-DE" dirty="0">
              <a:solidFill>
                <a:srgbClr val="000000"/>
              </a:solidFill>
              <a:latin typeface="Calibri" panose="020F0502020204030204" pitchFamily="34" charset="0"/>
            </a:endParaRPr>
          </a:p>
          <a:p>
            <a:pPr algn="ctr"/>
            <a:r>
              <a:rPr lang="de-DE" sz="4000" b="1" dirty="0">
                <a:solidFill>
                  <a:srgbClr val="FF0000"/>
                </a:solidFill>
                <a:latin typeface="Calibri" panose="020F0502020204030204" pitchFamily="34" charset="0"/>
              </a:rPr>
              <a:t>Es bestehen erhebliche Risiken für die Versorgungssicherheit mit Strom. </a:t>
            </a:r>
            <a:endParaRPr lang="de-DE" sz="3600" b="1" dirty="0">
              <a:solidFill>
                <a:srgbClr val="000000"/>
              </a:solidFill>
              <a:latin typeface="Calibri" panose="020F0502020204030204" pitchFamily="34" charset="0"/>
            </a:endParaRPr>
          </a:p>
          <a:p>
            <a:pPr algn="ctr"/>
            <a:endParaRPr lang="de-DE" sz="2000" b="1" dirty="0">
              <a:solidFill>
                <a:srgbClr val="000000"/>
              </a:solidFill>
              <a:latin typeface="Calibri" panose="020F0502020204030204" pitchFamily="34" charset="0"/>
            </a:endParaRPr>
          </a:p>
          <a:p>
            <a:pPr algn="ctr"/>
            <a:r>
              <a:rPr lang="de-DE" sz="2000" b="1" dirty="0">
                <a:solidFill>
                  <a:srgbClr val="000000"/>
                </a:solidFill>
                <a:latin typeface="Calibri" panose="020F0502020204030204" pitchFamily="34" charset="0"/>
              </a:rPr>
              <a:t>Parallel zu den Verzögerungen beim Netzausbau droht zum Ende dieses Jahrzehnts eine erhebliche Kapazitätslücke erneuerbarer sowie emissionsarmer gesicherter, steuerbarer Kraftwerksleistung.</a:t>
            </a:r>
          </a:p>
          <a:p>
            <a:pPr algn="ctr"/>
            <a:endParaRPr lang="de-DE" sz="2000" b="1" dirty="0">
              <a:solidFill>
                <a:srgbClr val="000000"/>
              </a:solidFill>
              <a:latin typeface="Calibri" panose="020F0502020204030204" pitchFamily="34" charset="0"/>
            </a:endParaRPr>
          </a:p>
          <a:p>
            <a:pPr algn="ctr"/>
            <a:r>
              <a:rPr lang="de-DE" sz="2000" b="1" dirty="0">
                <a:solidFill>
                  <a:srgbClr val="000000"/>
                </a:solidFill>
                <a:latin typeface="Calibri" panose="020F0502020204030204" pitchFamily="34" charset="0"/>
              </a:rPr>
              <a:t>Zur Vermeidung von Versorgungsengpässen müssten dann Kohlekraftwerke weiter betrieben werden. Der angestrebte vorgezogene Kohleausstieg bis zum Jahr 2030 erscheint damit fraglich. Dies wird auch durch aktuelle Entscheidungen der </a:t>
            </a:r>
            <a:r>
              <a:rPr lang="de-DE" sz="2000" b="1" dirty="0" err="1">
                <a:solidFill>
                  <a:srgbClr val="000000"/>
                </a:solidFill>
                <a:latin typeface="Calibri" panose="020F0502020204030204" pitchFamily="34" charset="0"/>
              </a:rPr>
              <a:t>BNetzA</a:t>
            </a:r>
            <a:r>
              <a:rPr lang="de-DE" sz="2000" b="1" dirty="0">
                <a:solidFill>
                  <a:srgbClr val="000000"/>
                </a:solidFill>
                <a:latin typeface="Calibri" panose="020F0502020204030204" pitchFamily="34" charset="0"/>
              </a:rPr>
              <a:t> unterstrichen,</a:t>
            </a:r>
          </a:p>
          <a:p>
            <a:pPr algn="ctr"/>
            <a:r>
              <a:rPr lang="de-DE" sz="2000" b="1" dirty="0">
                <a:solidFill>
                  <a:srgbClr val="000000"/>
                </a:solidFill>
                <a:latin typeface="Calibri" panose="020F0502020204030204" pitchFamily="34" charset="0"/>
              </a:rPr>
              <a:t>die Abschaltung von Kohlekraftwerken vor April 2031 zu untersagen</a:t>
            </a:r>
            <a:endParaRPr lang="de-DE" sz="2000" b="1" dirty="0"/>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8BCB5E1C-5E51-482C-887E-42404303EFFA}"/>
              </a:ext>
            </a:extLst>
          </p:cNvPr>
          <p:cNvSpPr>
            <a:spLocks noGrp="1"/>
          </p:cNvSpPr>
          <p:nvPr>
            <p:ph type="sldNum" sz="quarter" idx="12"/>
          </p:nvPr>
        </p:nvSpPr>
        <p:spPr/>
        <p:txBody>
          <a:bodyPr/>
          <a:lstStyle/>
          <a:p>
            <a:pPr>
              <a:defRPr/>
            </a:pPr>
            <a:fld id="{1C2867A0-F623-427E-AB3E-7CA64D419047}" type="slidenum">
              <a:rPr lang="de-DE" altLang="de-DE" smtClean="0"/>
              <a:pPr>
                <a:defRPr/>
              </a:pPr>
              <a:t>277</a:t>
            </a:fld>
            <a:endParaRPr lang="de-DE" altLang="de-DE"/>
          </a:p>
        </p:txBody>
      </p:sp>
    </p:spTree>
    <p:extLst>
      <p:ext uri="{BB962C8B-B14F-4D97-AF65-F5344CB8AC3E}">
        <p14:creationId xmlns:p14="http://schemas.microsoft.com/office/powerpoint/2010/main" val="117730409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359532" y="1444438"/>
            <a:ext cx="8424936" cy="4339650"/>
          </a:xfrm>
          <a:prstGeom prst="rect">
            <a:avLst/>
          </a:prstGeom>
        </p:spPr>
        <p:txBody>
          <a:bodyPr wrap="square">
            <a:spAutoFit/>
          </a:bodyPr>
          <a:lstStyle/>
          <a:p>
            <a:pPr algn="ctr"/>
            <a:r>
              <a:rPr lang="de-DE" sz="3600" b="1" dirty="0">
                <a:solidFill>
                  <a:srgbClr val="000000"/>
                </a:solidFill>
                <a:latin typeface="Calibri" panose="020F0502020204030204" pitchFamily="34" charset="0"/>
              </a:rPr>
              <a:t>Gesamtbewertung und Ausblick </a:t>
            </a:r>
          </a:p>
          <a:p>
            <a:pPr algn="ctr"/>
            <a:endParaRPr lang="de-DE" dirty="0">
              <a:solidFill>
                <a:srgbClr val="000000"/>
              </a:solidFill>
              <a:latin typeface="Calibri" panose="020F0502020204030204" pitchFamily="34" charset="0"/>
            </a:endParaRPr>
          </a:p>
          <a:p>
            <a:pPr algn="ctr"/>
            <a:r>
              <a:rPr lang="de-DE" sz="2400" b="1" dirty="0">
                <a:solidFill>
                  <a:srgbClr val="000000"/>
                </a:solidFill>
                <a:latin typeface="Calibri" panose="020F0502020204030204" pitchFamily="34" charset="0"/>
              </a:rPr>
              <a:t>Die Energiewende im Bereich Stromversorgung ist – auch angesichts der angestrebten Elektrifizierung von Industrieprozessen, des Verkehrs sowie der Wärmeerzeugung – von herausragender Bedeutung, um die nationalen und europäischen Klimaschutzziele zu erreichen.</a:t>
            </a:r>
          </a:p>
          <a:p>
            <a:pPr algn="ctr"/>
            <a:endParaRPr lang="de-DE" sz="2400" b="1" dirty="0">
              <a:solidFill>
                <a:srgbClr val="000000"/>
              </a:solidFill>
              <a:latin typeface="Calibri" panose="020F0502020204030204" pitchFamily="34" charset="0"/>
            </a:endParaRPr>
          </a:p>
          <a:p>
            <a:pPr algn="ctr"/>
            <a:r>
              <a:rPr lang="de-DE" sz="4000" b="1" dirty="0">
                <a:solidFill>
                  <a:srgbClr val="FF0000"/>
                </a:solidFill>
                <a:latin typeface="Calibri" panose="020F0502020204030204" pitchFamily="34" charset="0"/>
              </a:rPr>
              <a:t>Die Stromversorgung muss sicher, bezahlbar und umweltverträglich sein </a:t>
            </a:r>
            <a:endParaRPr lang="de-DE" sz="4000" b="1" dirty="0">
              <a:solidFill>
                <a:srgbClr val="FF0000"/>
              </a:solidFill>
            </a:endParaRPr>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2BF0E997-40FD-481D-948E-1CE0B3448BFE}"/>
              </a:ext>
            </a:extLst>
          </p:cNvPr>
          <p:cNvSpPr>
            <a:spLocks noGrp="1"/>
          </p:cNvSpPr>
          <p:nvPr>
            <p:ph type="sldNum" sz="quarter" idx="12"/>
          </p:nvPr>
        </p:nvSpPr>
        <p:spPr/>
        <p:txBody>
          <a:bodyPr/>
          <a:lstStyle/>
          <a:p>
            <a:pPr>
              <a:defRPr/>
            </a:pPr>
            <a:fld id="{1C2867A0-F623-427E-AB3E-7CA64D419047}" type="slidenum">
              <a:rPr lang="de-DE" altLang="de-DE" smtClean="0"/>
              <a:pPr>
                <a:defRPr/>
              </a:pPr>
              <a:t>278</a:t>
            </a:fld>
            <a:endParaRPr lang="de-DE" altLang="de-DE"/>
          </a:p>
        </p:txBody>
      </p:sp>
    </p:spTree>
    <p:extLst>
      <p:ext uri="{BB962C8B-B14F-4D97-AF65-F5344CB8AC3E}">
        <p14:creationId xmlns:p14="http://schemas.microsoft.com/office/powerpoint/2010/main" val="403719844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9885" y="64235"/>
            <a:ext cx="8229600" cy="549734"/>
          </a:xfrm>
        </p:spPr>
        <p:txBody>
          <a:bodyPr/>
          <a:lstStyle/>
          <a:p>
            <a:r>
              <a:rPr lang="de-DE" dirty="0"/>
              <a:t>Bericht Bundesrechnungshof </a:t>
            </a:r>
            <a:r>
              <a:rPr lang="de-DE" sz="1600" dirty="0"/>
              <a:t>07.März 2024</a:t>
            </a:r>
            <a:r>
              <a:rPr lang="de-DE" dirty="0"/>
              <a:t> </a:t>
            </a:r>
            <a:endParaRPr lang="de-DE" sz="1800" dirty="0"/>
          </a:p>
        </p:txBody>
      </p:sp>
      <p:sp>
        <p:nvSpPr>
          <p:cNvPr id="3" name="Rechteck 2"/>
          <p:cNvSpPr/>
          <p:nvPr/>
        </p:nvSpPr>
        <p:spPr>
          <a:xfrm>
            <a:off x="359532" y="1444438"/>
            <a:ext cx="8424936" cy="4524315"/>
          </a:xfrm>
          <a:prstGeom prst="rect">
            <a:avLst/>
          </a:prstGeom>
        </p:spPr>
        <p:txBody>
          <a:bodyPr wrap="square">
            <a:spAutoFit/>
          </a:bodyPr>
          <a:lstStyle/>
          <a:p>
            <a:pPr algn="ctr"/>
            <a:r>
              <a:rPr lang="de-DE" sz="4400" b="1" dirty="0">
                <a:solidFill>
                  <a:srgbClr val="000000"/>
                </a:solidFill>
                <a:latin typeface="Calibri" panose="020F0502020204030204" pitchFamily="34" charset="0"/>
              </a:rPr>
              <a:t>Gesamtbewertung und Ausblick </a:t>
            </a:r>
          </a:p>
          <a:p>
            <a:pPr algn="ctr"/>
            <a:endParaRPr lang="de-DE" sz="2800" b="1" dirty="0">
              <a:solidFill>
                <a:srgbClr val="000000"/>
              </a:solidFill>
              <a:latin typeface="Calibri" panose="020F0502020204030204" pitchFamily="34" charset="0"/>
            </a:endParaRPr>
          </a:p>
          <a:p>
            <a:pPr algn="ctr"/>
            <a:r>
              <a:rPr lang="de-DE" sz="7200" b="1" dirty="0">
                <a:solidFill>
                  <a:srgbClr val="FF0000"/>
                </a:solidFill>
                <a:latin typeface="Calibri" panose="020F0502020204030204" pitchFamily="34" charset="0"/>
              </a:rPr>
              <a:t>Die Stromversorgung muss sicher und bezahlbar sein</a:t>
            </a:r>
            <a:r>
              <a:rPr lang="de-DE" sz="4400" b="1" dirty="0">
                <a:solidFill>
                  <a:srgbClr val="FF0000"/>
                </a:solidFill>
                <a:latin typeface="Calibri" panose="020F0502020204030204" pitchFamily="34" charset="0"/>
              </a:rPr>
              <a:t> </a:t>
            </a:r>
            <a:endParaRPr lang="de-DE" sz="4400" b="1" dirty="0">
              <a:solidFill>
                <a:srgbClr val="FF0000"/>
              </a:solidFill>
            </a:endParaRPr>
          </a:p>
        </p:txBody>
      </p:sp>
      <p:sp>
        <p:nvSpPr>
          <p:cNvPr id="7" name="Fußzeilenplatzhalter 6"/>
          <p:cNvSpPr>
            <a:spLocks noGrp="1"/>
          </p:cNvSpPr>
          <p:nvPr>
            <p:ph type="ftr" sz="quarter" idx="11"/>
          </p:nvPr>
        </p:nvSpPr>
        <p:spPr/>
        <p:txBody>
          <a:bodyPr/>
          <a:lstStyle/>
          <a:p>
            <a:pPr>
              <a:defRPr/>
            </a:pPr>
            <a:r>
              <a:rPr lang="de-DE" altLang="de-DE"/>
              <a:t>Konferenz des Schiller-Instituts in Berlin am 30.-31.05.2026                                                                                </a:t>
            </a:r>
          </a:p>
        </p:txBody>
      </p:sp>
      <p:sp>
        <p:nvSpPr>
          <p:cNvPr id="4" name="Foliennummernplatzhalter 3">
            <a:extLst>
              <a:ext uri="{FF2B5EF4-FFF2-40B4-BE49-F238E27FC236}">
                <a16:creationId xmlns:a16="http://schemas.microsoft.com/office/drawing/2014/main" id="{267B4ABC-360C-47C5-8F9C-78A85C43D2E4}"/>
              </a:ext>
            </a:extLst>
          </p:cNvPr>
          <p:cNvSpPr>
            <a:spLocks noGrp="1"/>
          </p:cNvSpPr>
          <p:nvPr>
            <p:ph type="sldNum" sz="quarter" idx="12"/>
          </p:nvPr>
        </p:nvSpPr>
        <p:spPr/>
        <p:txBody>
          <a:bodyPr/>
          <a:lstStyle/>
          <a:p>
            <a:pPr>
              <a:defRPr/>
            </a:pPr>
            <a:fld id="{1C2867A0-F623-427E-AB3E-7CA64D419047}" type="slidenum">
              <a:rPr lang="de-DE" altLang="de-DE" smtClean="0"/>
              <a:pPr>
                <a:defRPr/>
              </a:pPr>
              <a:t>279</a:t>
            </a:fld>
            <a:endParaRPr lang="de-DE" altLang="de-DE"/>
          </a:p>
        </p:txBody>
      </p:sp>
    </p:spTree>
    <p:extLst>
      <p:ext uri="{BB962C8B-B14F-4D97-AF65-F5344CB8AC3E}">
        <p14:creationId xmlns:p14="http://schemas.microsoft.com/office/powerpoint/2010/main" val="3421511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925896" y="779244"/>
            <a:ext cx="7329584" cy="5500640"/>
          </a:xfrm>
          <a:prstGeom prst="rect">
            <a:avLst/>
          </a:prstGeom>
        </p:spPr>
      </p:pic>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Naturzerstörung für ein Windrad in </a:t>
            </a:r>
            <a:r>
              <a:rPr lang="de-DE" sz="3200" b="1" dirty="0" err="1">
                <a:solidFill>
                  <a:schemeClr val="tx1"/>
                </a:solidFill>
                <a:latin typeface="Times New Roman" panose="02020603050405020304" pitchFamily="18" charset="0"/>
                <a:cs typeface="Times New Roman" panose="02020603050405020304" pitchFamily="18" charset="0"/>
              </a:rPr>
              <a:t>Schapbach</a:t>
            </a:r>
            <a:endParaRPr lang="de-DE" sz="3200" b="1" dirty="0">
              <a:solidFill>
                <a:schemeClr val="tx1"/>
              </a:solidFill>
              <a:latin typeface="Times New Roman" panose="02020603050405020304" pitchFamily="18" charset="0"/>
              <a:cs typeface="Times New Roman" panose="02020603050405020304" pitchFamily="18" charset="0"/>
            </a:endParaRP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sp>
        <p:nvSpPr>
          <p:cNvPr id="5" name="Foliennummernplatzhalter 4">
            <a:extLst>
              <a:ext uri="{FF2B5EF4-FFF2-40B4-BE49-F238E27FC236}">
                <a16:creationId xmlns:a16="http://schemas.microsoft.com/office/drawing/2014/main" id="{98571212-5276-49FB-9160-15ED301673D4}"/>
              </a:ext>
            </a:extLst>
          </p:cNvPr>
          <p:cNvSpPr>
            <a:spLocks noGrp="1"/>
          </p:cNvSpPr>
          <p:nvPr>
            <p:ph type="sldNum" sz="quarter" idx="12"/>
          </p:nvPr>
        </p:nvSpPr>
        <p:spPr/>
        <p:txBody>
          <a:bodyPr/>
          <a:lstStyle/>
          <a:p>
            <a:pPr>
              <a:defRPr/>
            </a:pPr>
            <a:fld id="{1C2867A0-F623-427E-AB3E-7CA64D419047}" type="slidenum">
              <a:rPr lang="de-DE" altLang="de-DE" smtClean="0"/>
              <a:pPr>
                <a:defRPr/>
              </a:pPr>
              <a:t>280</a:t>
            </a:fld>
            <a:endParaRPr lang="de-DE" altLang="de-DE"/>
          </a:p>
        </p:txBody>
      </p:sp>
    </p:spTree>
    <p:extLst>
      <p:ext uri="{BB962C8B-B14F-4D97-AF65-F5344CB8AC3E}">
        <p14:creationId xmlns:p14="http://schemas.microsoft.com/office/powerpoint/2010/main" val="2863776197"/>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Windanlagen im Rhein-Hunsrückkreis</a:t>
            </a: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pic>
        <p:nvPicPr>
          <p:cNvPr id="6" name="Grafik 5"/>
          <p:cNvPicPr>
            <a:picLocks noChangeAspect="1"/>
          </p:cNvPicPr>
          <p:nvPr/>
        </p:nvPicPr>
        <p:blipFill>
          <a:blip r:embed="rId2"/>
          <a:stretch>
            <a:fillRect/>
          </a:stretch>
        </p:blipFill>
        <p:spPr>
          <a:xfrm>
            <a:off x="947737" y="890587"/>
            <a:ext cx="7248525" cy="5076825"/>
          </a:xfrm>
          <a:prstGeom prst="rect">
            <a:avLst/>
          </a:prstGeom>
        </p:spPr>
      </p:pic>
      <p:sp>
        <p:nvSpPr>
          <p:cNvPr id="3" name="Foliennummernplatzhalter 2">
            <a:extLst>
              <a:ext uri="{FF2B5EF4-FFF2-40B4-BE49-F238E27FC236}">
                <a16:creationId xmlns:a16="http://schemas.microsoft.com/office/drawing/2014/main" id="{4005D1D0-727E-4AA9-A418-18DE1582B732}"/>
              </a:ext>
            </a:extLst>
          </p:cNvPr>
          <p:cNvSpPr>
            <a:spLocks noGrp="1"/>
          </p:cNvSpPr>
          <p:nvPr>
            <p:ph type="sldNum" sz="quarter" idx="12"/>
          </p:nvPr>
        </p:nvSpPr>
        <p:spPr/>
        <p:txBody>
          <a:bodyPr/>
          <a:lstStyle/>
          <a:p>
            <a:pPr>
              <a:defRPr/>
            </a:pPr>
            <a:fld id="{1C2867A0-F623-427E-AB3E-7CA64D419047}" type="slidenum">
              <a:rPr lang="de-DE" altLang="de-DE" smtClean="0"/>
              <a:pPr>
                <a:defRPr/>
              </a:pPr>
              <a:t>281</a:t>
            </a:fld>
            <a:endParaRPr lang="de-DE" altLang="de-DE"/>
          </a:p>
        </p:txBody>
      </p:sp>
    </p:spTree>
    <p:extLst>
      <p:ext uri="{BB962C8B-B14F-4D97-AF65-F5344CB8AC3E}">
        <p14:creationId xmlns:p14="http://schemas.microsoft.com/office/powerpoint/2010/main" val="137587540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Geplante Windanlagen im Odenwald</a:t>
            </a: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pic>
        <p:nvPicPr>
          <p:cNvPr id="7" name="Grafik 6"/>
          <p:cNvPicPr>
            <a:picLocks noChangeAspect="1"/>
          </p:cNvPicPr>
          <p:nvPr/>
        </p:nvPicPr>
        <p:blipFill>
          <a:blip r:embed="rId2"/>
          <a:stretch>
            <a:fillRect/>
          </a:stretch>
        </p:blipFill>
        <p:spPr>
          <a:xfrm>
            <a:off x="215516" y="1052736"/>
            <a:ext cx="8665788" cy="4422811"/>
          </a:xfrm>
          <a:prstGeom prst="rect">
            <a:avLst/>
          </a:prstGeom>
        </p:spPr>
      </p:pic>
      <p:sp>
        <p:nvSpPr>
          <p:cNvPr id="3" name="Foliennummernplatzhalter 2">
            <a:extLst>
              <a:ext uri="{FF2B5EF4-FFF2-40B4-BE49-F238E27FC236}">
                <a16:creationId xmlns:a16="http://schemas.microsoft.com/office/drawing/2014/main" id="{65713BF9-3C01-46C0-9E3F-9C9568D6D03C}"/>
              </a:ext>
            </a:extLst>
          </p:cNvPr>
          <p:cNvSpPr>
            <a:spLocks noGrp="1"/>
          </p:cNvSpPr>
          <p:nvPr>
            <p:ph type="sldNum" sz="quarter" idx="12"/>
          </p:nvPr>
        </p:nvSpPr>
        <p:spPr/>
        <p:txBody>
          <a:bodyPr/>
          <a:lstStyle/>
          <a:p>
            <a:pPr>
              <a:defRPr/>
            </a:pPr>
            <a:fld id="{1C2867A0-F623-427E-AB3E-7CA64D419047}" type="slidenum">
              <a:rPr lang="de-DE" altLang="de-DE" smtClean="0"/>
              <a:pPr>
                <a:defRPr/>
              </a:pPr>
              <a:t>282</a:t>
            </a:fld>
            <a:endParaRPr lang="de-DE" altLang="de-DE"/>
          </a:p>
        </p:txBody>
      </p:sp>
    </p:spTree>
    <p:extLst>
      <p:ext uri="{BB962C8B-B14F-4D97-AF65-F5344CB8AC3E}">
        <p14:creationId xmlns:p14="http://schemas.microsoft.com/office/powerpoint/2010/main" val="301311503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stretch>
            <a:fillRect/>
          </a:stretch>
        </p:blipFill>
        <p:spPr>
          <a:xfrm>
            <a:off x="204281" y="97277"/>
            <a:ext cx="8793805" cy="6107271"/>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281" y="110581"/>
            <a:ext cx="8790273" cy="5916178"/>
          </a:xfrm>
          <a:prstGeom prst="rect">
            <a:avLst/>
          </a:prstGeom>
        </p:spPr>
      </p:pic>
      <p:sp>
        <p:nvSpPr>
          <p:cNvPr id="9" name="Rechteck 8"/>
          <p:cNvSpPr/>
          <p:nvPr/>
        </p:nvSpPr>
        <p:spPr>
          <a:xfrm rot="20707662">
            <a:off x="444984" y="2790896"/>
            <a:ext cx="8312397" cy="1107996"/>
          </a:xfrm>
          <a:prstGeom prst="rect">
            <a:avLst/>
          </a:prstGeom>
          <a:noFill/>
        </p:spPr>
        <p:txBody>
          <a:bodyPr wrap="square" lIns="91440" tIns="45720" rIns="91440" bIns="45720">
            <a:spAutoFit/>
          </a:bodyPr>
          <a:lstStyle/>
          <a:p>
            <a:pPr algn="ctr"/>
            <a:r>
              <a:rPr lang="de-DE" sz="6600" b="1" dirty="0">
                <a:ln w="22225">
                  <a:solidFill>
                    <a:schemeClr val="accent2"/>
                  </a:solidFill>
                  <a:prstDash val="solid"/>
                </a:ln>
                <a:solidFill>
                  <a:schemeClr val="accent2">
                    <a:lumMod val="40000"/>
                    <a:lumOff val="60000"/>
                  </a:schemeClr>
                </a:solidFill>
              </a:rPr>
              <a:t>Das ist kein totes Pferd</a:t>
            </a:r>
          </a:p>
        </p:txBody>
      </p:sp>
      <p:sp>
        <p:nvSpPr>
          <p:cNvPr id="6" name="Fußzeilenplatzhalter 5"/>
          <p:cNvSpPr>
            <a:spLocks noGrp="1"/>
          </p:cNvSpPr>
          <p:nvPr>
            <p:ph type="ftr" sz="quarter" idx="11"/>
          </p:nvPr>
        </p:nvSpPr>
        <p:spPr/>
        <p:txBody>
          <a:bodyPr/>
          <a:lstStyle/>
          <a:p>
            <a:pPr>
              <a:defRPr/>
            </a:pPr>
            <a:r>
              <a:rPr lang="de-DE" altLang="de-DE"/>
              <a:t>Konferenz des Schiller-Instituts in Berlin am 30.-31.05.2026                                                                                </a:t>
            </a:r>
          </a:p>
        </p:txBody>
      </p:sp>
      <p:sp>
        <p:nvSpPr>
          <p:cNvPr id="2" name="Foliennummernplatzhalter 1">
            <a:extLst>
              <a:ext uri="{FF2B5EF4-FFF2-40B4-BE49-F238E27FC236}">
                <a16:creationId xmlns:a16="http://schemas.microsoft.com/office/drawing/2014/main" id="{CA5AD153-8656-4009-A80B-F76D2A803965}"/>
              </a:ext>
            </a:extLst>
          </p:cNvPr>
          <p:cNvSpPr>
            <a:spLocks noGrp="1"/>
          </p:cNvSpPr>
          <p:nvPr>
            <p:ph type="sldNum" sz="quarter" idx="12"/>
          </p:nvPr>
        </p:nvSpPr>
        <p:spPr/>
        <p:txBody>
          <a:bodyPr/>
          <a:lstStyle/>
          <a:p>
            <a:pPr>
              <a:defRPr/>
            </a:pPr>
            <a:fld id="{1C2867A0-F623-427E-AB3E-7CA64D419047}" type="slidenum">
              <a:rPr lang="de-DE" altLang="de-DE" smtClean="0"/>
              <a:pPr>
                <a:defRPr/>
              </a:pPr>
              <a:t>283</a:t>
            </a:fld>
            <a:endParaRPr lang="de-DE" altLang="de-DE"/>
          </a:p>
        </p:txBody>
      </p:sp>
    </p:spTree>
    <p:extLst>
      <p:ext uri="{BB962C8B-B14F-4D97-AF65-F5344CB8AC3E}">
        <p14:creationId xmlns:p14="http://schemas.microsoft.com/office/powerpoint/2010/main" val="4017921792"/>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500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2000"/>
                                        <p:tgtEl>
                                          <p:spTgt spid="9"/>
                                        </p:tgtEl>
                                      </p:cBhvr>
                                    </p:animEffect>
                                  </p:childTnLst>
                                </p:cTn>
                              </p:par>
                              <p:par>
                                <p:cTn id="8" presetID="6" presetClass="entr" presetSubtype="32" fill="hold" nodeType="withEffect">
                                  <p:stCondLst>
                                    <p:cond delay="10200"/>
                                  </p:stCondLst>
                                  <p:childTnLst>
                                    <p:set>
                                      <p:cBhvr>
                                        <p:cTn id="9" dur="1" fill="hold">
                                          <p:stCondLst>
                                            <p:cond delay="0"/>
                                          </p:stCondLst>
                                        </p:cTn>
                                        <p:tgtEl>
                                          <p:spTgt spid="7"/>
                                        </p:tgtEl>
                                        <p:attrNameLst>
                                          <p:attrName>style.visibility</p:attrName>
                                        </p:attrNameLst>
                                      </p:cBhvr>
                                      <p:to>
                                        <p:strVal val="visible"/>
                                      </p:to>
                                    </p:set>
                                    <p:animEffect transition="in" filter="circle(out)">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Windanlagen im Rhein-Hunsrückkreis</a:t>
            </a: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pic>
        <p:nvPicPr>
          <p:cNvPr id="6" name="Grafik 5"/>
          <p:cNvPicPr>
            <a:picLocks noChangeAspect="1"/>
          </p:cNvPicPr>
          <p:nvPr/>
        </p:nvPicPr>
        <p:blipFill>
          <a:blip r:embed="rId2"/>
          <a:stretch>
            <a:fillRect/>
          </a:stretch>
        </p:blipFill>
        <p:spPr>
          <a:xfrm>
            <a:off x="947737" y="890587"/>
            <a:ext cx="7248525" cy="5076825"/>
          </a:xfrm>
          <a:prstGeom prst="rect">
            <a:avLst/>
          </a:prstGeom>
        </p:spPr>
      </p:pic>
      <p:sp>
        <p:nvSpPr>
          <p:cNvPr id="3" name="Foliennummernplatzhalter 2">
            <a:extLst>
              <a:ext uri="{FF2B5EF4-FFF2-40B4-BE49-F238E27FC236}">
                <a16:creationId xmlns:a16="http://schemas.microsoft.com/office/drawing/2014/main" id="{BFDEF1E1-324E-4B4A-87D6-AB52FF94ADB1}"/>
              </a:ext>
            </a:extLst>
          </p:cNvPr>
          <p:cNvSpPr>
            <a:spLocks noGrp="1"/>
          </p:cNvSpPr>
          <p:nvPr>
            <p:ph type="sldNum" sz="quarter" idx="12"/>
          </p:nvPr>
        </p:nvSpPr>
        <p:spPr/>
        <p:txBody>
          <a:bodyPr/>
          <a:lstStyle/>
          <a:p>
            <a:pPr>
              <a:defRPr/>
            </a:pPr>
            <a:fld id="{1C2867A0-F623-427E-AB3E-7CA64D419047}" type="slidenum">
              <a:rPr lang="de-DE" altLang="de-DE" smtClean="0"/>
              <a:pPr>
                <a:defRPr/>
              </a:pPr>
              <a:t>284</a:t>
            </a:fld>
            <a:endParaRPr lang="de-DE" altLang="de-DE"/>
          </a:p>
        </p:txBody>
      </p:sp>
    </p:spTree>
    <p:extLst>
      <p:ext uri="{BB962C8B-B14F-4D97-AF65-F5344CB8AC3E}">
        <p14:creationId xmlns:p14="http://schemas.microsoft.com/office/powerpoint/2010/main" val="820751299"/>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Geplante Windanlagen im Odenwald</a:t>
            </a: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pic>
        <p:nvPicPr>
          <p:cNvPr id="7" name="Grafik 6"/>
          <p:cNvPicPr>
            <a:picLocks noChangeAspect="1"/>
          </p:cNvPicPr>
          <p:nvPr/>
        </p:nvPicPr>
        <p:blipFill>
          <a:blip r:embed="rId2"/>
          <a:stretch>
            <a:fillRect/>
          </a:stretch>
        </p:blipFill>
        <p:spPr>
          <a:xfrm>
            <a:off x="215516" y="1052736"/>
            <a:ext cx="8665788" cy="4422811"/>
          </a:xfrm>
          <a:prstGeom prst="rect">
            <a:avLst/>
          </a:prstGeom>
        </p:spPr>
      </p:pic>
      <p:sp>
        <p:nvSpPr>
          <p:cNvPr id="3" name="Foliennummernplatzhalter 2">
            <a:extLst>
              <a:ext uri="{FF2B5EF4-FFF2-40B4-BE49-F238E27FC236}">
                <a16:creationId xmlns:a16="http://schemas.microsoft.com/office/drawing/2014/main" id="{D1834999-7701-4C5B-BA3B-B5E643509705}"/>
              </a:ext>
            </a:extLst>
          </p:cNvPr>
          <p:cNvSpPr>
            <a:spLocks noGrp="1"/>
          </p:cNvSpPr>
          <p:nvPr>
            <p:ph type="sldNum" sz="quarter" idx="12"/>
          </p:nvPr>
        </p:nvSpPr>
        <p:spPr/>
        <p:txBody>
          <a:bodyPr/>
          <a:lstStyle/>
          <a:p>
            <a:pPr>
              <a:defRPr/>
            </a:pPr>
            <a:fld id="{1C2867A0-F623-427E-AB3E-7CA64D419047}" type="slidenum">
              <a:rPr lang="de-DE" altLang="de-DE" smtClean="0"/>
              <a:pPr>
                <a:defRPr/>
              </a:pPr>
              <a:t>285</a:t>
            </a:fld>
            <a:endParaRPr lang="de-DE" altLang="de-DE"/>
          </a:p>
        </p:txBody>
      </p:sp>
    </p:spTree>
    <p:extLst>
      <p:ext uri="{BB962C8B-B14F-4D97-AF65-F5344CB8AC3E}">
        <p14:creationId xmlns:p14="http://schemas.microsoft.com/office/powerpoint/2010/main" val="1738089850"/>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527263" y="914400"/>
            <a:ext cx="8177868" cy="5463337"/>
          </a:xfrm>
          <a:prstGeom prst="rect">
            <a:avLst/>
          </a:prstGeom>
        </p:spPr>
      </p:pic>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Betonfundament </a:t>
            </a:r>
          </a:p>
          <a:p>
            <a:pPr algn="ctr"/>
            <a:r>
              <a:rPr lang="de-DE" sz="2400" b="1" dirty="0">
                <a:solidFill>
                  <a:schemeClr val="tx1"/>
                </a:solidFill>
                <a:latin typeface="Times New Roman" panose="02020603050405020304" pitchFamily="18" charset="0"/>
                <a:cs typeface="Times New Roman" panose="02020603050405020304" pitchFamily="18" charset="0"/>
              </a:rPr>
              <a:t>90  Betonmischer für das Verfüllen eines Fundamentes</a:t>
            </a:r>
          </a:p>
        </p:txBody>
      </p:sp>
      <p:sp>
        <p:nvSpPr>
          <p:cNvPr id="2" name="Fußzeilenplatzhalter 1"/>
          <p:cNvSpPr>
            <a:spLocks noGrp="1"/>
          </p:cNvSpPr>
          <p:nvPr>
            <p:ph type="ftr" sz="quarter" idx="11"/>
          </p:nvPr>
        </p:nvSpPr>
        <p:spPr>
          <a:xfrm>
            <a:off x="-534838" y="6356351"/>
            <a:ext cx="6649888" cy="365125"/>
          </a:xfrm>
        </p:spPr>
        <p:txBody>
          <a:bodyPr/>
          <a:lstStyle/>
          <a:p>
            <a:r>
              <a:rPr lang="de-DE"/>
              <a:t>Konferenz des Schiller-Instituts in Berlin am 30.-31.05.2026                                                                                </a:t>
            </a:r>
            <a:endParaRPr lang="de-DE" dirty="0"/>
          </a:p>
        </p:txBody>
      </p:sp>
      <p:sp>
        <p:nvSpPr>
          <p:cNvPr id="6" name="Rechteck 5"/>
          <p:cNvSpPr/>
          <p:nvPr/>
        </p:nvSpPr>
        <p:spPr>
          <a:xfrm>
            <a:off x="2850491" y="3290862"/>
            <a:ext cx="3039678" cy="461665"/>
          </a:xfrm>
          <a:prstGeom prst="rect">
            <a:avLst/>
          </a:prstGeom>
        </p:spPr>
        <p:txBody>
          <a:bodyPr wrap="none">
            <a:spAutoFit/>
          </a:bodyPr>
          <a:lstStyle/>
          <a:p>
            <a:r>
              <a:rPr lang="de-DE" sz="2400" b="1" dirty="0">
                <a:solidFill>
                  <a:schemeClr val="bg1"/>
                </a:solidFill>
              </a:rPr>
              <a:t>650 Kubikmeter Beton</a:t>
            </a:r>
          </a:p>
        </p:txBody>
      </p:sp>
      <p:sp>
        <p:nvSpPr>
          <p:cNvPr id="7" name="Rechteck 6"/>
          <p:cNvSpPr/>
          <p:nvPr/>
        </p:nvSpPr>
        <p:spPr>
          <a:xfrm>
            <a:off x="2578054" y="3894424"/>
            <a:ext cx="3729098" cy="400110"/>
          </a:xfrm>
          <a:prstGeom prst="rect">
            <a:avLst/>
          </a:prstGeom>
        </p:spPr>
        <p:txBody>
          <a:bodyPr wrap="none">
            <a:spAutoFit/>
          </a:bodyPr>
          <a:lstStyle/>
          <a:p>
            <a:r>
              <a:rPr lang="de-DE" sz="2000" b="1" dirty="0">
                <a:solidFill>
                  <a:schemeClr val="bg1"/>
                </a:solidFill>
                <a:latin typeface="Open Sans"/>
              </a:rPr>
              <a:t>87 Tonnen Bewehrungsstahl </a:t>
            </a:r>
            <a:endParaRPr lang="de-DE" sz="2000" b="1" dirty="0">
              <a:solidFill>
                <a:schemeClr val="bg1"/>
              </a:solidFill>
            </a:endParaRPr>
          </a:p>
        </p:txBody>
      </p:sp>
      <p:sp>
        <p:nvSpPr>
          <p:cNvPr id="8" name="Foliennummernplatzhalter 7">
            <a:extLst>
              <a:ext uri="{FF2B5EF4-FFF2-40B4-BE49-F238E27FC236}">
                <a16:creationId xmlns:a16="http://schemas.microsoft.com/office/drawing/2014/main" id="{800D6DEF-6FD2-4020-AD3D-AC8365327C41}"/>
              </a:ext>
            </a:extLst>
          </p:cNvPr>
          <p:cNvSpPr>
            <a:spLocks noGrp="1"/>
          </p:cNvSpPr>
          <p:nvPr>
            <p:ph type="sldNum" sz="quarter" idx="12"/>
          </p:nvPr>
        </p:nvSpPr>
        <p:spPr/>
        <p:txBody>
          <a:bodyPr/>
          <a:lstStyle/>
          <a:p>
            <a:pPr>
              <a:defRPr/>
            </a:pPr>
            <a:fld id="{1C2867A0-F623-427E-AB3E-7CA64D419047}" type="slidenum">
              <a:rPr lang="de-DE" altLang="de-DE" smtClean="0"/>
              <a:pPr>
                <a:defRPr/>
              </a:pPr>
              <a:t>286</a:t>
            </a:fld>
            <a:endParaRPr lang="de-DE" altLang="de-DE"/>
          </a:p>
        </p:txBody>
      </p:sp>
    </p:spTree>
    <p:extLst>
      <p:ext uri="{BB962C8B-B14F-4D97-AF65-F5344CB8AC3E}">
        <p14:creationId xmlns:p14="http://schemas.microsoft.com/office/powerpoint/2010/main" val="1882960319"/>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out)">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ou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370936" y="741171"/>
            <a:ext cx="8402127" cy="5610008"/>
          </a:xfrm>
          <a:prstGeom prst="rect">
            <a:avLst/>
          </a:prstGeom>
        </p:spPr>
      </p:pic>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Naturzerstörung für ein Windrad in </a:t>
            </a:r>
            <a:r>
              <a:rPr lang="de-DE" sz="3200" b="1" dirty="0" err="1">
                <a:solidFill>
                  <a:schemeClr val="tx1"/>
                </a:solidFill>
                <a:latin typeface="Times New Roman" panose="02020603050405020304" pitchFamily="18" charset="0"/>
                <a:cs typeface="Times New Roman" panose="02020603050405020304" pitchFamily="18" charset="0"/>
              </a:rPr>
              <a:t>Schapbach</a:t>
            </a:r>
            <a:endParaRPr lang="de-DE" sz="3200" b="1" dirty="0">
              <a:solidFill>
                <a:schemeClr val="tx1"/>
              </a:solidFill>
              <a:latin typeface="Times New Roman" panose="02020603050405020304" pitchFamily="18" charset="0"/>
              <a:cs typeface="Times New Roman" panose="02020603050405020304" pitchFamily="18" charset="0"/>
            </a:endParaRPr>
          </a:p>
        </p:txBody>
      </p:sp>
      <p:sp>
        <p:nvSpPr>
          <p:cNvPr id="2" name="Fußzeilenplatzhalter 1"/>
          <p:cNvSpPr>
            <a:spLocks noGrp="1"/>
          </p:cNvSpPr>
          <p:nvPr>
            <p:ph type="ftr" sz="quarter" idx="11"/>
          </p:nvPr>
        </p:nvSpPr>
        <p:spPr>
          <a:xfrm>
            <a:off x="-439947" y="6356351"/>
            <a:ext cx="6554997" cy="365125"/>
          </a:xfrm>
        </p:spPr>
        <p:txBody>
          <a:bodyPr/>
          <a:lstStyle/>
          <a:p>
            <a:r>
              <a:rPr lang="de-DE"/>
              <a:t>Konferenz des Schiller-Instituts in Berlin am 30.-31.05.2026                                                                                </a:t>
            </a:r>
            <a:endParaRPr lang="de-DE" dirty="0"/>
          </a:p>
        </p:txBody>
      </p:sp>
      <p:sp>
        <p:nvSpPr>
          <p:cNvPr id="6" name="Foliennummernplatzhalter 5">
            <a:extLst>
              <a:ext uri="{FF2B5EF4-FFF2-40B4-BE49-F238E27FC236}">
                <a16:creationId xmlns:a16="http://schemas.microsoft.com/office/drawing/2014/main" id="{2EF7E4E8-950F-4F73-AD44-F17713DC7DE6}"/>
              </a:ext>
            </a:extLst>
          </p:cNvPr>
          <p:cNvSpPr>
            <a:spLocks noGrp="1"/>
          </p:cNvSpPr>
          <p:nvPr>
            <p:ph type="sldNum" sz="quarter" idx="12"/>
          </p:nvPr>
        </p:nvSpPr>
        <p:spPr/>
        <p:txBody>
          <a:bodyPr/>
          <a:lstStyle/>
          <a:p>
            <a:pPr>
              <a:defRPr/>
            </a:pPr>
            <a:fld id="{1C2867A0-F623-427E-AB3E-7CA64D419047}" type="slidenum">
              <a:rPr lang="de-DE" altLang="de-DE" smtClean="0"/>
              <a:pPr>
                <a:defRPr/>
              </a:pPr>
              <a:t>287</a:t>
            </a:fld>
            <a:endParaRPr lang="de-DE" altLang="de-DE"/>
          </a:p>
        </p:txBody>
      </p:sp>
    </p:spTree>
    <p:extLst>
      <p:ext uri="{BB962C8B-B14F-4D97-AF65-F5344CB8AC3E}">
        <p14:creationId xmlns:p14="http://schemas.microsoft.com/office/powerpoint/2010/main" val="2326311892"/>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524055" y="789316"/>
            <a:ext cx="8171372" cy="5447581"/>
          </a:xfrm>
          <a:prstGeom prst="rect">
            <a:avLst/>
          </a:prstGeom>
        </p:spPr>
      </p:pic>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Zuwegung mit Lagerplatz</a:t>
            </a:r>
            <a:endParaRPr lang="de-DE" sz="2000" b="1" dirty="0">
              <a:solidFill>
                <a:schemeClr val="tx1"/>
              </a:solidFill>
              <a:latin typeface="Times New Roman" panose="02020603050405020304" pitchFamily="18" charset="0"/>
              <a:cs typeface="Times New Roman" panose="02020603050405020304" pitchFamily="18" charset="0"/>
            </a:endParaRPr>
          </a:p>
        </p:txBody>
      </p:sp>
      <p:sp>
        <p:nvSpPr>
          <p:cNvPr id="2" name="Fußzeilenplatzhalter 1"/>
          <p:cNvSpPr>
            <a:spLocks noGrp="1"/>
          </p:cNvSpPr>
          <p:nvPr>
            <p:ph type="ftr" sz="quarter" idx="11"/>
          </p:nvPr>
        </p:nvSpPr>
        <p:spPr>
          <a:xfrm>
            <a:off x="-948906" y="6356351"/>
            <a:ext cx="7063956" cy="365125"/>
          </a:xfrm>
        </p:spPr>
        <p:txBody>
          <a:bodyPr/>
          <a:lstStyle/>
          <a:p>
            <a:r>
              <a:rPr lang="de-DE"/>
              <a:t>Konferenz des Schiller-Instituts in Berlin am 30.-31.05.2026                                                                                </a:t>
            </a:r>
            <a:endParaRPr lang="de-DE" dirty="0"/>
          </a:p>
        </p:txBody>
      </p:sp>
      <p:sp>
        <p:nvSpPr>
          <p:cNvPr id="6" name="Rechteck 5"/>
          <p:cNvSpPr/>
          <p:nvPr/>
        </p:nvSpPr>
        <p:spPr>
          <a:xfrm>
            <a:off x="3101155" y="1033854"/>
            <a:ext cx="4523161" cy="461665"/>
          </a:xfrm>
          <a:prstGeom prst="rect">
            <a:avLst/>
          </a:prstGeom>
        </p:spPr>
        <p:txBody>
          <a:bodyPr wrap="none">
            <a:spAutoFit/>
          </a:bodyPr>
          <a:lstStyle/>
          <a:p>
            <a:r>
              <a:rPr lang="de-DE" sz="2400" b="1" dirty="0">
                <a:latin typeface="Times New Roman" panose="02020603050405020304" pitchFamily="18" charset="0"/>
                <a:cs typeface="Times New Roman" panose="02020603050405020304" pitchFamily="18" charset="0"/>
              </a:rPr>
              <a:t> pro Windrad 2,5 ha Waldverlust</a:t>
            </a:r>
          </a:p>
        </p:txBody>
      </p:sp>
      <p:sp>
        <p:nvSpPr>
          <p:cNvPr id="7" name="Foliennummernplatzhalter 6">
            <a:extLst>
              <a:ext uri="{FF2B5EF4-FFF2-40B4-BE49-F238E27FC236}">
                <a16:creationId xmlns:a16="http://schemas.microsoft.com/office/drawing/2014/main" id="{57D8FD44-89D7-4B9A-9C4C-F4E46B579499}"/>
              </a:ext>
            </a:extLst>
          </p:cNvPr>
          <p:cNvSpPr>
            <a:spLocks noGrp="1"/>
          </p:cNvSpPr>
          <p:nvPr>
            <p:ph type="sldNum" sz="quarter" idx="12"/>
          </p:nvPr>
        </p:nvSpPr>
        <p:spPr/>
        <p:txBody>
          <a:bodyPr/>
          <a:lstStyle/>
          <a:p>
            <a:pPr>
              <a:defRPr/>
            </a:pPr>
            <a:fld id="{1C2867A0-F623-427E-AB3E-7CA64D419047}" type="slidenum">
              <a:rPr lang="de-DE" altLang="de-DE" smtClean="0"/>
              <a:pPr>
                <a:defRPr/>
              </a:pPr>
              <a:t>288</a:t>
            </a:fld>
            <a:endParaRPr lang="de-DE" altLang="de-DE"/>
          </a:p>
        </p:txBody>
      </p:sp>
    </p:spTree>
    <p:extLst>
      <p:ext uri="{BB962C8B-B14F-4D97-AF65-F5344CB8AC3E}">
        <p14:creationId xmlns:p14="http://schemas.microsoft.com/office/powerpoint/2010/main" val="428025275"/>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Das sind die Verlierer</a:t>
            </a:r>
          </a:p>
        </p:txBody>
      </p:sp>
      <p:sp>
        <p:nvSpPr>
          <p:cNvPr id="2" name="Fußzeilenplatzhalter 1"/>
          <p:cNvSpPr>
            <a:spLocks noGrp="1"/>
          </p:cNvSpPr>
          <p:nvPr>
            <p:ph type="ftr" sz="quarter" idx="11"/>
          </p:nvPr>
        </p:nvSpPr>
        <p:spPr>
          <a:xfrm>
            <a:off x="-948906" y="6356351"/>
            <a:ext cx="7063956" cy="365125"/>
          </a:xfrm>
        </p:spPr>
        <p:txBody>
          <a:bodyPr/>
          <a:lstStyle/>
          <a:p>
            <a:r>
              <a:rPr lang="de-DE"/>
              <a:t>Konferenz des Schiller-Instituts in Berlin am 30.-31.05.2026                                                                                </a:t>
            </a:r>
            <a:endParaRPr lang="de-DE" dirty="0"/>
          </a:p>
        </p:txBody>
      </p:sp>
      <p:pic>
        <p:nvPicPr>
          <p:cNvPr id="6" name="Grafik 5"/>
          <p:cNvPicPr>
            <a:picLocks noChangeAspect="1"/>
          </p:cNvPicPr>
          <p:nvPr/>
        </p:nvPicPr>
        <p:blipFill>
          <a:blip r:embed="rId2"/>
          <a:stretch>
            <a:fillRect/>
          </a:stretch>
        </p:blipFill>
        <p:spPr>
          <a:xfrm>
            <a:off x="508958" y="771892"/>
            <a:ext cx="8006392" cy="5394865"/>
          </a:xfrm>
          <a:prstGeom prst="rect">
            <a:avLst/>
          </a:prstGeom>
        </p:spPr>
      </p:pic>
      <p:sp>
        <p:nvSpPr>
          <p:cNvPr id="3" name="Foliennummernplatzhalter 2">
            <a:extLst>
              <a:ext uri="{FF2B5EF4-FFF2-40B4-BE49-F238E27FC236}">
                <a16:creationId xmlns:a16="http://schemas.microsoft.com/office/drawing/2014/main" id="{18BE1933-3DEA-47D7-92D7-9FFB36419841}"/>
              </a:ext>
            </a:extLst>
          </p:cNvPr>
          <p:cNvSpPr>
            <a:spLocks noGrp="1"/>
          </p:cNvSpPr>
          <p:nvPr>
            <p:ph type="sldNum" sz="quarter" idx="12"/>
          </p:nvPr>
        </p:nvSpPr>
        <p:spPr/>
        <p:txBody>
          <a:bodyPr/>
          <a:lstStyle/>
          <a:p>
            <a:pPr>
              <a:defRPr/>
            </a:pPr>
            <a:fld id="{1C2867A0-F623-427E-AB3E-7CA64D419047}" type="slidenum">
              <a:rPr lang="de-DE" altLang="de-DE" smtClean="0"/>
              <a:pPr>
                <a:defRPr/>
              </a:pPr>
              <a:t>289</a:t>
            </a:fld>
            <a:endParaRPr lang="de-DE" altLang="de-DE"/>
          </a:p>
        </p:txBody>
      </p:sp>
    </p:spTree>
    <p:extLst>
      <p:ext uri="{BB962C8B-B14F-4D97-AF65-F5344CB8AC3E}">
        <p14:creationId xmlns:p14="http://schemas.microsoft.com/office/powerpoint/2010/main" val="4108422040"/>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370935" y="779244"/>
            <a:ext cx="8480101" cy="5500640"/>
          </a:xfrm>
          <a:prstGeom prst="rect">
            <a:avLst/>
          </a:prstGeom>
        </p:spPr>
      </p:pic>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Naturzerstörung für ein Windrad in </a:t>
            </a:r>
            <a:r>
              <a:rPr lang="de-DE" sz="3200" b="1" dirty="0" err="1">
                <a:solidFill>
                  <a:schemeClr val="tx1"/>
                </a:solidFill>
                <a:latin typeface="Times New Roman" panose="02020603050405020304" pitchFamily="18" charset="0"/>
                <a:cs typeface="Times New Roman" panose="02020603050405020304" pitchFamily="18" charset="0"/>
              </a:rPr>
              <a:t>Schapbach</a:t>
            </a:r>
            <a:endParaRPr lang="de-DE" sz="3200" b="1" dirty="0">
              <a:solidFill>
                <a:schemeClr val="tx1"/>
              </a:solidFill>
              <a:latin typeface="Times New Roman" panose="02020603050405020304" pitchFamily="18" charset="0"/>
              <a:cs typeface="Times New Roman" panose="02020603050405020304" pitchFamily="18" charset="0"/>
            </a:endParaRP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sp>
        <p:nvSpPr>
          <p:cNvPr id="6" name="Textfeld 5"/>
          <p:cNvSpPr txBox="1"/>
          <p:nvPr/>
        </p:nvSpPr>
        <p:spPr>
          <a:xfrm>
            <a:off x="1151389" y="5333162"/>
            <a:ext cx="6878597" cy="800219"/>
          </a:xfrm>
          <a:prstGeom prst="rect">
            <a:avLst/>
          </a:prstGeom>
          <a:noFill/>
        </p:spPr>
        <p:txBody>
          <a:bodyPr wrap="square" rtlCol="0">
            <a:spAutoFit/>
          </a:bodyPr>
          <a:lstStyle/>
          <a:p>
            <a:pPr algn="ctr"/>
            <a:r>
              <a:rPr lang="de-DE" sz="2800" dirty="0">
                <a:solidFill>
                  <a:schemeClr val="bg1"/>
                </a:solidFill>
                <a:latin typeface="Times New Roman" panose="02020603050405020304" pitchFamily="18" charset="0"/>
                <a:cs typeface="Times New Roman" panose="02020603050405020304" pitchFamily="18" charset="0"/>
              </a:rPr>
              <a:t>Theo Feger</a:t>
            </a:r>
          </a:p>
          <a:p>
            <a:pPr algn="ctr"/>
            <a:r>
              <a:rPr lang="de-DE" dirty="0" err="1">
                <a:solidFill>
                  <a:schemeClr val="bg1"/>
                </a:solidFill>
                <a:latin typeface="Times New Roman" panose="02020603050405020304" pitchFamily="18" charset="0"/>
                <a:cs typeface="Times New Roman" panose="02020603050405020304" pitchFamily="18" charset="0"/>
              </a:rPr>
              <a:t>Vorsizender</a:t>
            </a:r>
            <a:r>
              <a:rPr lang="de-DE" dirty="0">
                <a:solidFill>
                  <a:schemeClr val="bg1"/>
                </a:solidFill>
                <a:latin typeface="Times New Roman" panose="02020603050405020304" pitchFamily="18" charset="0"/>
                <a:cs typeface="Times New Roman" panose="02020603050405020304" pitchFamily="18" charset="0"/>
              </a:rPr>
              <a:t> der BI  </a:t>
            </a:r>
            <a:r>
              <a:rPr lang="de-DE" dirty="0" err="1">
                <a:solidFill>
                  <a:schemeClr val="bg1"/>
                </a:solidFill>
                <a:latin typeface="Times New Roman" panose="02020603050405020304" pitchFamily="18" charset="0"/>
                <a:cs typeface="Times New Roman" panose="02020603050405020304" pitchFamily="18" charset="0"/>
              </a:rPr>
              <a:t>Radlos</a:t>
            </a:r>
            <a:r>
              <a:rPr lang="de-DE" dirty="0">
                <a:solidFill>
                  <a:schemeClr val="bg1"/>
                </a:solidFill>
                <a:latin typeface="Times New Roman" panose="02020603050405020304" pitchFamily="18" charset="0"/>
                <a:cs typeface="Times New Roman" panose="02020603050405020304" pitchFamily="18" charset="0"/>
              </a:rPr>
              <a:t> – Windvernunft an Wolf und Kinzig</a:t>
            </a:r>
          </a:p>
        </p:txBody>
      </p:sp>
      <p:sp>
        <p:nvSpPr>
          <p:cNvPr id="7" name="Foliennummernplatzhalter 6">
            <a:extLst>
              <a:ext uri="{FF2B5EF4-FFF2-40B4-BE49-F238E27FC236}">
                <a16:creationId xmlns:a16="http://schemas.microsoft.com/office/drawing/2014/main" id="{4BAA22A8-AE2D-4CFA-805E-04E7BC444BFD}"/>
              </a:ext>
            </a:extLst>
          </p:cNvPr>
          <p:cNvSpPr>
            <a:spLocks noGrp="1"/>
          </p:cNvSpPr>
          <p:nvPr>
            <p:ph type="sldNum" sz="quarter" idx="12"/>
          </p:nvPr>
        </p:nvSpPr>
        <p:spPr/>
        <p:txBody>
          <a:bodyPr/>
          <a:lstStyle/>
          <a:p>
            <a:pPr>
              <a:defRPr/>
            </a:pPr>
            <a:fld id="{1C2867A0-F623-427E-AB3E-7CA64D419047}" type="slidenum">
              <a:rPr lang="de-DE" altLang="de-DE" smtClean="0"/>
              <a:pPr>
                <a:defRPr/>
              </a:pPr>
              <a:t>290</a:t>
            </a:fld>
            <a:endParaRPr lang="de-DE" altLang="de-DE"/>
          </a:p>
        </p:txBody>
      </p:sp>
    </p:spTree>
    <p:extLst>
      <p:ext uri="{BB962C8B-B14F-4D97-AF65-F5344CB8AC3E}">
        <p14:creationId xmlns:p14="http://schemas.microsoft.com/office/powerpoint/2010/main" val="3398535735"/>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Naturzerstörung für ein Windrad</a:t>
            </a: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pic>
        <p:nvPicPr>
          <p:cNvPr id="8" name="Grafik 7">
            <a:extLst>
              <a:ext uri="{FF2B5EF4-FFF2-40B4-BE49-F238E27FC236}">
                <a16:creationId xmlns:a16="http://schemas.microsoft.com/office/drawing/2014/main" id="{763780BE-8CDF-4A9B-B258-B0284348C1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697" y="724619"/>
            <a:ext cx="8660921" cy="5667569"/>
          </a:xfrm>
          <a:prstGeom prst="rect">
            <a:avLst/>
          </a:prstGeom>
        </p:spPr>
      </p:pic>
      <p:sp>
        <p:nvSpPr>
          <p:cNvPr id="6" name="Textfeld 5"/>
          <p:cNvSpPr txBox="1"/>
          <p:nvPr/>
        </p:nvSpPr>
        <p:spPr>
          <a:xfrm>
            <a:off x="1151389" y="5333162"/>
            <a:ext cx="6878597" cy="800219"/>
          </a:xfrm>
          <a:prstGeom prst="rect">
            <a:avLst/>
          </a:prstGeom>
          <a:noFill/>
        </p:spPr>
        <p:txBody>
          <a:bodyPr wrap="square" rtlCol="0">
            <a:spAutoFit/>
          </a:bodyPr>
          <a:lstStyle/>
          <a:p>
            <a:pPr algn="ctr"/>
            <a:r>
              <a:rPr lang="de-DE" sz="2800" dirty="0">
                <a:solidFill>
                  <a:schemeClr val="bg1"/>
                </a:solidFill>
                <a:latin typeface="Times New Roman" panose="02020603050405020304" pitchFamily="18" charset="0"/>
                <a:cs typeface="Times New Roman" panose="02020603050405020304" pitchFamily="18" charset="0"/>
              </a:rPr>
              <a:t>Theo Feger</a:t>
            </a:r>
          </a:p>
          <a:p>
            <a:pPr algn="ctr"/>
            <a:r>
              <a:rPr lang="de-DE" dirty="0" err="1">
                <a:solidFill>
                  <a:schemeClr val="bg1"/>
                </a:solidFill>
                <a:latin typeface="Times New Roman" panose="02020603050405020304" pitchFamily="18" charset="0"/>
                <a:cs typeface="Times New Roman" panose="02020603050405020304" pitchFamily="18" charset="0"/>
              </a:rPr>
              <a:t>Vorsizender</a:t>
            </a:r>
            <a:r>
              <a:rPr lang="de-DE" dirty="0">
                <a:solidFill>
                  <a:schemeClr val="bg1"/>
                </a:solidFill>
                <a:latin typeface="Times New Roman" panose="02020603050405020304" pitchFamily="18" charset="0"/>
                <a:cs typeface="Times New Roman" panose="02020603050405020304" pitchFamily="18" charset="0"/>
              </a:rPr>
              <a:t> der BI  </a:t>
            </a:r>
            <a:r>
              <a:rPr lang="de-DE" dirty="0" err="1">
                <a:solidFill>
                  <a:schemeClr val="bg1"/>
                </a:solidFill>
                <a:latin typeface="Times New Roman" panose="02020603050405020304" pitchFamily="18" charset="0"/>
                <a:cs typeface="Times New Roman" panose="02020603050405020304" pitchFamily="18" charset="0"/>
              </a:rPr>
              <a:t>Radlos</a:t>
            </a:r>
            <a:r>
              <a:rPr lang="de-DE" dirty="0">
                <a:solidFill>
                  <a:schemeClr val="bg1"/>
                </a:solidFill>
                <a:latin typeface="Times New Roman" panose="02020603050405020304" pitchFamily="18" charset="0"/>
                <a:cs typeface="Times New Roman" panose="02020603050405020304" pitchFamily="18" charset="0"/>
              </a:rPr>
              <a:t> – Windvernunft an Wolf und Kinzig</a:t>
            </a:r>
          </a:p>
        </p:txBody>
      </p:sp>
      <p:sp>
        <p:nvSpPr>
          <p:cNvPr id="3" name="Foliennummernplatzhalter 2">
            <a:extLst>
              <a:ext uri="{FF2B5EF4-FFF2-40B4-BE49-F238E27FC236}">
                <a16:creationId xmlns:a16="http://schemas.microsoft.com/office/drawing/2014/main" id="{EF493037-0BFC-4D48-B003-5B05BDC9AECA}"/>
              </a:ext>
            </a:extLst>
          </p:cNvPr>
          <p:cNvSpPr>
            <a:spLocks noGrp="1"/>
          </p:cNvSpPr>
          <p:nvPr>
            <p:ph type="sldNum" sz="quarter" idx="12"/>
          </p:nvPr>
        </p:nvSpPr>
        <p:spPr/>
        <p:txBody>
          <a:bodyPr/>
          <a:lstStyle/>
          <a:p>
            <a:pPr>
              <a:defRPr/>
            </a:pPr>
            <a:fld id="{1C2867A0-F623-427E-AB3E-7CA64D419047}" type="slidenum">
              <a:rPr lang="de-DE" altLang="de-DE" smtClean="0"/>
              <a:pPr>
                <a:defRPr/>
              </a:pPr>
              <a:t>291</a:t>
            </a:fld>
            <a:endParaRPr lang="de-DE" altLang="de-DE"/>
          </a:p>
        </p:txBody>
      </p:sp>
    </p:spTree>
    <p:extLst>
      <p:ext uri="{BB962C8B-B14F-4D97-AF65-F5344CB8AC3E}">
        <p14:creationId xmlns:p14="http://schemas.microsoft.com/office/powerpoint/2010/main" val="715941519"/>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Naturzerstörung für ein Windrad</a:t>
            </a: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pic>
        <p:nvPicPr>
          <p:cNvPr id="7" name="Grafik 6">
            <a:extLst>
              <a:ext uri="{FF2B5EF4-FFF2-40B4-BE49-F238E27FC236}">
                <a16:creationId xmlns:a16="http://schemas.microsoft.com/office/drawing/2014/main" id="{D88C6F0A-D088-442C-AE9C-B60BBDFAD6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639" y="724619"/>
            <a:ext cx="8433786" cy="5652093"/>
          </a:xfrm>
          <a:prstGeom prst="rect">
            <a:avLst/>
          </a:prstGeom>
        </p:spPr>
      </p:pic>
      <p:sp>
        <p:nvSpPr>
          <p:cNvPr id="6" name="Textfeld 5"/>
          <p:cNvSpPr txBox="1"/>
          <p:nvPr/>
        </p:nvSpPr>
        <p:spPr>
          <a:xfrm>
            <a:off x="1151389" y="5333162"/>
            <a:ext cx="6878597" cy="800219"/>
          </a:xfrm>
          <a:prstGeom prst="rect">
            <a:avLst/>
          </a:prstGeom>
          <a:noFill/>
        </p:spPr>
        <p:txBody>
          <a:bodyPr wrap="square" rtlCol="0">
            <a:spAutoFit/>
          </a:bodyPr>
          <a:lstStyle/>
          <a:p>
            <a:pPr algn="ctr"/>
            <a:r>
              <a:rPr lang="de-DE" sz="2800" dirty="0">
                <a:solidFill>
                  <a:schemeClr val="bg1"/>
                </a:solidFill>
                <a:latin typeface="Times New Roman" panose="02020603050405020304" pitchFamily="18" charset="0"/>
                <a:cs typeface="Times New Roman" panose="02020603050405020304" pitchFamily="18" charset="0"/>
              </a:rPr>
              <a:t>Theo Feger</a:t>
            </a:r>
          </a:p>
          <a:p>
            <a:pPr algn="ctr"/>
            <a:r>
              <a:rPr lang="de-DE" dirty="0" err="1">
                <a:solidFill>
                  <a:schemeClr val="bg1"/>
                </a:solidFill>
                <a:latin typeface="Times New Roman" panose="02020603050405020304" pitchFamily="18" charset="0"/>
                <a:cs typeface="Times New Roman" panose="02020603050405020304" pitchFamily="18" charset="0"/>
              </a:rPr>
              <a:t>Vorsizender</a:t>
            </a:r>
            <a:r>
              <a:rPr lang="de-DE" dirty="0">
                <a:solidFill>
                  <a:schemeClr val="bg1"/>
                </a:solidFill>
                <a:latin typeface="Times New Roman" panose="02020603050405020304" pitchFamily="18" charset="0"/>
                <a:cs typeface="Times New Roman" panose="02020603050405020304" pitchFamily="18" charset="0"/>
              </a:rPr>
              <a:t> der BI  </a:t>
            </a:r>
            <a:r>
              <a:rPr lang="de-DE" dirty="0" err="1">
                <a:solidFill>
                  <a:schemeClr val="bg1"/>
                </a:solidFill>
                <a:latin typeface="Times New Roman" panose="02020603050405020304" pitchFamily="18" charset="0"/>
                <a:cs typeface="Times New Roman" panose="02020603050405020304" pitchFamily="18" charset="0"/>
              </a:rPr>
              <a:t>Radlos</a:t>
            </a:r>
            <a:r>
              <a:rPr lang="de-DE" dirty="0">
                <a:solidFill>
                  <a:schemeClr val="bg1"/>
                </a:solidFill>
                <a:latin typeface="Times New Roman" panose="02020603050405020304" pitchFamily="18" charset="0"/>
                <a:cs typeface="Times New Roman" panose="02020603050405020304" pitchFamily="18" charset="0"/>
              </a:rPr>
              <a:t> – Windvernunft an Wolf und Kinzig</a:t>
            </a:r>
          </a:p>
        </p:txBody>
      </p:sp>
      <p:sp>
        <p:nvSpPr>
          <p:cNvPr id="3" name="Foliennummernplatzhalter 2">
            <a:extLst>
              <a:ext uri="{FF2B5EF4-FFF2-40B4-BE49-F238E27FC236}">
                <a16:creationId xmlns:a16="http://schemas.microsoft.com/office/drawing/2014/main" id="{0D273527-7B05-4F83-928D-9C126F84BED4}"/>
              </a:ext>
            </a:extLst>
          </p:cNvPr>
          <p:cNvSpPr>
            <a:spLocks noGrp="1"/>
          </p:cNvSpPr>
          <p:nvPr>
            <p:ph type="sldNum" sz="quarter" idx="12"/>
          </p:nvPr>
        </p:nvSpPr>
        <p:spPr/>
        <p:txBody>
          <a:bodyPr/>
          <a:lstStyle/>
          <a:p>
            <a:pPr>
              <a:defRPr/>
            </a:pPr>
            <a:fld id="{1C2867A0-F623-427E-AB3E-7CA64D419047}" type="slidenum">
              <a:rPr lang="de-DE" altLang="de-DE" smtClean="0"/>
              <a:pPr>
                <a:defRPr/>
              </a:pPr>
              <a:t>292</a:t>
            </a:fld>
            <a:endParaRPr lang="de-DE" altLang="de-DE"/>
          </a:p>
        </p:txBody>
      </p:sp>
    </p:spTree>
    <p:extLst>
      <p:ext uri="{BB962C8B-B14F-4D97-AF65-F5344CB8AC3E}">
        <p14:creationId xmlns:p14="http://schemas.microsoft.com/office/powerpoint/2010/main" val="3818254317"/>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12143" y="0"/>
            <a:ext cx="8660921"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Naturzerstörung für ein Windrad</a:t>
            </a:r>
          </a:p>
        </p:txBody>
      </p:sp>
      <p:sp>
        <p:nvSpPr>
          <p:cNvPr id="2" name="Fußzeilenplatzhalter 1"/>
          <p:cNvSpPr>
            <a:spLocks noGrp="1"/>
          </p:cNvSpPr>
          <p:nvPr>
            <p:ph type="ftr" sz="quarter" idx="11"/>
          </p:nvPr>
        </p:nvSpPr>
        <p:spPr>
          <a:xfrm>
            <a:off x="-776377" y="6356351"/>
            <a:ext cx="6891427" cy="365125"/>
          </a:xfrm>
        </p:spPr>
        <p:txBody>
          <a:bodyPr/>
          <a:lstStyle/>
          <a:p>
            <a:r>
              <a:rPr lang="de-DE"/>
              <a:t>Konferenz des Schiller-Instituts in Berlin am 30.-31.05.2026                                                                                </a:t>
            </a:r>
            <a:endParaRPr lang="de-DE" dirty="0"/>
          </a:p>
        </p:txBody>
      </p:sp>
      <p:pic>
        <p:nvPicPr>
          <p:cNvPr id="8" name="Grafik 7">
            <a:extLst>
              <a:ext uri="{FF2B5EF4-FFF2-40B4-BE49-F238E27FC236}">
                <a16:creationId xmlns:a16="http://schemas.microsoft.com/office/drawing/2014/main" id="{14605D43-9314-4DC7-95F8-5B8000FFF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539" y="798990"/>
            <a:ext cx="8660921" cy="5504157"/>
          </a:xfrm>
          <a:prstGeom prst="rect">
            <a:avLst/>
          </a:prstGeom>
        </p:spPr>
      </p:pic>
      <p:sp>
        <p:nvSpPr>
          <p:cNvPr id="6" name="Textfeld 5"/>
          <p:cNvSpPr txBox="1"/>
          <p:nvPr/>
        </p:nvSpPr>
        <p:spPr>
          <a:xfrm>
            <a:off x="1151389" y="5333162"/>
            <a:ext cx="6878597" cy="800219"/>
          </a:xfrm>
          <a:prstGeom prst="rect">
            <a:avLst/>
          </a:prstGeom>
          <a:noFill/>
        </p:spPr>
        <p:txBody>
          <a:bodyPr wrap="square" rtlCol="0">
            <a:spAutoFit/>
          </a:bodyPr>
          <a:lstStyle/>
          <a:p>
            <a:pPr algn="ctr"/>
            <a:r>
              <a:rPr lang="de-DE" sz="2800" dirty="0">
                <a:solidFill>
                  <a:schemeClr val="bg1"/>
                </a:solidFill>
                <a:latin typeface="Times New Roman" panose="02020603050405020304" pitchFamily="18" charset="0"/>
                <a:cs typeface="Times New Roman" panose="02020603050405020304" pitchFamily="18" charset="0"/>
              </a:rPr>
              <a:t>Theo Feger</a:t>
            </a:r>
          </a:p>
          <a:p>
            <a:pPr algn="ctr"/>
            <a:r>
              <a:rPr lang="de-DE" dirty="0" err="1">
                <a:solidFill>
                  <a:schemeClr val="bg1"/>
                </a:solidFill>
                <a:latin typeface="Times New Roman" panose="02020603050405020304" pitchFamily="18" charset="0"/>
                <a:cs typeface="Times New Roman" panose="02020603050405020304" pitchFamily="18" charset="0"/>
              </a:rPr>
              <a:t>Vorsizender</a:t>
            </a:r>
            <a:r>
              <a:rPr lang="de-DE" dirty="0">
                <a:solidFill>
                  <a:schemeClr val="bg1"/>
                </a:solidFill>
                <a:latin typeface="Times New Roman" panose="02020603050405020304" pitchFamily="18" charset="0"/>
                <a:cs typeface="Times New Roman" panose="02020603050405020304" pitchFamily="18" charset="0"/>
              </a:rPr>
              <a:t> der BI  </a:t>
            </a:r>
            <a:r>
              <a:rPr lang="de-DE" dirty="0" err="1">
                <a:solidFill>
                  <a:schemeClr val="bg1"/>
                </a:solidFill>
                <a:latin typeface="Times New Roman" panose="02020603050405020304" pitchFamily="18" charset="0"/>
                <a:cs typeface="Times New Roman" panose="02020603050405020304" pitchFamily="18" charset="0"/>
              </a:rPr>
              <a:t>Radlos</a:t>
            </a:r>
            <a:r>
              <a:rPr lang="de-DE" dirty="0">
                <a:solidFill>
                  <a:schemeClr val="bg1"/>
                </a:solidFill>
                <a:latin typeface="Times New Roman" panose="02020603050405020304" pitchFamily="18" charset="0"/>
                <a:cs typeface="Times New Roman" panose="02020603050405020304" pitchFamily="18" charset="0"/>
              </a:rPr>
              <a:t> – Windvernunft an Wolf und Kinzig</a:t>
            </a:r>
          </a:p>
        </p:txBody>
      </p:sp>
      <p:sp>
        <p:nvSpPr>
          <p:cNvPr id="3" name="Foliennummernplatzhalter 2">
            <a:extLst>
              <a:ext uri="{FF2B5EF4-FFF2-40B4-BE49-F238E27FC236}">
                <a16:creationId xmlns:a16="http://schemas.microsoft.com/office/drawing/2014/main" id="{7429CF65-DBE7-4492-998D-EB284EEDD774}"/>
              </a:ext>
            </a:extLst>
          </p:cNvPr>
          <p:cNvSpPr>
            <a:spLocks noGrp="1"/>
          </p:cNvSpPr>
          <p:nvPr>
            <p:ph type="sldNum" sz="quarter" idx="12"/>
          </p:nvPr>
        </p:nvSpPr>
        <p:spPr/>
        <p:txBody>
          <a:bodyPr/>
          <a:lstStyle/>
          <a:p>
            <a:pPr>
              <a:defRPr/>
            </a:pPr>
            <a:fld id="{1C2867A0-F623-427E-AB3E-7CA64D419047}" type="slidenum">
              <a:rPr lang="de-DE" altLang="de-DE" smtClean="0"/>
              <a:pPr>
                <a:defRPr/>
              </a:pPr>
              <a:t>293</a:t>
            </a:fld>
            <a:endParaRPr lang="de-DE" altLang="de-DE"/>
          </a:p>
        </p:txBody>
      </p:sp>
    </p:spTree>
    <p:extLst>
      <p:ext uri="{BB962C8B-B14F-4D97-AF65-F5344CB8AC3E}">
        <p14:creationId xmlns:p14="http://schemas.microsoft.com/office/powerpoint/2010/main" val="3808300114"/>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C3D9BBC3-EA07-47D3-A400-8F930A1CB71F}"/>
              </a:ext>
            </a:extLst>
          </p:cNvPr>
          <p:cNvSpPr>
            <a:spLocks noGrp="1"/>
          </p:cNvSpPr>
          <p:nvPr>
            <p:ph type="ftr" sz="quarter" idx="11"/>
          </p:nvPr>
        </p:nvSpPr>
        <p:spPr>
          <a:xfrm>
            <a:off x="-241361" y="6356351"/>
            <a:ext cx="6356412" cy="365125"/>
          </a:xfrm>
        </p:spPr>
        <p:txBody>
          <a:bodyPr/>
          <a:lstStyle/>
          <a:p>
            <a:r>
              <a:rPr lang="de-DE"/>
              <a:t>Konferenz des Schiller-Instituts in Berlin am 30.-31.05.2026                                                                                </a:t>
            </a:r>
            <a:endParaRPr lang="de-DE" dirty="0"/>
          </a:p>
        </p:txBody>
      </p:sp>
      <p:pic>
        <p:nvPicPr>
          <p:cNvPr id="7" name="Grafik 6">
            <a:extLst>
              <a:ext uri="{FF2B5EF4-FFF2-40B4-BE49-F238E27FC236}">
                <a16:creationId xmlns:a16="http://schemas.microsoft.com/office/drawing/2014/main" id="{E533152C-A523-4F0D-9692-9825B6CEE69B}"/>
              </a:ext>
            </a:extLst>
          </p:cNvPr>
          <p:cNvPicPr>
            <a:picLocks noChangeAspect="1"/>
          </p:cNvPicPr>
          <p:nvPr/>
        </p:nvPicPr>
        <p:blipFill>
          <a:blip r:embed="rId2"/>
          <a:stretch>
            <a:fillRect/>
          </a:stretch>
        </p:blipFill>
        <p:spPr>
          <a:xfrm>
            <a:off x="1393794" y="2874007"/>
            <a:ext cx="6356412" cy="3288744"/>
          </a:xfrm>
          <a:prstGeom prst="rect">
            <a:avLst/>
          </a:prstGeom>
        </p:spPr>
      </p:pic>
      <p:pic>
        <p:nvPicPr>
          <p:cNvPr id="9" name="Grafik 8">
            <a:extLst>
              <a:ext uri="{FF2B5EF4-FFF2-40B4-BE49-F238E27FC236}">
                <a16:creationId xmlns:a16="http://schemas.microsoft.com/office/drawing/2014/main" id="{A930B3CD-8D2C-4F4D-99C0-CF1A1782A03D}"/>
              </a:ext>
            </a:extLst>
          </p:cNvPr>
          <p:cNvPicPr>
            <a:picLocks noChangeAspect="1"/>
          </p:cNvPicPr>
          <p:nvPr/>
        </p:nvPicPr>
        <p:blipFill>
          <a:blip r:embed="rId3"/>
          <a:stretch>
            <a:fillRect/>
          </a:stretch>
        </p:blipFill>
        <p:spPr>
          <a:xfrm>
            <a:off x="0" y="136524"/>
            <a:ext cx="9144000" cy="2135511"/>
          </a:xfrm>
          <a:prstGeom prst="rect">
            <a:avLst/>
          </a:prstGeom>
        </p:spPr>
      </p:pic>
      <p:sp>
        <p:nvSpPr>
          <p:cNvPr id="12" name="Textfeld 11">
            <a:extLst>
              <a:ext uri="{FF2B5EF4-FFF2-40B4-BE49-F238E27FC236}">
                <a16:creationId xmlns:a16="http://schemas.microsoft.com/office/drawing/2014/main" id="{2FF6E3C6-E8CC-4469-8B39-4364625810F3}"/>
              </a:ext>
            </a:extLst>
          </p:cNvPr>
          <p:cNvSpPr txBox="1"/>
          <p:nvPr/>
        </p:nvSpPr>
        <p:spPr>
          <a:xfrm>
            <a:off x="3790765" y="2388355"/>
            <a:ext cx="1697388" cy="369332"/>
          </a:xfrm>
          <a:prstGeom prst="rect">
            <a:avLst/>
          </a:prstGeom>
          <a:noFill/>
        </p:spPr>
        <p:txBody>
          <a:bodyPr wrap="none" rtlCol="0">
            <a:spAutoFit/>
          </a:bodyPr>
          <a:lstStyle/>
          <a:p>
            <a:r>
              <a:rPr lang="de-DE" dirty="0"/>
              <a:t>vom 16.11.2024</a:t>
            </a:r>
          </a:p>
        </p:txBody>
      </p:sp>
      <p:sp>
        <p:nvSpPr>
          <p:cNvPr id="2" name="Foliennummernplatzhalter 1">
            <a:extLst>
              <a:ext uri="{FF2B5EF4-FFF2-40B4-BE49-F238E27FC236}">
                <a16:creationId xmlns:a16="http://schemas.microsoft.com/office/drawing/2014/main" id="{8973E74F-C202-4BE7-9923-FAF0DC010388}"/>
              </a:ext>
            </a:extLst>
          </p:cNvPr>
          <p:cNvSpPr>
            <a:spLocks noGrp="1"/>
          </p:cNvSpPr>
          <p:nvPr>
            <p:ph type="sldNum" sz="quarter" idx="12"/>
          </p:nvPr>
        </p:nvSpPr>
        <p:spPr/>
        <p:txBody>
          <a:bodyPr/>
          <a:lstStyle/>
          <a:p>
            <a:pPr>
              <a:defRPr/>
            </a:pPr>
            <a:fld id="{1C2867A0-F623-427E-AB3E-7CA64D419047}" type="slidenum">
              <a:rPr lang="de-DE" altLang="de-DE" smtClean="0"/>
              <a:pPr>
                <a:defRPr/>
              </a:pPr>
              <a:t>294</a:t>
            </a:fld>
            <a:endParaRPr lang="de-DE" altLang="de-DE"/>
          </a:p>
        </p:txBody>
      </p:sp>
    </p:spTree>
    <p:extLst>
      <p:ext uri="{BB962C8B-B14F-4D97-AF65-F5344CB8AC3E}">
        <p14:creationId xmlns:p14="http://schemas.microsoft.com/office/powerpoint/2010/main" val="3544703391"/>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74274C5D-7993-4EEA-A50A-0361D94D908B}"/>
              </a:ext>
            </a:extLst>
          </p:cNvPr>
          <p:cNvSpPr>
            <a:spLocks noGrp="1"/>
          </p:cNvSpPr>
          <p:nvPr>
            <p:ph type="ftr" sz="quarter" idx="11"/>
          </p:nvPr>
        </p:nvSpPr>
        <p:spPr/>
        <p:txBody>
          <a:bodyPr/>
          <a:lstStyle/>
          <a:p>
            <a:r>
              <a:rPr lang="de-DE"/>
              <a:t>Konferenz des Schiller-Instituts in Berlin am 30.-31.05.2026                                                                                </a:t>
            </a:r>
          </a:p>
        </p:txBody>
      </p:sp>
      <p:pic>
        <p:nvPicPr>
          <p:cNvPr id="7" name="Grafik 6">
            <a:extLst>
              <a:ext uri="{FF2B5EF4-FFF2-40B4-BE49-F238E27FC236}">
                <a16:creationId xmlns:a16="http://schemas.microsoft.com/office/drawing/2014/main" id="{37289696-6E21-4696-B1D3-1C1E60F940D2}"/>
              </a:ext>
            </a:extLst>
          </p:cNvPr>
          <p:cNvPicPr>
            <a:picLocks noChangeAspect="1"/>
          </p:cNvPicPr>
          <p:nvPr/>
        </p:nvPicPr>
        <p:blipFill>
          <a:blip r:embed="rId2"/>
          <a:stretch>
            <a:fillRect/>
          </a:stretch>
        </p:blipFill>
        <p:spPr>
          <a:xfrm>
            <a:off x="1797727" y="2836631"/>
            <a:ext cx="5117977" cy="3429755"/>
          </a:xfrm>
          <a:prstGeom prst="rect">
            <a:avLst/>
          </a:prstGeom>
        </p:spPr>
      </p:pic>
      <p:sp>
        <p:nvSpPr>
          <p:cNvPr id="11" name="Textfeld 10">
            <a:extLst>
              <a:ext uri="{FF2B5EF4-FFF2-40B4-BE49-F238E27FC236}">
                <a16:creationId xmlns:a16="http://schemas.microsoft.com/office/drawing/2014/main" id="{B2AC0365-78BA-4DE5-8E52-3F5A8900CB5A}"/>
              </a:ext>
            </a:extLst>
          </p:cNvPr>
          <p:cNvSpPr txBox="1"/>
          <p:nvPr/>
        </p:nvSpPr>
        <p:spPr>
          <a:xfrm>
            <a:off x="2117325" y="2223446"/>
            <a:ext cx="5527868" cy="523220"/>
          </a:xfrm>
          <a:prstGeom prst="rect">
            <a:avLst/>
          </a:prstGeom>
          <a:noFill/>
        </p:spPr>
        <p:txBody>
          <a:bodyPr wrap="square">
            <a:spAutoFit/>
          </a:bodyPr>
          <a:lstStyle/>
          <a:p>
            <a:r>
              <a:rPr lang="de-DE" sz="2800" b="1" dirty="0">
                <a:solidFill>
                  <a:srgbClr val="FF0000"/>
                </a:solidFill>
              </a:rPr>
              <a:t>Bodenerosion</a:t>
            </a:r>
            <a:r>
              <a:rPr lang="de-DE" sz="2400" b="1" dirty="0">
                <a:solidFill>
                  <a:srgbClr val="FF0000"/>
                </a:solidFill>
              </a:rPr>
              <a:t> </a:t>
            </a:r>
            <a:r>
              <a:rPr lang="de-DE" sz="2800" b="1" dirty="0">
                <a:solidFill>
                  <a:srgbClr val="FF0000"/>
                </a:solidFill>
              </a:rPr>
              <a:t>durch Zuwege</a:t>
            </a:r>
          </a:p>
        </p:txBody>
      </p:sp>
      <p:sp>
        <p:nvSpPr>
          <p:cNvPr id="13" name="Textfeld 12">
            <a:extLst>
              <a:ext uri="{FF2B5EF4-FFF2-40B4-BE49-F238E27FC236}">
                <a16:creationId xmlns:a16="http://schemas.microsoft.com/office/drawing/2014/main" id="{BF8331AC-BF8A-41FA-ADDD-69E590B9ECE9}"/>
              </a:ext>
            </a:extLst>
          </p:cNvPr>
          <p:cNvSpPr txBox="1"/>
          <p:nvPr/>
        </p:nvSpPr>
        <p:spPr>
          <a:xfrm>
            <a:off x="865573" y="1780232"/>
            <a:ext cx="6982287" cy="523220"/>
          </a:xfrm>
          <a:prstGeom prst="rect">
            <a:avLst/>
          </a:prstGeom>
          <a:noFill/>
        </p:spPr>
        <p:txBody>
          <a:bodyPr wrap="square">
            <a:spAutoFit/>
          </a:bodyPr>
          <a:lstStyle/>
          <a:p>
            <a:r>
              <a:rPr lang="de-DE" sz="2800" b="1" dirty="0">
                <a:solidFill>
                  <a:srgbClr val="FF0000"/>
                </a:solidFill>
              </a:rPr>
              <a:t>Höhere Temperaturen um Windkraftanlagen</a:t>
            </a:r>
          </a:p>
        </p:txBody>
      </p:sp>
      <p:pic>
        <p:nvPicPr>
          <p:cNvPr id="15" name="Grafik 14">
            <a:extLst>
              <a:ext uri="{FF2B5EF4-FFF2-40B4-BE49-F238E27FC236}">
                <a16:creationId xmlns:a16="http://schemas.microsoft.com/office/drawing/2014/main" id="{7445A424-FD2B-4C46-8E65-4BF3FAA40124}"/>
              </a:ext>
            </a:extLst>
          </p:cNvPr>
          <p:cNvPicPr>
            <a:picLocks noChangeAspect="1"/>
          </p:cNvPicPr>
          <p:nvPr/>
        </p:nvPicPr>
        <p:blipFill>
          <a:blip r:embed="rId3"/>
          <a:stretch>
            <a:fillRect/>
          </a:stretch>
        </p:blipFill>
        <p:spPr>
          <a:xfrm>
            <a:off x="610340" y="0"/>
            <a:ext cx="7237520" cy="1690267"/>
          </a:xfrm>
          <a:prstGeom prst="rect">
            <a:avLst/>
          </a:prstGeom>
        </p:spPr>
      </p:pic>
      <p:sp>
        <p:nvSpPr>
          <p:cNvPr id="2" name="Foliennummernplatzhalter 1">
            <a:extLst>
              <a:ext uri="{FF2B5EF4-FFF2-40B4-BE49-F238E27FC236}">
                <a16:creationId xmlns:a16="http://schemas.microsoft.com/office/drawing/2014/main" id="{EF4B6382-3510-4258-BE76-E74800504A56}"/>
              </a:ext>
            </a:extLst>
          </p:cNvPr>
          <p:cNvSpPr>
            <a:spLocks noGrp="1"/>
          </p:cNvSpPr>
          <p:nvPr>
            <p:ph type="sldNum" sz="quarter" idx="12"/>
          </p:nvPr>
        </p:nvSpPr>
        <p:spPr/>
        <p:txBody>
          <a:bodyPr/>
          <a:lstStyle/>
          <a:p>
            <a:pPr>
              <a:defRPr/>
            </a:pPr>
            <a:fld id="{1C2867A0-F623-427E-AB3E-7CA64D419047}" type="slidenum">
              <a:rPr lang="de-DE" altLang="de-DE" smtClean="0"/>
              <a:pPr>
                <a:defRPr/>
              </a:pPr>
              <a:t>295</a:t>
            </a:fld>
            <a:endParaRPr lang="de-DE" altLang="de-DE"/>
          </a:p>
        </p:txBody>
      </p:sp>
    </p:spTree>
    <p:extLst>
      <p:ext uri="{BB962C8B-B14F-4D97-AF65-F5344CB8AC3E}">
        <p14:creationId xmlns:p14="http://schemas.microsoft.com/office/powerpoint/2010/main" val="2110579053"/>
      </p:ext>
    </p:extLst>
  </p:cSld>
  <p:clrMapOvr>
    <a:masterClrMapping/>
  </p:clrMapOvr>
  <mc:AlternateContent xmlns:mc="http://schemas.openxmlformats.org/markup-compatibility/2006" xmlns:p14="http://schemas.microsoft.com/office/powerpoint/2010/main">
    <mc:Choice Requires="p14">
      <p:transition spd="slow" p14:dur="3000">
        <p:fade/>
      </p:transition>
    </mc:Choice>
    <mc:Fallback xmlns="">
      <p:transition spd="slow">
        <p:fade/>
      </p:transition>
    </mc:Fallback>
  </mc:AlternateContent>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de-DE" sz="16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de-DE" sz="16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14625</Words>
  <Application>Microsoft Office PowerPoint</Application>
  <PresentationFormat>Bildschirmpräsentation (4:3)</PresentationFormat>
  <Paragraphs>2865</Paragraphs>
  <Slides>295</Slides>
  <Notes>217</Notes>
  <HiddenSlides>2</HiddenSlides>
  <MMClips>1</MMClips>
  <ScaleCrop>false</ScaleCrop>
  <HeadingPairs>
    <vt:vector size="6" baseType="variant">
      <vt:variant>
        <vt:lpstr>Verwendete Schriftarten</vt:lpstr>
      </vt:variant>
      <vt:variant>
        <vt:i4>18</vt:i4>
      </vt:variant>
      <vt:variant>
        <vt:lpstr>Design</vt:lpstr>
      </vt:variant>
      <vt:variant>
        <vt:i4>2</vt:i4>
      </vt:variant>
      <vt:variant>
        <vt:lpstr>Folientitel</vt:lpstr>
      </vt:variant>
      <vt:variant>
        <vt:i4>295</vt:i4>
      </vt:variant>
    </vt:vector>
  </HeadingPairs>
  <TitlesOfParts>
    <vt:vector size="315" baseType="lpstr">
      <vt:lpstr>-apple-system</vt:lpstr>
      <vt:lpstr>Arial</vt:lpstr>
      <vt:lpstr>Arial</vt:lpstr>
      <vt:lpstr>Arial Black</vt:lpstr>
      <vt:lpstr>Calibri</vt:lpstr>
      <vt:lpstr>Calibri Light</vt:lpstr>
      <vt:lpstr>Google Sans</vt:lpstr>
      <vt:lpstr>Graphik Web</vt:lpstr>
      <vt:lpstr>inherit</vt:lpstr>
      <vt:lpstr>Open Sans</vt:lpstr>
      <vt:lpstr>Roboto Slab</vt:lpstr>
      <vt:lpstr>Segoe UI</vt:lpstr>
      <vt:lpstr>Source Sans Pro Semi Bold</vt:lpstr>
      <vt:lpstr>Symbol</vt:lpstr>
      <vt:lpstr>Times New Roman</vt:lpstr>
      <vt:lpstr>UniversLTStd</vt:lpstr>
      <vt:lpstr>Vazirmatn</vt:lpstr>
      <vt:lpstr>Wingdings</vt:lpstr>
      <vt:lpstr>Benutzerdefiniertes Design</vt:lpstr>
      <vt:lpstr>1_Benutzerdefiniertes Design</vt:lpstr>
      <vt:lpstr>PowerPoint-Präsentation</vt:lpstr>
      <vt:lpstr>PowerPoint-Präsentation</vt:lpstr>
      <vt:lpstr>PowerPoint-Präsentation</vt:lpstr>
      <vt:lpstr>PowerPoint-Präsentation</vt:lpstr>
      <vt:lpstr>Energiekosten</vt:lpstr>
      <vt:lpstr>Energiekosten</vt:lpstr>
      <vt:lpstr>PowerPoint-Präsentation</vt:lpstr>
      <vt:lpstr>Strompreiszusammensetzung 2024 Cent/kWh</vt:lpstr>
      <vt:lpstr>PowerPoint-Präsentation</vt:lpstr>
      <vt:lpstr>Widersprüche der deutschen Energiepolitik</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Marktwert Solarstrom</vt:lpstr>
      <vt:lpstr>Solar- und Windanlagen  Erzeugung /Nutzung 2024</vt:lpstr>
      <vt:lpstr>Solar- und Windanlagen  Erzeugung /Nutzung 2024</vt:lpstr>
      <vt:lpstr>Versorgungssicherheit </vt:lpstr>
      <vt:lpstr>PowerPoint-Präsentation</vt:lpstr>
      <vt:lpstr>Materialaufwand Tonnen /TWh</vt:lpstr>
      <vt:lpstr>PowerPoint-Präsentation</vt:lpstr>
      <vt:lpstr>PowerPoint-Präsentation</vt:lpstr>
      <vt:lpstr>PowerPoint-Präsentation</vt:lpstr>
      <vt:lpstr>PowerPoint-Präsentation</vt:lpstr>
      <vt:lpstr>PowerPoint-Präsentation</vt:lpstr>
      <vt:lpstr>Unterschied Leistung kW und Arbeit kWh</vt:lpstr>
      <vt:lpstr>Begrifflichkeiten</vt:lpstr>
      <vt:lpstr>PowerPoint-Präsentation</vt:lpstr>
      <vt:lpstr>PowerPoint-Präsentation</vt:lpstr>
      <vt:lpstr>PowerPoint-Präsentation</vt:lpstr>
      <vt:lpstr>PowerPoint-Präsentation</vt:lpstr>
      <vt:lpstr>Treibhausgas - Emissionen Welt in Mio to / CO2 /a</vt:lpstr>
      <vt:lpstr>PowerPoint-Präsentation</vt:lpstr>
      <vt:lpstr>PowerPoint-Präsentation</vt:lpstr>
      <vt:lpstr>PowerPoint-Präsentation</vt:lpstr>
      <vt:lpstr>PowerPoint-Präsentation</vt:lpstr>
      <vt:lpstr>PowerPoint-Präsentation</vt:lpstr>
      <vt:lpstr>PowerPoint-Präsentation</vt:lpstr>
      <vt:lpstr>Haushaltstrompreise</vt:lpstr>
      <vt:lpstr>Strompreiszusammensetzung 2024 Cent/kWh</vt:lpstr>
      <vt:lpstr>Stromerzeugungskosten</vt:lpstr>
      <vt:lpstr>Stromerzeugungskosten</vt:lpstr>
      <vt:lpstr>Systemkosten</vt:lpstr>
      <vt:lpstr>Systemkosten</vt:lpstr>
      <vt:lpstr>PowerPoint-Präsentation</vt:lpstr>
      <vt:lpstr>Stromnetze</vt:lpstr>
      <vt:lpstr>PowerPoint-Präsentation</vt:lpstr>
      <vt:lpstr>Generatorspannung Kraftwerke</vt:lpstr>
      <vt:lpstr>Widersprüche der deutschen Energiepolitik</vt:lpstr>
      <vt:lpstr>Generatorspannung Windanlagen</vt:lpstr>
      <vt:lpstr>PowerPoint-Präsentation</vt:lpstr>
      <vt:lpstr>PowerPoint-Präsentation</vt:lpstr>
      <vt:lpstr>PowerPoint-Präsentation</vt:lpstr>
      <vt:lpstr>PowerPoint-Präsentation</vt:lpstr>
      <vt:lpstr>PowerPoint-Präsentation</vt:lpstr>
      <vt:lpstr>Haushaltstrompreise</vt:lpstr>
      <vt:lpstr>Gaskraftwerke verteuern Verbraucher-Strompreise | Windkraft-Journal </vt:lpstr>
      <vt:lpstr>Gaskraftwerke verteuern Verbraucher-Strompreise | Windkraft-Journal </vt:lpstr>
      <vt:lpstr>Gaskraftwerke verteuern Verbraucher-Strompreise | Windkraft-Journal </vt:lpstr>
      <vt:lpstr>Gaskraftwerke verteuern Verbraucher-Strompreise | Windkraft-Journal </vt:lpstr>
      <vt:lpstr>Metallbedarf von Energiequellen  kg/GWh ohne Versorgungssicherheit</vt:lpstr>
      <vt:lpstr>Reiche Zitat</vt:lpstr>
      <vt:lpstr>PowerPoint-Präsentation</vt:lpstr>
      <vt:lpstr>PowerPoint-Präsentation</vt:lpstr>
      <vt:lpstr>PowerPoint-Präsentation</vt:lpstr>
      <vt:lpstr>PowerPoint-Präsentation</vt:lpstr>
      <vt:lpstr>PowerPoint-Präsentation</vt:lpstr>
      <vt:lpstr>Widersprüche der deutschen Energiepolitik</vt:lpstr>
      <vt:lpstr>Generatorspannung Solaranlagen</vt:lpstr>
      <vt:lpstr>PowerPoint-Präsentation</vt:lpstr>
      <vt:lpstr>PowerPoint-Präsentation</vt:lpstr>
      <vt:lpstr>PowerPoint-Präsentation</vt:lpstr>
      <vt:lpstr>PowerPoint-Präsentation</vt:lpstr>
      <vt:lpstr>PowerPoint-Präsentation</vt:lpstr>
      <vt:lpstr>Stromerzeug  D   F </vt:lpstr>
      <vt:lpstr>Gesicherte Leistung  </vt:lpstr>
      <vt:lpstr>Gesicherte Leistung  </vt:lpstr>
      <vt:lpstr>Gesicherte Leistung  </vt:lpstr>
      <vt:lpstr>Autarkie Solaranlage Einfamilienhaus</vt:lpstr>
      <vt:lpstr>Energieträger  Stromerzeugung in China 2024</vt:lpstr>
      <vt:lpstr>Kosten Solaranlagen</vt:lpstr>
      <vt:lpstr>Einspeisvergütung  Solaranlagen</vt:lpstr>
      <vt:lpstr>Widersprüche der deutschen Energiepolitik</vt:lpstr>
      <vt:lpstr>PowerPoint-Präsentation</vt:lpstr>
      <vt:lpstr>Ökologische Auswirkungen von Windanlagen</vt:lpstr>
      <vt:lpstr>Beitrag der Erneuerbaren Energien</vt:lpstr>
      <vt:lpstr>Bericht Bundesrechnungshof 07.März 2024 </vt:lpstr>
      <vt:lpstr>PowerPoint-Präsentation</vt:lpstr>
      <vt:lpstr>Strompreisentwicklung ab 2012 </vt:lpstr>
      <vt:lpstr>PowerPoint-Präsentation</vt:lpstr>
      <vt:lpstr>Treibhausgas - Emissionen in Mio to / CO2 Äquialent/a</vt:lpstr>
      <vt:lpstr>PowerPoint-Präsentation</vt:lpstr>
      <vt:lpstr>PowerPoint-Präsentation</vt:lpstr>
      <vt:lpstr>PowerPoint-Präsentation</vt:lpstr>
      <vt:lpstr>PowerPoint-Präsentation</vt:lpstr>
      <vt:lpstr>PowerPoint-Präsentation</vt:lpstr>
      <vt:lpstr>Widersprüche der deutschen Energiepolitik</vt:lpstr>
      <vt:lpstr>PowerPoint-Präsentation</vt:lpstr>
      <vt:lpstr>PowerPoint-Präsentation</vt:lpstr>
      <vt:lpstr>PowerPoint-Präsentation</vt:lpstr>
      <vt:lpstr>PowerPoint-Präsentation</vt:lpstr>
      <vt:lpstr>PowerPoint-Präsentation</vt:lpstr>
      <vt:lpstr>PowerPoint-Präsentation</vt:lpstr>
      <vt:lpstr>Solar-Wasserstoffsystem  Firma HPS</vt:lpstr>
      <vt:lpstr>Stromerzeugungskosten</vt:lpstr>
      <vt:lpstr>Balkonkraftwerk 800 Watt peak</vt:lpstr>
      <vt:lpstr>Balkonkraftwerk 800 Watt peak</vt:lpstr>
      <vt:lpstr>PowerPoint-Präsentation</vt:lpstr>
      <vt:lpstr>Meinungsumfrage  Sept. 2024 </vt:lpstr>
      <vt:lpstr>PowerPoint-Präsentation</vt:lpstr>
      <vt:lpstr>Volllatstunden</vt:lpstr>
      <vt:lpstr>Daten Windanlagen</vt:lpstr>
      <vt:lpstr>Solar – Volllaststunden (VLS)  </vt:lpstr>
      <vt:lpstr>Wind – Volllaststunden (VLS)  </vt:lpstr>
      <vt:lpstr>Windkraft in Deutschland</vt:lpstr>
      <vt:lpstr>Windkraft in Baden -Württemberg</vt:lpstr>
      <vt:lpstr>Speicherbedarf Max Planck Institut 2012</vt:lpstr>
      <vt:lpstr>Einheiten Leistung /Arbeit</vt:lpstr>
      <vt:lpstr>PowerPoint-Präsentation</vt:lpstr>
      <vt:lpstr>PowerPoint-Präsentation</vt:lpstr>
      <vt:lpstr>PowerPoint-Präsentation</vt:lpstr>
      <vt:lpstr>Autarkes Solar - Einfamilienhaus</vt:lpstr>
      <vt:lpstr>Autarkes Solar - Einfamilienhaus</vt:lpstr>
      <vt:lpstr>PowerPoint-Präsentation</vt:lpstr>
      <vt:lpstr>PowerPoint-Präsentation</vt:lpstr>
      <vt:lpstr>Gesicherte Leistung</vt:lpstr>
      <vt:lpstr>Stromerzeugungskosten</vt:lpstr>
      <vt:lpstr>PowerPoint-Präsentation</vt:lpstr>
      <vt:lpstr>Dunkelflaute</vt:lpstr>
      <vt:lpstr>Prognosen Endenergieverbrauch</vt:lpstr>
      <vt:lpstr>PowerPoint-Präsentation</vt:lpstr>
      <vt:lpstr>PowerPoint-Präsentation</vt:lpstr>
      <vt:lpstr>CO2 freier Strom 2000 - 2024</vt:lpstr>
      <vt:lpstr>Primärenergieverbrauch  2024</vt:lpstr>
      <vt:lpstr>Stromerzeugung  2024</vt:lpstr>
      <vt:lpstr>Stromerzeugung  2024</vt:lpstr>
      <vt:lpstr>Ausbau Stromnetze</vt:lpstr>
      <vt:lpstr>Das Wasserstoffmärchen</vt:lpstr>
      <vt:lpstr>Energieerzeugungskosten</vt:lpstr>
      <vt:lpstr>Wasserstoff - Gaskraftwerk</vt:lpstr>
      <vt:lpstr>PowerPoint-Präsentation</vt:lpstr>
      <vt:lpstr>PowerPoint-Präsentation</vt:lpstr>
      <vt:lpstr>PowerPoint-Präsentation</vt:lpstr>
      <vt:lpstr>PowerPoint-Präsentation</vt:lpstr>
      <vt:lpstr>PowerPoint-Präsentation</vt:lpstr>
      <vt:lpstr>Stromerzeugung mit Ammoniak</vt:lpstr>
      <vt:lpstr>PowerPoint-Präsentation</vt:lpstr>
      <vt:lpstr>PowerPoint-Präsentation</vt:lpstr>
      <vt:lpstr>PowerPoint-Präsentation</vt:lpstr>
      <vt:lpstr>PowerPoint-Präsentation</vt:lpstr>
      <vt:lpstr>PowerPoint-Präsentation</vt:lpstr>
      <vt:lpstr>Stromerzeugungskostenvergleich</vt:lpstr>
      <vt:lpstr>Stromerzeugungskostenvergleich</vt:lpstr>
      <vt:lpstr>Stromerzeugungskostenvergleich</vt:lpstr>
      <vt:lpstr>PowerPoint-Präsentation</vt:lpstr>
      <vt:lpstr>Dunkelflaute</vt:lpstr>
      <vt:lpstr>PowerPoint-Präsentation</vt:lpstr>
      <vt:lpstr>PowerPoint-Präsentation</vt:lpstr>
      <vt:lpstr>PowerPoint-Präsentation</vt:lpstr>
      <vt:lpstr>Versorgungssicherheit Power to Gas - Gas to Power</vt:lpstr>
      <vt:lpstr>Versorgungssicherheit Power to Gas - Gas to Power</vt:lpstr>
      <vt:lpstr>Versorgungssicherheit Power to Gas - Gas to Power</vt:lpstr>
      <vt:lpstr>Versorgungssicherheit Power to Gas - Gas to Power</vt:lpstr>
      <vt:lpstr>Subventionen fossiler Energien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Spezifische Investkosten Kernkraftwerke</vt:lpstr>
      <vt:lpstr>Spezifische Investkosten Kernkraftwerke</vt:lpstr>
      <vt:lpstr>Vergleich Rückbaukosten</vt:lpstr>
      <vt:lpstr>PowerPoint-Präsentation</vt:lpstr>
      <vt:lpstr>Sicherste Energiequellen nach Todesopfern</vt:lpstr>
      <vt:lpstr>Stromversorgung Frankreich</vt:lpstr>
      <vt:lpstr>Deutsche Meinung zur Kernkraft</vt:lpstr>
      <vt:lpstr>Radioaktiver Abfall bis 2030</vt:lpstr>
      <vt:lpstr>Zwischenläger in Deutschland</vt:lpstr>
      <vt:lpstr>Endlager ONKALO für hochradioaktive Abfälle   Finnland</vt:lpstr>
      <vt:lpstr>Endlagerkonzept Finnland</vt:lpstr>
      <vt:lpstr>PowerPoint-Präsentation</vt:lpstr>
      <vt:lpstr>PowerPoint-Präsentation</vt:lpstr>
      <vt:lpstr>PowerPoint-Präsentation</vt:lpstr>
      <vt:lpstr>PowerPoint-Präsentation</vt:lpstr>
      <vt:lpstr>Kernkraft in Deutschland</vt:lpstr>
      <vt:lpstr>PowerPoint-Präsentation</vt:lpstr>
      <vt:lpstr>PowerPoint-Präsentation</vt:lpstr>
      <vt:lpstr>Energiebilanz von U 235</vt:lpstr>
      <vt:lpstr>Energiebilanz von U 235</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Institut für Festkörper,  Kernphysik  Berlin </vt:lpstr>
      <vt:lpstr>PowerPoint-Präsentation</vt:lpstr>
      <vt:lpstr>PowerPoint-Präsentation</vt:lpstr>
      <vt:lpstr>PowerPoint-Präsentation</vt:lpstr>
      <vt:lpstr>PowerPoint-Präsentation</vt:lpstr>
      <vt:lpstr>PowerPoint-Präsentation</vt:lpstr>
      <vt:lpstr>PowerPoint-Präsentation</vt:lpstr>
      <vt:lpstr>Aufbereitung</vt:lpstr>
      <vt:lpstr>PowerPoint-Präsentation</vt:lpstr>
      <vt:lpstr>PowerPoint-Präsentation</vt:lpstr>
      <vt:lpstr>PowerPoint-Präsentation</vt:lpstr>
      <vt:lpstr>Fusionskraftwerke</vt:lpstr>
      <vt:lpstr>Fusionskraftwerke</vt:lpstr>
      <vt:lpstr>Fusionskraftwerke Max-Planck-Institut für Plasmaphysik, Wendelstein 7-x, Stellator</vt:lpstr>
      <vt:lpstr>Laser-Direktantrieb Bei einem direkt angetriebenen Ziel treffen starke Laserstrahlen direkt auf die Brennstoffkapsel. </vt:lpstr>
      <vt:lpstr>Laser-Direktantrieb Bei einem direkt angetriebenen Ziel treffen starke Laserstrahlen direkt auf die Brennstoffkapsel. </vt:lpstr>
      <vt:lpstr>PowerPoint-Präsentation</vt:lpstr>
      <vt:lpstr>PowerPoint-Präsentation</vt:lpstr>
      <vt:lpstr>PowerPoint-Präsentation</vt:lpstr>
      <vt:lpstr>PowerPoint-Präsentation</vt:lpstr>
      <vt:lpstr>Strom - Marktdesign </vt:lpstr>
      <vt:lpstr>Strom - Marktdesign </vt:lpstr>
      <vt:lpstr>Strom - Marktdesign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Treibhausausstoß / KWh Strom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Bericht Bundesrechnungshof 07.März 2024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Jürgen Schöttle</dc:creator>
  <cp:lastModifiedBy>Jürgen Schöttle</cp:lastModifiedBy>
  <cp:revision>2273</cp:revision>
  <cp:lastPrinted>2025-11-15T10:37:14Z</cp:lastPrinted>
  <dcterms:created xsi:type="dcterms:W3CDTF">1601-01-01T00:00:00Z</dcterms:created>
  <dcterms:modified xsi:type="dcterms:W3CDTF">2026-05-27T17:23:12Z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6</vt:i4>
  </property>
  <property fmtid="{D5CDD505-2E9C-101B-9397-08002B2CF9AE}" pid="3" name="LCID">
    <vt:i4>1031</vt:i4>
  </property>
</Properties>
</file>